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20104100" cy="7112000"/>
  <p:notesSz cx="20104100" cy="7112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34" y="4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2204720"/>
            <a:ext cx="17088486" cy="1493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>
                <a:solidFill>
                  <a:srgbClr val="1A1A18"/>
                </a:solidFill>
                <a:latin typeface="MB Corpo A Title Cond"/>
                <a:cs typeface="MB Corpo A Title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3982720"/>
            <a:ext cx="14072870" cy="177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0" i="0">
                <a:solidFill>
                  <a:srgbClr val="1A1A18"/>
                </a:solidFill>
                <a:latin typeface="MB Corpo A Title Cond"/>
                <a:cs typeface="MB Corpo A Title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0" i="0">
                <a:solidFill>
                  <a:srgbClr val="1A1A18"/>
                </a:solidFill>
                <a:latin typeface="MB Corpo A Title Cond"/>
                <a:cs typeface="MB Corpo A Title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1635760"/>
            <a:ext cx="8745284" cy="4693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1635760"/>
            <a:ext cx="8745284" cy="4693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0" i="0">
                <a:solidFill>
                  <a:srgbClr val="1A1A18"/>
                </a:solidFill>
                <a:latin typeface="MB Corpo A Title Cond"/>
                <a:cs typeface="MB Corpo A Title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514" y="219940"/>
            <a:ext cx="6299834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>
                <a:solidFill>
                  <a:srgbClr val="1A1A18"/>
                </a:solidFill>
                <a:latin typeface="MB Corpo A Title Cond"/>
                <a:cs typeface="MB Corpo A Title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1635760"/>
            <a:ext cx="18093690" cy="4693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6614160"/>
            <a:ext cx="6433312" cy="35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6614160"/>
            <a:ext cx="4623943" cy="35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6614160"/>
            <a:ext cx="4623943" cy="35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219" y="609219"/>
            <a:ext cx="8834120" cy="5874385"/>
            <a:chOff x="609219" y="609219"/>
            <a:chExt cx="8834120" cy="5874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219" y="609219"/>
              <a:ext cx="8833610" cy="58738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32191" y="5076801"/>
              <a:ext cx="3046095" cy="1184910"/>
            </a:xfrm>
            <a:custGeom>
              <a:avLst/>
              <a:gdLst/>
              <a:ahLst/>
              <a:cxnLst/>
              <a:rect l="l" t="t" r="r" b="b"/>
              <a:pathLst>
                <a:path w="3046095" h="1184910">
                  <a:moveTo>
                    <a:pt x="3046073" y="0"/>
                  </a:moveTo>
                  <a:lnTo>
                    <a:pt x="135386" y="0"/>
                  </a:lnTo>
                  <a:lnTo>
                    <a:pt x="135386" y="490752"/>
                  </a:lnTo>
                  <a:lnTo>
                    <a:pt x="0" y="592288"/>
                  </a:lnTo>
                  <a:lnTo>
                    <a:pt x="135386" y="693825"/>
                  </a:lnTo>
                  <a:lnTo>
                    <a:pt x="135386" y="1184577"/>
                  </a:lnTo>
                  <a:lnTo>
                    <a:pt x="3046073" y="1184577"/>
                  </a:lnTo>
                  <a:lnTo>
                    <a:pt x="30460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0590" y="5313716"/>
              <a:ext cx="406146" cy="7107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9108" y="5550632"/>
              <a:ext cx="236922" cy="23691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869464" y="5180920"/>
            <a:ext cx="2407272" cy="104208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lang="es-ES" sz="70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Pedir ahora</a:t>
            </a:r>
            <a:r>
              <a:rPr lang="es-ES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70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conjutaente:</a:t>
            </a:r>
            <a:endParaRPr lang="es-ES" sz="1050" baseline="-19841" dirty="0">
              <a:latin typeface="MB Corpo S Text"/>
              <a:cs typeface="MB Corpo S Text"/>
            </a:endParaRPr>
          </a:p>
          <a:p>
            <a:pPr marL="207010" marR="239395" indent="-169545">
              <a:buChar char="•"/>
              <a:tabLst>
                <a:tab pos="207010" algn="l"/>
              </a:tabLst>
            </a:pP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Líquido lavacristales original Mercedes‑Benz</a:t>
            </a:r>
            <a:b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</a:b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intensivo, 250 ml (A 000 986 40 71)</a:t>
            </a:r>
            <a:r>
              <a:rPr lang="es-ES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endParaRPr lang="es-ES" sz="700" dirty="0">
              <a:latin typeface="MB Corpo S Text Light"/>
              <a:cs typeface="MB Corpo S Text Light"/>
            </a:endParaRPr>
          </a:p>
          <a:p>
            <a:pPr marL="207010">
              <a:lnSpc>
                <a:spcPct val="100000"/>
              </a:lnSpc>
              <a:spcBef>
                <a:spcPts val="110"/>
              </a:spcBef>
            </a:pPr>
            <a: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Ventajas para usted:</a:t>
            </a:r>
            <a:endParaRPr sz="700" dirty="0">
              <a:latin typeface="MB Corpo S Text Light"/>
              <a:cs typeface="MB Corpo S Text Light"/>
            </a:endParaRPr>
          </a:p>
          <a:p>
            <a:pPr marL="278765" marR="30480" indent="-71755">
              <a:lnSpc>
                <a:spcPct val="111600"/>
              </a:lnSpc>
              <a:spcBef>
                <a:spcPts val="30"/>
              </a:spcBef>
            </a:pPr>
            <a: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+ elimina eficientemente suciedad de la calle, </a:t>
            </a:r>
            <a:b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</a:br>
            <a: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hollín de diésel, cera caliente, restos de </a:t>
            </a:r>
            <a:b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</a:br>
            <a: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insectos y excrementos de ave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endParaRPr sz="700" dirty="0">
              <a:latin typeface="MB Corpo S Text Light"/>
              <a:cs typeface="MB Corpo S Text Light"/>
            </a:endParaRPr>
          </a:p>
          <a:p>
            <a:pPr marL="207010">
              <a:lnSpc>
                <a:spcPct val="100000"/>
              </a:lnSpc>
              <a:spcBef>
                <a:spcPts val="110"/>
              </a:spcBef>
            </a:pPr>
            <a: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+ preserva las superficies pintadas y de plástico</a:t>
            </a:r>
            <a:endParaRPr sz="700" dirty="0">
              <a:latin typeface="MB Corpo S Text Light"/>
              <a:cs typeface="MB Corpo S Text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81450" y="6706752"/>
            <a:ext cx="2615945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70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Recambios originales Mercedes-Benz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| Mantenimiento y desgaste</a:t>
            </a:r>
            <a:endParaRPr sz="700" dirty="0">
              <a:latin typeface="MB Corpo S Text Light"/>
              <a:cs typeface="MB Corpo S Text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48562" y="219940"/>
            <a:ext cx="6032888" cy="1105535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lang="es-ES" dirty="0"/>
              <a:t>Limpiaparabrisas y bombillas.</a:t>
            </a: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es-ES" sz="1400" dirty="0">
                <a:latin typeface="MB Corpo S Text Light"/>
                <a:cs typeface="MB Corpo S Text Light"/>
                <a:sym typeface="MB Corpo S Text Light"/>
              </a:rPr>
              <a:t>Coordinación perfecta para una funcionalidad óptima y más seguridad.</a:t>
            </a:r>
            <a:endParaRPr sz="1400" dirty="0">
              <a:latin typeface="MB Corpo S Text Light"/>
              <a:cs typeface="MB Corpo S Text Ligh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661262" y="1861494"/>
            <a:ext cx="6972300" cy="3175"/>
            <a:chOff x="10661262" y="1861494"/>
            <a:chExt cx="6972300" cy="3175"/>
          </a:xfrm>
        </p:grpSpPr>
        <p:sp>
          <p:nvSpPr>
            <p:cNvPr id="11" name="object 11"/>
            <p:cNvSpPr/>
            <p:nvPr/>
          </p:nvSpPr>
          <p:spPr>
            <a:xfrm>
              <a:off x="10661262" y="1862987"/>
              <a:ext cx="1320165" cy="0"/>
            </a:xfrm>
            <a:custGeom>
              <a:avLst/>
              <a:gdLst/>
              <a:ahLst/>
              <a:cxnLst/>
              <a:rect l="l" t="t" r="r" b="b"/>
              <a:pathLst>
                <a:path w="1320165">
                  <a:moveTo>
                    <a:pt x="0" y="0"/>
                  </a:moveTo>
                  <a:lnTo>
                    <a:pt x="131996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81228" y="1862987"/>
              <a:ext cx="1252855" cy="0"/>
            </a:xfrm>
            <a:custGeom>
              <a:avLst/>
              <a:gdLst/>
              <a:ahLst/>
              <a:cxnLst/>
              <a:rect l="l" t="t" r="r" b="b"/>
              <a:pathLst>
                <a:path w="1252855">
                  <a:moveTo>
                    <a:pt x="0" y="0"/>
                  </a:moveTo>
                  <a:lnTo>
                    <a:pt x="1252276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233502" y="1862987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19994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433445" y="1862987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19994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0661262" y="2061413"/>
            <a:ext cx="6972300" cy="3175"/>
            <a:chOff x="10661262" y="2061413"/>
            <a:chExt cx="6972300" cy="3175"/>
          </a:xfrm>
        </p:grpSpPr>
        <p:sp>
          <p:nvSpPr>
            <p:cNvPr id="16" name="object 16"/>
            <p:cNvSpPr/>
            <p:nvPr/>
          </p:nvSpPr>
          <p:spPr>
            <a:xfrm>
              <a:off x="10661262" y="2062905"/>
              <a:ext cx="1320165" cy="0"/>
            </a:xfrm>
            <a:custGeom>
              <a:avLst/>
              <a:gdLst/>
              <a:ahLst/>
              <a:cxnLst/>
              <a:rect l="l" t="t" r="r" b="b"/>
              <a:pathLst>
                <a:path w="1320165">
                  <a:moveTo>
                    <a:pt x="0" y="0"/>
                  </a:moveTo>
                  <a:lnTo>
                    <a:pt x="131996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81228" y="2062905"/>
              <a:ext cx="1252855" cy="0"/>
            </a:xfrm>
            <a:custGeom>
              <a:avLst/>
              <a:gdLst/>
              <a:ahLst/>
              <a:cxnLst/>
              <a:rect l="l" t="t" r="r" b="b"/>
              <a:pathLst>
                <a:path w="1252855">
                  <a:moveTo>
                    <a:pt x="0" y="0"/>
                  </a:moveTo>
                  <a:lnTo>
                    <a:pt x="1252276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33502" y="2062905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19994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433445" y="2062905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19994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661262" y="3347534"/>
            <a:ext cx="6972300" cy="3175"/>
            <a:chOff x="10661262" y="3347534"/>
            <a:chExt cx="6972300" cy="3175"/>
          </a:xfrm>
        </p:grpSpPr>
        <p:sp>
          <p:nvSpPr>
            <p:cNvPr id="21" name="object 21"/>
            <p:cNvSpPr/>
            <p:nvPr/>
          </p:nvSpPr>
          <p:spPr>
            <a:xfrm>
              <a:off x="10661262" y="3349027"/>
              <a:ext cx="1320165" cy="0"/>
            </a:xfrm>
            <a:custGeom>
              <a:avLst/>
              <a:gdLst/>
              <a:ahLst/>
              <a:cxnLst/>
              <a:rect l="l" t="t" r="r" b="b"/>
              <a:pathLst>
                <a:path w="1320165">
                  <a:moveTo>
                    <a:pt x="0" y="0"/>
                  </a:moveTo>
                  <a:lnTo>
                    <a:pt x="131996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981228" y="3349027"/>
              <a:ext cx="1252855" cy="0"/>
            </a:xfrm>
            <a:custGeom>
              <a:avLst/>
              <a:gdLst/>
              <a:ahLst/>
              <a:cxnLst/>
              <a:rect l="l" t="t" r="r" b="b"/>
              <a:pathLst>
                <a:path w="1252855">
                  <a:moveTo>
                    <a:pt x="0" y="0"/>
                  </a:moveTo>
                  <a:lnTo>
                    <a:pt x="1252276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33502" y="3349027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19994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433445" y="3349027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19994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0661262" y="4464428"/>
            <a:ext cx="6972300" cy="3175"/>
            <a:chOff x="10661262" y="4464428"/>
            <a:chExt cx="6972300" cy="3175"/>
          </a:xfrm>
        </p:grpSpPr>
        <p:sp>
          <p:nvSpPr>
            <p:cNvPr id="26" name="object 26"/>
            <p:cNvSpPr/>
            <p:nvPr/>
          </p:nvSpPr>
          <p:spPr>
            <a:xfrm>
              <a:off x="10661262" y="4465921"/>
              <a:ext cx="1320165" cy="0"/>
            </a:xfrm>
            <a:custGeom>
              <a:avLst/>
              <a:gdLst/>
              <a:ahLst/>
              <a:cxnLst/>
              <a:rect l="l" t="t" r="r" b="b"/>
              <a:pathLst>
                <a:path w="1320165">
                  <a:moveTo>
                    <a:pt x="0" y="0"/>
                  </a:moveTo>
                  <a:lnTo>
                    <a:pt x="131996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981228" y="4465921"/>
              <a:ext cx="1252855" cy="0"/>
            </a:xfrm>
            <a:custGeom>
              <a:avLst/>
              <a:gdLst/>
              <a:ahLst/>
              <a:cxnLst/>
              <a:rect l="l" t="t" r="r" b="b"/>
              <a:pathLst>
                <a:path w="1252855">
                  <a:moveTo>
                    <a:pt x="0" y="0"/>
                  </a:moveTo>
                  <a:lnTo>
                    <a:pt x="1252276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233502" y="4465921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19994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433445" y="4465921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19994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7701080" y="3349027"/>
            <a:ext cx="1793875" cy="0"/>
          </a:xfrm>
          <a:custGeom>
            <a:avLst/>
            <a:gdLst/>
            <a:ahLst/>
            <a:cxnLst/>
            <a:rect l="l" t="t" r="r" b="b"/>
            <a:pathLst>
              <a:path w="1793875">
                <a:moveTo>
                  <a:pt x="0" y="0"/>
                </a:moveTo>
                <a:lnTo>
                  <a:pt x="1793797" y="0"/>
                </a:lnTo>
              </a:path>
            </a:pathLst>
          </a:custGeom>
          <a:ln w="3175">
            <a:solidFill>
              <a:srgbClr val="009E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699330" y="1880040"/>
            <a:ext cx="648120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Producto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271534" y="1880040"/>
            <a:ext cx="1532255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Ventajas para sus clientes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471454" y="1880040"/>
            <a:ext cx="1256419" cy="1577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Ventajas para usted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701080" y="1861494"/>
            <a:ext cx="1793875" cy="203200"/>
          </a:xfrm>
          <a:prstGeom prst="rect">
            <a:avLst/>
          </a:prstGeom>
          <a:solidFill>
            <a:srgbClr val="009EE3"/>
          </a:solidFill>
        </p:spPr>
        <p:txBody>
          <a:bodyPr vert="horz" wrap="square" lIns="0" tIns="2984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235"/>
              </a:spcBef>
            </a:pPr>
            <a:r>
              <a:rPr lang="es-ES" sz="950" b="1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Consejo práctico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99211" y="2126478"/>
            <a:ext cx="1196975" cy="9863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Escobillas limpiaparabrisas.</a:t>
            </a:r>
            <a:endParaRPr sz="950" dirty="0">
              <a:latin typeface="MB Corpo S Text"/>
              <a:cs typeface="MB Corpo S Text"/>
            </a:endParaRPr>
          </a:p>
          <a:p>
            <a:pPr marL="12700" marR="5080" algn="l">
              <a:lnSpc>
                <a:spcPct val="113300"/>
              </a:lnSpc>
              <a:spcBef>
                <a:spcPts val="220"/>
              </a:spcBef>
            </a:pP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Una buena vista duradera y gran seguridad incluso con condiciones climáticas extremas y velocidad de marcha elevada.</a:t>
            </a:r>
            <a:endParaRPr sz="700" dirty="0">
              <a:latin typeface="MB Corpo S Text Light"/>
              <a:cs typeface="MB Corpo S Text Light"/>
            </a:endParaRPr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50622" y="2239923"/>
            <a:ext cx="913483" cy="932415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3233497" y="2113677"/>
            <a:ext cx="2200275" cy="1184910"/>
          </a:xfrm>
          <a:prstGeom prst="rect">
            <a:avLst/>
          </a:prstGeom>
          <a:solidFill>
            <a:srgbClr val="009EE3"/>
          </a:solidFill>
        </p:spPr>
        <p:txBody>
          <a:bodyPr vert="horz" wrap="square" lIns="0" tIns="71755" rIns="0" bIns="0" rtlCol="0">
            <a:spAutoFit/>
          </a:bodyPr>
          <a:lstStyle/>
          <a:p>
            <a:pPr marL="134620" marR="274320" indent="-84455">
              <a:lnSpc>
                <a:spcPct val="113300"/>
              </a:lnSpc>
              <a:spcBef>
                <a:spcPts val="565"/>
              </a:spcBef>
              <a:buChar char="•"/>
              <a:tabLst>
                <a:tab pos="135890" algn="l"/>
              </a:tabLst>
            </a:pPr>
            <a:r>
              <a:rPr lang="es-ES" sz="700" dirty="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Forma convexa de las guías flexibles ajustada al parabrisas.</a:t>
            </a:r>
            <a:endParaRPr sz="700" dirty="0">
              <a:latin typeface="MB Corpo S Text Light"/>
              <a:cs typeface="MB Corpo S Text Light"/>
            </a:endParaRPr>
          </a:p>
          <a:p>
            <a:pPr marL="136525" indent="-86360">
              <a:lnSpc>
                <a:spcPct val="100000"/>
              </a:lnSpc>
              <a:spcBef>
                <a:spcPts val="380"/>
              </a:spcBef>
              <a:buChar char="•"/>
              <a:tabLst>
                <a:tab pos="136525" algn="l"/>
              </a:tabLst>
            </a:pPr>
            <a:r>
              <a:rPr lang="es-ES" sz="700" dirty="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Ningún ruido, sin vibraciones de las escobillas.</a:t>
            </a:r>
            <a:endParaRPr sz="700" dirty="0">
              <a:latin typeface="MB Corpo S Text Light"/>
              <a:cs typeface="MB Corpo S Text Light"/>
            </a:endParaRPr>
          </a:p>
          <a:p>
            <a:pPr marL="137160" marR="386715" indent="-86995">
              <a:lnSpc>
                <a:spcPct val="113300"/>
              </a:lnSpc>
              <a:spcBef>
                <a:spcPts val="265"/>
              </a:spcBef>
              <a:buChar char="•"/>
              <a:tabLst>
                <a:tab pos="137160" algn="l"/>
              </a:tabLst>
            </a:pPr>
            <a:r>
              <a:rPr lang="es-ES" sz="700" dirty="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Larga vida útil gracias a la óptima mezcla de goma y los materiales robustos.</a:t>
            </a:r>
            <a:endParaRPr sz="700" dirty="0">
              <a:latin typeface="MB Corpo S Text Light"/>
              <a:cs typeface="MB Corpo S Text Light"/>
            </a:endParaRPr>
          </a:p>
          <a:p>
            <a:pPr marL="137160" marR="260350" indent="-86995">
              <a:lnSpc>
                <a:spcPct val="113300"/>
              </a:lnSpc>
              <a:spcBef>
                <a:spcPts val="270"/>
              </a:spcBef>
              <a:buChar char="•"/>
              <a:tabLst>
                <a:tab pos="137160" algn="l"/>
              </a:tabLst>
            </a:pPr>
            <a:r>
              <a:rPr lang="es-ES" sz="700" dirty="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Mediante la indicación de mantenimiento siempre puede verse claramente el estado del limpiaparabrisas.</a:t>
            </a:r>
            <a:endParaRPr sz="700" dirty="0">
              <a:latin typeface="MB Corpo S Text Light"/>
              <a:cs typeface="MB Corpo S Text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471520" y="2173321"/>
            <a:ext cx="2023745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118745" indent="-86995">
              <a:lnSpc>
                <a:spcPct val="113300"/>
              </a:lnSpc>
              <a:spcBef>
                <a:spcPts val="100"/>
              </a:spcBef>
              <a:buChar char="•"/>
              <a:tabLst>
                <a:tab pos="99060" algn="l"/>
              </a:tabLst>
            </a:pPr>
            <a:r>
              <a:rPr lang="es-ES" sz="70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La escobilla limpiaparabrisas para el lado del conductor no puede cambiarse por la escobilla limpiaparabrisas del lado del acompañante.</a:t>
            </a:r>
            <a:endParaRPr sz="700">
              <a:latin typeface="MB Corpo S Text Light"/>
              <a:cs typeface="MB Corpo S Text Light"/>
            </a:endParaRPr>
          </a:p>
          <a:p>
            <a:pPr marL="99060" marR="5080" indent="-86995">
              <a:lnSpc>
                <a:spcPct val="113300"/>
              </a:lnSpc>
              <a:spcBef>
                <a:spcPts val="265"/>
              </a:spcBef>
              <a:buChar char="•"/>
              <a:tabLst>
                <a:tab pos="99060" algn="l"/>
              </a:tabLst>
            </a:pPr>
            <a:r>
              <a:rPr lang="es-ES" sz="70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Cambio de escobillas fácil y en pocos segundos con el cierre rápido Mercedes‑Benz (vídeo de montaje disponible, véase código QR en el embalaje de los recambios).</a:t>
            </a:r>
            <a:endParaRPr sz="700">
              <a:latin typeface="MB Corpo S Text Light"/>
              <a:cs typeface="MB Corpo S Text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739166" y="2173316"/>
            <a:ext cx="1692910" cy="492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 algn="l">
              <a:lnSpc>
                <a:spcPct val="113300"/>
              </a:lnSpc>
              <a:spcBef>
                <a:spcPts val="100"/>
              </a:spcBef>
              <a:buChar char="•"/>
              <a:tabLst>
                <a:tab pos="99060" algn="l"/>
              </a:tabLst>
            </a:pPr>
            <a:r>
              <a:rPr lang="es-ES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Una innovadora indicación de mantenimiento le recuerda a usted y a sus clientes que cambien a tiempo las escobillas limpiaparabrisas.</a:t>
            </a:r>
            <a:endParaRPr sz="700" dirty="0">
              <a:latin typeface="MB Corpo S Text Light"/>
              <a:cs typeface="MB Corpo S Text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696319" y="3412537"/>
            <a:ext cx="1284909" cy="61468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Elementos luminosos.</a:t>
            </a:r>
            <a:endParaRPr sz="950" dirty="0">
              <a:latin typeface="MB Corpo S Text"/>
              <a:cs typeface="MB Corpo S Text"/>
            </a:endParaRPr>
          </a:p>
          <a:p>
            <a:pPr marL="12700" marR="5080">
              <a:lnSpc>
                <a:spcPct val="113300"/>
              </a:lnSpc>
              <a:spcBef>
                <a:spcPts val="220"/>
              </a:spcBef>
            </a:pP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Iluminación óptima de la </a:t>
            </a:r>
            <a:b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</a:b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calzada con el mínimo deslumbramiento posible.</a:t>
            </a:r>
            <a:endParaRPr sz="700" dirty="0">
              <a:latin typeface="MB Corpo S Text Light"/>
              <a:cs typeface="MB Corpo S Text Light"/>
            </a:endParaRPr>
          </a:p>
        </p:txBody>
      </p: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40091" y="3399803"/>
            <a:ext cx="610897" cy="1015353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13233497" y="3399791"/>
            <a:ext cx="2200275" cy="1015365"/>
          </a:xfrm>
          <a:prstGeom prst="rect">
            <a:avLst/>
          </a:prstGeom>
          <a:solidFill>
            <a:srgbClr val="009EE3"/>
          </a:solidFill>
        </p:spPr>
        <p:txBody>
          <a:bodyPr vert="horz" wrap="square" lIns="0" tIns="86360" rIns="0" bIns="0" rtlCol="0">
            <a:spAutoFit/>
          </a:bodyPr>
          <a:lstStyle/>
          <a:p>
            <a:pPr marL="133985" indent="-86360">
              <a:lnSpc>
                <a:spcPct val="100000"/>
              </a:lnSpc>
              <a:spcBef>
                <a:spcPts val="680"/>
              </a:spcBef>
              <a:buChar char="•"/>
              <a:tabLst>
                <a:tab pos="133985" algn="l"/>
              </a:tabLst>
            </a:pPr>
            <a:r>
              <a:rPr lang="es-ES" sz="70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Durabilidad prolongada y, por tanto, alta rentabilidad.</a:t>
            </a:r>
            <a:endParaRPr sz="700">
              <a:latin typeface="MB Corpo S Text Light"/>
              <a:cs typeface="MB Corpo S Text Light"/>
            </a:endParaRPr>
          </a:p>
          <a:p>
            <a:pPr marL="132715" marR="86360" indent="-85090">
              <a:lnSpc>
                <a:spcPct val="113300"/>
              </a:lnSpc>
              <a:spcBef>
                <a:spcPts val="265"/>
              </a:spcBef>
              <a:buChar char="•"/>
              <a:tabLst>
                <a:tab pos="132715" algn="l"/>
              </a:tabLst>
            </a:pPr>
            <a:r>
              <a:rPr lang="es-ES" sz="70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Prevención de daños derivados, p. ej., sobrecalentamiento de otros componentes electrónicos.</a:t>
            </a:r>
            <a:endParaRPr sz="700">
              <a:latin typeface="MB Corpo S Text Light"/>
              <a:cs typeface="MB Corpo S Text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5468510" y="3459438"/>
            <a:ext cx="1748155" cy="267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13300"/>
              </a:lnSpc>
              <a:spcBef>
                <a:spcPts val="100"/>
              </a:spcBef>
              <a:buChar char="•"/>
              <a:tabLst>
                <a:tab pos="99060" algn="l"/>
              </a:tabLst>
            </a:pPr>
            <a:r>
              <a:rPr lang="es-ES" sz="70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Coordinación óptima con el modelo correspondiente y sus componentes del vehículo.</a:t>
            </a:r>
            <a:endParaRPr sz="700">
              <a:latin typeface="MB Corpo S Text Light"/>
              <a:cs typeface="MB Corpo S Text Light"/>
            </a:endParaRPr>
          </a:p>
        </p:txBody>
      </p:sp>
      <p:pic>
        <p:nvPicPr>
          <p:cNvPr id="44" name="object 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7666" y="5076793"/>
            <a:ext cx="3215297" cy="1184589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947666" y="5076793"/>
            <a:ext cx="3215640" cy="1069203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600" dirty="0">
              <a:latin typeface="Times New Roman"/>
              <a:cs typeface="Times New Roman"/>
            </a:endParaRPr>
          </a:p>
          <a:p>
            <a:pPr marL="202565" marR="271145" algn="l">
              <a:lnSpc>
                <a:spcPct val="114799"/>
              </a:lnSpc>
            </a:pPr>
            <a:r>
              <a:rPr lang="es-ES" sz="1400" b="1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Consejo práctico: </a:t>
            </a:r>
            <a:r>
              <a:rPr lang="es-ES" sz="1400" dirty="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Utilizar tras </a:t>
            </a:r>
            <a:br>
              <a:rPr lang="es-ES" sz="1400" dirty="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</a:br>
            <a:r>
              <a:rPr lang="es-ES" sz="1400" dirty="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cada cambio de escobillas limpiaparabrisas y después de </a:t>
            </a:r>
            <a:br>
              <a:rPr lang="es-ES" sz="1400" dirty="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</a:br>
            <a:r>
              <a:rPr lang="es-ES" sz="1400" dirty="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cada paso por el túnel de lavado.</a:t>
            </a:r>
            <a:endParaRPr sz="1400" dirty="0">
              <a:latin typeface="MB Corpo S Text Light"/>
              <a:cs typeface="MB Corpo S Text Light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682831" y="6187737"/>
            <a:ext cx="271145" cy="271145"/>
            <a:chOff x="10682831" y="6187737"/>
            <a:chExt cx="271145" cy="271145"/>
          </a:xfrm>
        </p:grpSpPr>
        <p:sp>
          <p:nvSpPr>
            <p:cNvPr id="47" name="object 47"/>
            <p:cNvSpPr/>
            <p:nvPr/>
          </p:nvSpPr>
          <p:spPr>
            <a:xfrm>
              <a:off x="10688777" y="6193683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258868" y="129440"/>
                  </a:moveTo>
                  <a:lnTo>
                    <a:pt x="248695" y="179822"/>
                  </a:lnTo>
                  <a:lnTo>
                    <a:pt x="220954" y="220966"/>
                  </a:lnTo>
                  <a:lnTo>
                    <a:pt x="179810" y="248707"/>
                  </a:lnTo>
                  <a:lnTo>
                    <a:pt x="129428" y="258880"/>
                  </a:lnTo>
                  <a:lnTo>
                    <a:pt x="79047" y="248707"/>
                  </a:lnTo>
                  <a:lnTo>
                    <a:pt x="37907" y="220966"/>
                  </a:lnTo>
                  <a:lnTo>
                    <a:pt x="10170" y="179822"/>
                  </a:lnTo>
                  <a:lnTo>
                    <a:pt x="0" y="129440"/>
                  </a:lnTo>
                  <a:lnTo>
                    <a:pt x="10170" y="79057"/>
                  </a:lnTo>
                  <a:lnTo>
                    <a:pt x="37907" y="37913"/>
                  </a:lnTo>
                  <a:lnTo>
                    <a:pt x="79047" y="10172"/>
                  </a:lnTo>
                  <a:lnTo>
                    <a:pt x="129428" y="0"/>
                  </a:lnTo>
                  <a:lnTo>
                    <a:pt x="179810" y="10172"/>
                  </a:lnTo>
                  <a:lnTo>
                    <a:pt x="220954" y="37913"/>
                  </a:lnTo>
                  <a:lnTo>
                    <a:pt x="248695" y="79057"/>
                  </a:lnTo>
                  <a:lnTo>
                    <a:pt x="258868" y="129440"/>
                  </a:lnTo>
                  <a:close/>
                </a:path>
              </a:pathLst>
            </a:custGeom>
            <a:ln w="11892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748201" y="6223478"/>
              <a:ext cx="140335" cy="191135"/>
            </a:xfrm>
            <a:custGeom>
              <a:avLst/>
              <a:gdLst/>
              <a:ahLst/>
              <a:cxnLst/>
              <a:rect l="l" t="t" r="r" b="b"/>
              <a:pathLst>
                <a:path w="140334" h="191135">
                  <a:moveTo>
                    <a:pt x="35902" y="149275"/>
                  </a:moveTo>
                  <a:lnTo>
                    <a:pt x="32283" y="145669"/>
                  </a:lnTo>
                  <a:lnTo>
                    <a:pt x="27813" y="145669"/>
                  </a:lnTo>
                  <a:lnTo>
                    <a:pt x="23342" y="145669"/>
                  </a:lnTo>
                  <a:lnTo>
                    <a:pt x="19735" y="149275"/>
                  </a:lnTo>
                  <a:lnTo>
                    <a:pt x="19735" y="158216"/>
                  </a:lnTo>
                  <a:lnTo>
                    <a:pt x="23342" y="161823"/>
                  </a:lnTo>
                  <a:lnTo>
                    <a:pt x="32283" y="161823"/>
                  </a:lnTo>
                  <a:lnTo>
                    <a:pt x="35902" y="158216"/>
                  </a:lnTo>
                  <a:lnTo>
                    <a:pt x="35902" y="149275"/>
                  </a:lnTo>
                  <a:close/>
                </a:path>
                <a:path w="140334" h="191135">
                  <a:moveTo>
                    <a:pt x="35902" y="124701"/>
                  </a:moveTo>
                  <a:lnTo>
                    <a:pt x="32283" y="121081"/>
                  </a:lnTo>
                  <a:lnTo>
                    <a:pt x="27813" y="121081"/>
                  </a:lnTo>
                  <a:lnTo>
                    <a:pt x="23342" y="121081"/>
                  </a:lnTo>
                  <a:lnTo>
                    <a:pt x="19735" y="124701"/>
                  </a:lnTo>
                  <a:lnTo>
                    <a:pt x="19735" y="133629"/>
                  </a:lnTo>
                  <a:lnTo>
                    <a:pt x="23342" y="137248"/>
                  </a:lnTo>
                  <a:lnTo>
                    <a:pt x="32283" y="137248"/>
                  </a:lnTo>
                  <a:lnTo>
                    <a:pt x="35902" y="133629"/>
                  </a:lnTo>
                  <a:lnTo>
                    <a:pt x="35902" y="124701"/>
                  </a:lnTo>
                  <a:close/>
                </a:path>
                <a:path w="140334" h="191135">
                  <a:moveTo>
                    <a:pt x="35902" y="100101"/>
                  </a:moveTo>
                  <a:lnTo>
                    <a:pt x="32283" y="96481"/>
                  </a:lnTo>
                  <a:lnTo>
                    <a:pt x="27813" y="96481"/>
                  </a:lnTo>
                  <a:lnTo>
                    <a:pt x="23342" y="96481"/>
                  </a:lnTo>
                  <a:lnTo>
                    <a:pt x="19735" y="100101"/>
                  </a:lnTo>
                  <a:lnTo>
                    <a:pt x="19735" y="109042"/>
                  </a:lnTo>
                  <a:lnTo>
                    <a:pt x="23342" y="112661"/>
                  </a:lnTo>
                  <a:lnTo>
                    <a:pt x="32283" y="112661"/>
                  </a:lnTo>
                  <a:lnTo>
                    <a:pt x="35902" y="109042"/>
                  </a:lnTo>
                  <a:lnTo>
                    <a:pt x="35902" y="100101"/>
                  </a:lnTo>
                  <a:close/>
                </a:path>
                <a:path w="140334" h="191135">
                  <a:moveTo>
                    <a:pt x="35902" y="75526"/>
                  </a:moveTo>
                  <a:lnTo>
                    <a:pt x="32283" y="71907"/>
                  </a:lnTo>
                  <a:lnTo>
                    <a:pt x="27813" y="71907"/>
                  </a:lnTo>
                  <a:lnTo>
                    <a:pt x="23342" y="71907"/>
                  </a:lnTo>
                  <a:lnTo>
                    <a:pt x="19735" y="75526"/>
                  </a:lnTo>
                  <a:lnTo>
                    <a:pt x="19735" y="84467"/>
                  </a:lnTo>
                  <a:lnTo>
                    <a:pt x="23342" y="88087"/>
                  </a:lnTo>
                  <a:lnTo>
                    <a:pt x="32283" y="88087"/>
                  </a:lnTo>
                  <a:lnTo>
                    <a:pt x="35902" y="84467"/>
                  </a:lnTo>
                  <a:lnTo>
                    <a:pt x="35902" y="75526"/>
                  </a:lnTo>
                  <a:close/>
                </a:path>
                <a:path w="140334" h="191135">
                  <a:moveTo>
                    <a:pt x="35902" y="50965"/>
                  </a:moveTo>
                  <a:lnTo>
                    <a:pt x="32283" y="47345"/>
                  </a:lnTo>
                  <a:lnTo>
                    <a:pt x="27813" y="47345"/>
                  </a:lnTo>
                  <a:lnTo>
                    <a:pt x="23342" y="47345"/>
                  </a:lnTo>
                  <a:lnTo>
                    <a:pt x="19735" y="50965"/>
                  </a:lnTo>
                  <a:lnTo>
                    <a:pt x="19735" y="59893"/>
                  </a:lnTo>
                  <a:lnTo>
                    <a:pt x="23342" y="63512"/>
                  </a:lnTo>
                  <a:lnTo>
                    <a:pt x="32283" y="63512"/>
                  </a:lnTo>
                  <a:lnTo>
                    <a:pt x="35902" y="59893"/>
                  </a:lnTo>
                  <a:lnTo>
                    <a:pt x="35902" y="50965"/>
                  </a:lnTo>
                  <a:close/>
                </a:path>
                <a:path w="140334" h="191135">
                  <a:moveTo>
                    <a:pt x="111315" y="30619"/>
                  </a:moveTo>
                  <a:lnTo>
                    <a:pt x="107035" y="22783"/>
                  </a:lnTo>
                  <a:lnTo>
                    <a:pt x="98894" y="7835"/>
                  </a:lnTo>
                  <a:lnTo>
                    <a:pt x="94627" y="0"/>
                  </a:lnTo>
                  <a:lnTo>
                    <a:pt x="77508" y="0"/>
                  </a:lnTo>
                  <a:lnTo>
                    <a:pt x="77508" y="11188"/>
                  </a:lnTo>
                  <a:lnTo>
                    <a:pt x="77508" y="19443"/>
                  </a:lnTo>
                  <a:lnTo>
                    <a:pt x="74168" y="22783"/>
                  </a:lnTo>
                  <a:lnTo>
                    <a:pt x="65913" y="22783"/>
                  </a:lnTo>
                  <a:lnTo>
                    <a:pt x="62560" y="19443"/>
                  </a:lnTo>
                  <a:lnTo>
                    <a:pt x="62560" y="11188"/>
                  </a:lnTo>
                  <a:lnTo>
                    <a:pt x="65913" y="7835"/>
                  </a:lnTo>
                  <a:lnTo>
                    <a:pt x="74168" y="7835"/>
                  </a:lnTo>
                  <a:lnTo>
                    <a:pt x="77508" y="11188"/>
                  </a:lnTo>
                  <a:lnTo>
                    <a:pt x="77508" y="0"/>
                  </a:lnTo>
                  <a:lnTo>
                    <a:pt x="45478" y="0"/>
                  </a:lnTo>
                  <a:lnTo>
                    <a:pt x="28752" y="30619"/>
                  </a:lnTo>
                  <a:lnTo>
                    <a:pt x="111315" y="30619"/>
                  </a:lnTo>
                  <a:close/>
                </a:path>
                <a:path w="140334" h="191135">
                  <a:moveTo>
                    <a:pt x="140068" y="18402"/>
                  </a:moveTo>
                  <a:lnTo>
                    <a:pt x="137883" y="16217"/>
                  </a:lnTo>
                  <a:lnTo>
                    <a:pt x="135178" y="16217"/>
                  </a:lnTo>
                  <a:lnTo>
                    <a:pt x="107035" y="16217"/>
                  </a:lnTo>
                  <a:lnTo>
                    <a:pt x="112966" y="27127"/>
                  </a:lnTo>
                  <a:lnTo>
                    <a:pt x="129857" y="27127"/>
                  </a:lnTo>
                  <a:lnTo>
                    <a:pt x="129857" y="179705"/>
                  </a:lnTo>
                  <a:lnTo>
                    <a:pt x="10210" y="179705"/>
                  </a:lnTo>
                  <a:lnTo>
                    <a:pt x="10210" y="27127"/>
                  </a:lnTo>
                  <a:lnTo>
                    <a:pt x="27101" y="27127"/>
                  </a:lnTo>
                  <a:lnTo>
                    <a:pt x="33045" y="16217"/>
                  </a:lnTo>
                  <a:lnTo>
                    <a:pt x="2184" y="16217"/>
                  </a:lnTo>
                  <a:lnTo>
                    <a:pt x="0" y="18402"/>
                  </a:lnTo>
                  <a:lnTo>
                    <a:pt x="0" y="188417"/>
                  </a:lnTo>
                  <a:lnTo>
                    <a:pt x="2184" y="190588"/>
                  </a:lnTo>
                  <a:lnTo>
                    <a:pt x="137883" y="190588"/>
                  </a:lnTo>
                  <a:lnTo>
                    <a:pt x="140068" y="188417"/>
                  </a:lnTo>
                  <a:lnTo>
                    <a:pt x="140068" y="18402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790276" y="6269350"/>
              <a:ext cx="83185" cy="115570"/>
            </a:xfrm>
            <a:custGeom>
              <a:avLst/>
              <a:gdLst/>
              <a:ahLst/>
              <a:cxnLst/>
              <a:rect l="l" t="t" r="r" b="b"/>
              <a:pathLst>
                <a:path w="83184" h="115570">
                  <a:moveTo>
                    <a:pt x="23114" y="104724"/>
                  </a:moveTo>
                  <a:lnTo>
                    <a:pt x="0" y="104724"/>
                  </a:lnTo>
                  <a:lnTo>
                    <a:pt x="0" y="111023"/>
                  </a:lnTo>
                  <a:lnTo>
                    <a:pt x="16014" y="111023"/>
                  </a:lnTo>
                  <a:lnTo>
                    <a:pt x="23114" y="104724"/>
                  </a:lnTo>
                  <a:close/>
                </a:path>
                <a:path w="83184" h="115570">
                  <a:moveTo>
                    <a:pt x="24104" y="86448"/>
                  </a:moveTo>
                  <a:lnTo>
                    <a:pt x="17538" y="80149"/>
                  </a:lnTo>
                  <a:lnTo>
                    <a:pt x="0" y="80149"/>
                  </a:lnTo>
                  <a:lnTo>
                    <a:pt x="0" y="86448"/>
                  </a:lnTo>
                  <a:lnTo>
                    <a:pt x="24104" y="86448"/>
                  </a:lnTo>
                  <a:close/>
                </a:path>
                <a:path w="83184" h="115570">
                  <a:moveTo>
                    <a:pt x="28905" y="37274"/>
                  </a:moveTo>
                  <a:lnTo>
                    <a:pt x="23025" y="30975"/>
                  </a:lnTo>
                  <a:lnTo>
                    <a:pt x="0" y="30975"/>
                  </a:lnTo>
                  <a:lnTo>
                    <a:pt x="0" y="37274"/>
                  </a:lnTo>
                  <a:lnTo>
                    <a:pt x="28905" y="37274"/>
                  </a:lnTo>
                  <a:close/>
                </a:path>
                <a:path w="83184" h="115570">
                  <a:moveTo>
                    <a:pt x="60896" y="5905"/>
                  </a:moveTo>
                  <a:lnTo>
                    <a:pt x="0" y="5905"/>
                  </a:lnTo>
                  <a:lnTo>
                    <a:pt x="0" y="12217"/>
                  </a:lnTo>
                  <a:lnTo>
                    <a:pt x="54292" y="12217"/>
                  </a:lnTo>
                  <a:lnTo>
                    <a:pt x="60896" y="5905"/>
                  </a:lnTo>
                  <a:close/>
                </a:path>
                <a:path w="83184" h="115570">
                  <a:moveTo>
                    <a:pt x="68262" y="78790"/>
                  </a:moveTo>
                  <a:lnTo>
                    <a:pt x="63436" y="73964"/>
                  </a:lnTo>
                  <a:lnTo>
                    <a:pt x="47561" y="89839"/>
                  </a:lnTo>
                  <a:lnTo>
                    <a:pt x="31673" y="73964"/>
                  </a:lnTo>
                  <a:lnTo>
                    <a:pt x="26860" y="78790"/>
                  </a:lnTo>
                  <a:lnTo>
                    <a:pt x="42735" y="94665"/>
                  </a:lnTo>
                  <a:lnTo>
                    <a:pt x="26860" y="110540"/>
                  </a:lnTo>
                  <a:lnTo>
                    <a:pt x="31673" y="115366"/>
                  </a:lnTo>
                  <a:lnTo>
                    <a:pt x="47561" y="99491"/>
                  </a:lnTo>
                  <a:lnTo>
                    <a:pt x="63436" y="115366"/>
                  </a:lnTo>
                  <a:lnTo>
                    <a:pt x="68262" y="110540"/>
                  </a:lnTo>
                  <a:lnTo>
                    <a:pt x="52387" y="94665"/>
                  </a:lnTo>
                  <a:lnTo>
                    <a:pt x="68262" y="78790"/>
                  </a:lnTo>
                  <a:close/>
                </a:path>
                <a:path w="83184" h="115570">
                  <a:moveTo>
                    <a:pt x="78117" y="55562"/>
                  </a:moveTo>
                  <a:lnTo>
                    <a:pt x="0" y="55562"/>
                  </a:lnTo>
                  <a:lnTo>
                    <a:pt x="0" y="61861"/>
                  </a:lnTo>
                  <a:lnTo>
                    <a:pt x="78117" y="61861"/>
                  </a:lnTo>
                  <a:lnTo>
                    <a:pt x="78117" y="55562"/>
                  </a:lnTo>
                  <a:close/>
                </a:path>
                <a:path w="83184" h="115570">
                  <a:moveTo>
                    <a:pt x="83146" y="5003"/>
                  </a:moveTo>
                  <a:lnTo>
                    <a:pt x="78143" y="0"/>
                  </a:lnTo>
                  <a:lnTo>
                    <a:pt x="45199" y="32956"/>
                  </a:lnTo>
                  <a:lnTo>
                    <a:pt x="31851" y="19621"/>
                  </a:lnTo>
                  <a:lnTo>
                    <a:pt x="26860" y="24612"/>
                  </a:lnTo>
                  <a:lnTo>
                    <a:pt x="45237" y="42913"/>
                  </a:lnTo>
                  <a:lnTo>
                    <a:pt x="83146" y="5003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1044190" y="6272636"/>
            <a:ext cx="7008860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Los productos dotados con este símbolo se han sometido a comparaciones con la competencia. Encontrará una selección de los resultados de la prueba en las siguientes páginas.</a:t>
            </a:r>
            <a:endParaRPr sz="700" dirty="0">
              <a:latin typeface="MB Corpo S Text Light"/>
              <a:cs typeface="MB Corpo S Tex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object 111">
            <a:extLst>
              <a:ext uri="{FF2B5EF4-FFF2-40B4-BE49-F238E27FC236}">
                <a16:creationId xmlns:a16="http://schemas.microsoft.com/office/drawing/2014/main" id="{BED21970-4508-A285-E5BC-9D2077050D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19050" y="5384800"/>
            <a:ext cx="118467" cy="118455"/>
          </a:xfrm>
          <a:prstGeom prst="rect">
            <a:avLst/>
          </a:prstGeom>
        </p:spPr>
      </p:pic>
      <p:pic>
        <p:nvPicPr>
          <p:cNvPr id="124" name="object 111">
            <a:extLst>
              <a:ext uri="{FF2B5EF4-FFF2-40B4-BE49-F238E27FC236}">
                <a16:creationId xmlns:a16="http://schemas.microsoft.com/office/drawing/2014/main" id="{C231A2A0-8D54-0B02-F3A3-6B26AA4659F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80800" y="5232400"/>
            <a:ext cx="118467" cy="118455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9050" y="6343200"/>
            <a:ext cx="118467" cy="118455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04783" y="3158764"/>
            <a:ext cx="118467" cy="118455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14148235" y="565489"/>
            <a:ext cx="845819" cy="845819"/>
            <a:chOff x="14148235" y="565489"/>
            <a:chExt cx="845819" cy="845819"/>
          </a:xfrm>
        </p:grpSpPr>
        <p:sp>
          <p:nvSpPr>
            <p:cNvPr id="3" name="object 3"/>
            <p:cNvSpPr/>
            <p:nvPr/>
          </p:nvSpPr>
          <p:spPr>
            <a:xfrm>
              <a:off x="14163703" y="580957"/>
              <a:ext cx="814705" cy="814705"/>
            </a:xfrm>
            <a:custGeom>
              <a:avLst/>
              <a:gdLst/>
              <a:ahLst/>
              <a:cxnLst/>
              <a:rect l="l" t="t" r="r" b="b"/>
              <a:pathLst>
                <a:path w="814705" h="814705">
                  <a:moveTo>
                    <a:pt x="814286" y="407137"/>
                  </a:moveTo>
                  <a:lnTo>
                    <a:pt x="811547" y="454619"/>
                  </a:lnTo>
                  <a:lnTo>
                    <a:pt x="803533" y="500492"/>
                  </a:lnTo>
                  <a:lnTo>
                    <a:pt x="790550" y="544451"/>
                  </a:lnTo>
                  <a:lnTo>
                    <a:pt x="772903" y="586189"/>
                  </a:lnTo>
                  <a:lnTo>
                    <a:pt x="750898" y="625402"/>
                  </a:lnTo>
                  <a:lnTo>
                    <a:pt x="724840" y="661784"/>
                  </a:lnTo>
                  <a:lnTo>
                    <a:pt x="695035" y="695029"/>
                  </a:lnTo>
                  <a:lnTo>
                    <a:pt x="661788" y="724833"/>
                  </a:lnTo>
                  <a:lnTo>
                    <a:pt x="625405" y="750890"/>
                  </a:lnTo>
                  <a:lnTo>
                    <a:pt x="586191" y="772894"/>
                  </a:lnTo>
                  <a:lnTo>
                    <a:pt x="544452" y="790539"/>
                  </a:lnTo>
                  <a:lnTo>
                    <a:pt x="500493" y="803522"/>
                  </a:lnTo>
                  <a:lnTo>
                    <a:pt x="454619" y="811535"/>
                  </a:lnTo>
                  <a:lnTo>
                    <a:pt x="407137" y="814274"/>
                  </a:lnTo>
                  <a:lnTo>
                    <a:pt x="359657" y="811535"/>
                  </a:lnTo>
                  <a:lnTo>
                    <a:pt x="313785" y="803522"/>
                  </a:lnTo>
                  <a:lnTo>
                    <a:pt x="269828" y="790539"/>
                  </a:lnTo>
                  <a:lnTo>
                    <a:pt x="228090" y="772894"/>
                  </a:lnTo>
                  <a:lnTo>
                    <a:pt x="188877" y="750890"/>
                  </a:lnTo>
                  <a:lnTo>
                    <a:pt x="152495" y="724833"/>
                  </a:lnTo>
                  <a:lnTo>
                    <a:pt x="119249" y="695029"/>
                  </a:lnTo>
                  <a:lnTo>
                    <a:pt x="89444" y="661784"/>
                  </a:lnTo>
                  <a:lnTo>
                    <a:pt x="63387" y="625402"/>
                  </a:lnTo>
                  <a:lnTo>
                    <a:pt x="41382" y="586189"/>
                  </a:lnTo>
                  <a:lnTo>
                    <a:pt x="23736" y="544451"/>
                  </a:lnTo>
                  <a:lnTo>
                    <a:pt x="10753" y="500492"/>
                  </a:lnTo>
                  <a:lnTo>
                    <a:pt x="2739" y="454619"/>
                  </a:lnTo>
                  <a:lnTo>
                    <a:pt x="0" y="407137"/>
                  </a:lnTo>
                  <a:lnTo>
                    <a:pt x="2739" y="359655"/>
                  </a:lnTo>
                  <a:lnTo>
                    <a:pt x="10753" y="313782"/>
                  </a:lnTo>
                  <a:lnTo>
                    <a:pt x="23736" y="269823"/>
                  </a:lnTo>
                  <a:lnTo>
                    <a:pt x="41382" y="228085"/>
                  </a:lnTo>
                  <a:lnTo>
                    <a:pt x="63387" y="188872"/>
                  </a:lnTo>
                  <a:lnTo>
                    <a:pt x="89444" y="152490"/>
                  </a:lnTo>
                  <a:lnTo>
                    <a:pt x="119249" y="119244"/>
                  </a:lnTo>
                  <a:lnTo>
                    <a:pt x="152495" y="89441"/>
                  </a:lnTo>
                  <a:lnTo>
                    <a:pt x="188877" y="63384"/>
                  </a:lnTo>
                  <a:lnTo>
                    <a:pt x="228090" y="41380"/>
                  </a:lnTo>
                  <a:lnTo>
                    <a:pt x="269828" y="23734"/>
                  </a:lnTo>
                  <a:lnTo>
                    <a:pt x="313785" y="10752"/>
                  </a:lnTo>
                  <a:lnTo>
                    <a:pt x="359657" y="2739"/>
                  </a:lnTo>
                  <a:lnTo>
                    <a:pt x="407137" y="0"/>
                  </a:lnTo>
                  <a:lnTo>
                    <a:pt x="454619" y="2739"/>
                  </a:lnTo>
                  <a:lnTo>
                    <a:pt x="500493" y="10752"/>
                  </a:lnTo>
                  <a:lnTo>
                    <a:pt x="544452" y="23734"/>
                  </a:lnTo>
                  <a:lnTo>
                    <a:pt x="586191" y="41380"/>
                  </a:lnTo>
                  <a:lnTo>
                    <a:pt x="625405" y="63384"/>
                  </a:lnTo>
                  <a:lnTo>
                    <a:pt x="661788" y="89441"/>
                  </a:lnTo>
                  <a:lnTo>
                    <a:pt x="695035" y="119244"/>
                  </a:lnTo>
                  <a:lnTo>
                    <a:pt x="724840" y="152490"/>
                  </a:lnTo>
                  <a:lnTo>
                    <a:pt x="750898" y="188872"/>
                  </a:lnTo>
                  <a:lnTo>
                    <a:pt x="772903" y="228085"/>
                  </a:lnTo>
                  <a:lnTo>
                    <a:pt x="790550" y="269823"/>
                  </a:lnTo>
                  <a:lnTo>
                    <a:pt x="803533" y="313782"/>
                  </a:lnTo>
                  <a:lnTo>
                    <a:pt x="811547" y="359655"/>
                  </a:lnTo>
                  <a:lnTo>
                    <a:pt x="814286" y="407137"/>
                  </a:lnTo>
                  <a:close/>
                </a:path>
              </a:pathLst>
            </a:custGeom>
            <a:ln w="30936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52334" y="677045"/>
              <a:ext cx="437515" cy="594995"/>
            </a:xfrm>
            <a:custGeom>
              <a:avLst/>
              <a:gdLst/>
              <a:ahLst/>
              <a:cxnLst/>
              <a:rect l="l" t="t" r="r" b="b"/>
              <a:pathLst>
                <a:path w="437515" h="594994">
                  <a:moveTo>
                    <a:pt x="112039" y="479920"/>
                  </a:moveTo>
                  <a:lnTo>
                    <a:pt x="110058" y="470090"/>
                  </a:lnTo>
                  <a:lnTo>
                    <a:pt x="104660" y="462076"/>
                  </a:lnTo>
                  <a:lnTo>
                    <a:pt x="96634" y="456666"/>
                  </a:lnTo>
                  <a:lnTo>
                    <a:pt x="86817" y="454685"/>
                  </a:lnTo>
                  <a:lnTo>
                    <a:pt x="77000" y="456666"/>
                  </a:lnTo>
                  <a:lnTo>
                    <a:pt x="68973" y="462076"/>
                  </a:lnTo>
                  <a:lnTo>
                    <a:pt x="63563" y="470090"/>
                  </a:lnTo>
                  <a:lnTo>
                    <a:pt x="61582" y="479920"/>
                  </a:lnTo>
                  <a:lnTo>
                    <a:pt x="63563" y="489737"/>
                  </a:lnTo>
                  <a:lnTo>
                    <a:pt x="68973" y="497751"/>
                  </a:lnTo>
                  <a:lnTo>
                    <a:pt x="77000" y="503161"/>
                  </a:lnTo>
                  <a:lnTo>
                    <a:pt x="86817" y="505142"/>
                  </a:lnTo>
                  <a:lnTo>
                    <a:pt x="96634" y="503161"/>
                  </a:lnTo>
                  <a:lnTo>
                    <a:pt x="104660" y="497751"/>
                  </a:lnTo>
                  <a:lnTo>
                    <a:pt x="110058" y="489737"/>
                  </a:lnTo>
                  <a:lnTo>
                    <a:pt x="112039" y="479920"/>
                  </a:lnTo>
                  <a:close/>
                </a:path>
                <a:path w="437515" h="594994">
                  <a:moveTo>
                    <a:pt x="112039" y="403186"/>
                  </a:moveTo>
                  <a:lnTo>
                    <a:pt x="110058" y="393369"/>
                  </a:lnTo>
                  <a:lnTo>
                    <a:pt x="104660" y="385343"/>
                  </a:lnTo>
                  <a:lnTo>
                    <a:pt x="96634" y="379945"/>
                  </a:lnTo>
                  <a:lnTo>
                    <a:pt x="86817" y="377964"/>
                  </a:lnTo>
                  <a:lnTo>
                    <a:pt x="77000" y="379945"/>
                  </a:lnTo>
                  <a:lnTo>
                    <a:pt x="68973" y="385343"/>
                  </a:lnTo>
                  <a:lnTo>
                    <a:pt x="63563" y="393369"/>
                  </a:lnTo>
                  <a:lnTo>
                    <a:pt x="61582" y="403186"/>
                  </a:lnTo>
                  <a:lnTo>
                    <a:pt x="63563" y="413004"/>
                  </a:lnTo>
                  <a:lnTo>
                    <a:pt x="68973" y="421030"/>
                  </a:lnTo>
                  <a:lnTo>
                    <a:pt x="77000" y="426440"/>
                  </a:lnTo>
                  <a:lnTo>
                    <a:pt x="86817" y="428421"/>
                  </a:lnTo>
                  <a:lnTo>
                    <a:pt x="96634" y="426440"/>
                  </a:lnTo>
                  <a:lnTo>
                    <a:pt x="104660" y="421030"/>
                  </a:lnTo>
                  <a:lnTo>
                    <a:pt x="110058" y="413004"/>
                  </a:lnTo>
                  <a:lnTo>
                    <a:pt x="112039" y="403186"/>
                  </a:lnTo>
                  <a:close/>
                </a:path>
                <a:path w="437515" h="594994">
                  <a:moveTo>
                    <a:pt x="112039" y="326453"/>
                  </a:moveTo>
                  <a:lnTo>
                    <a:pt x="110058" y="316585"/>
                  </a:lnTo>
                  <a:lnTo>
                    <a:pt x="104660" y="308571"/>
                  </a:lnTo>
                  <a:lnTo>
                    <a:pt x="96634" y="303161"/>
                  </a:lnTo>
                  <a:lnTo>
                    <a:pt x="86817" y="301180"/>
                  </a:lnTo>
                  <a:lnTo>
                    <a:pt x="77000" y="303161"/>
                  </a:lnTo>
                  <a:lnTo>
                    <a:pt x="68973" y="308571"/>
                  </a:lnTo>
                  <a:lnTo>
                    <a:pt x="63563" y="316585"/>
                  </a:lnTo>
                  <a:lnTo>
                    <a:pt x="61582" y="326415"/>
                  </a:lnTo>
                  <a:lnTo>
                    <a:pt x="63563" y="336283"/>
                  </a:lnTo>
                  <a:lnTo>
                    <a:pt x="68973" y="344297"/>
                  </a:lnTo>
                  <a:lnTo>
                    <a:pt x="77000" y="349707"/>
                  </a:lnTo>
                  <a:lnTo>
                    <a:pt x="86817" y="351688"/>
                  </a:lnTo>
                  <a:lnTo>
                    <a:pt x="96634" y="349707"/>
                  </a:lnTo>
                  <a:lnTo>
                    <a:pt x="104660" y="344297"/>
                  </a:lnTo>
                  <a:lnTo>
                    <a:pt x="110058" y="336283"/>
                  </a:lnTo>
                  <a:lnTo>
                    <a:pt x="112039" y="326453"/>
                  </a:lnTo>
                  <a:close/>
                </a:path>
                <a:path w="437515" h="594994">
                  <a:moveTo>
                    <a:pt x="112039" y="249732"/>
                  </a:moveTo>
                  <a:lnTo>
                    <a:pt x="110058" y="239864"/>
                  </a:lnTo>
                  <a:lnTo>
                    <a:pt x="104660" y="231838"/>
                  </a:lnTo>
                  <a:lnTo>
                    <a:pt x="96634" y="226441"/>
                  </a:lnTo>
                  <a:lnTo>
                    <a:pt x="86817" y="224447"/>
                  </a:lnTo>
                  <a:lnTo>
                    <a:pt x="77000" y="226441"/>
                  </a:lnTo>
                  <a:lnTo>
                    <a:pt x="68973" y="231838"/>
                  </a:lnTo>
                  <a:lnTo>
                    <a:pt x="63563" y="239864"/>
                  </a:lnTo>
                  <a:lnTo>
                    <a:pt x="61582" y="249682"/>
                  </a:lnTo>
                  <a:lnTo>
                    <a:pt x="63563" y="259549"/>
                  </a:lnTo>
                  <a:lnTo>
                    <a:pt x="68973" y="267563"/>
                  </a:lnTo>
                  <a:lnTo>
                    <a:pt x="77000" y="272973"/>
                  </a:lnTo>
                  <a:lnTo>
                    <a:pt x="86817" y="274955"/>
                  </a:lnTo>
                  <a:lnTo>
                    <a:pt x="96634" y="272973"/>
                  </a:lnTo>
                  <a:lnTo>
                    <a:pt x="104660" y="267563"/>
                  </a:lnTo>
                  <a:lnTo>
                    <a:pt x="110058" y="259549"/>
                  </a:lnTo>
                  <a:lnTo>
                    <a:pt x="112039" y="249732"/>
                  </a:lnTo>
                  <a:close/>
                </a:path>
                <a:path w="437515" h="594994">
                  <a:moveTo>
                    <a:pt x="112039" y="172999"/>
                  </a:moveTo>
                  <a:lnTo>
                    <a:pt x="110058" y="163182"/>
                  </a:lnTo>
                  <a:lnTo>
                    <a:pt x="104660" y="155168"/>
                  </a:lnTo>
                  <a:lnTo>
                    <a:pt x="96634" y="149758"/>
                  </a:lnTo>
                  <a:lnTo>
                    <a:pt x="86817" y="147777"/>
                  </a:lnTo>
                  <a:lnTo>
                    <a:pt x="77000" y="149758"/>
                  </a:lnTo>
                  <a:lnTo>
                    <a:pt x="68973" y="155168"/>
                  </a:lnTo>
                  <a:lnTo>
                    <a:pt x="63563" y="163182"/>
                  </a:lnTo>
                  <a:lnTo>
                    <a:pt x="61582" y="172999"/>
                  </a:lnTo>
                  <a:lnTo>
                    <a:pt x="63563" y="182829"/>
                  </a:lnTo>
                  <a:lnTo>
                    <a:pt x="68973" y="190842"/>
                  </a:lnTo>
                  <a:lnTo>
                    <a:pt x="77000" y="196253"/>
                  </a:lnTo>
                  <a:lnTo>
                    <a:pt x="86817" y="198234"/>
                  </a:lnTo>
                  <a:lnTo>
                    <a:pt x="96634" y="196253"/>
                  </a:lnTo>
                  <a:lnTo>
                    <a:pt x="104660" y="190842"/>
                  </a:lnTo>
                  <a:lnTo>
                    <a:pt x="110058" y="182829"/>
                  </a:lnTo>
                  <a:lnTo>
                    <a:pt x="112039" y="172999"/>
                  </a:lnTo>
                  <a:close/>
                </a:path>
                <a:path w="437515" h="594994">
                  <a:moveTo>
                    <a:pt x="347446" y="95554"/>
                  </a:moveTo>
                  <a:lnTo>
                    <a:pt x="334124" y="71107"/>
                  </a:lnTo>
                  <a:lnTo>
                    <a:pt x="308711" y="24447"/>
                  </a:lnTo>
                  <a:lnTo>
                    <a:pt x="295376" y="0"/>
                  </a:lnTo>
                  <a:lnTo>
                    <a:pt x="241922" y="0"/>
                  </a:lnTo>
                  <a:lnTo>
                    <a:pt x="241922" y="47790"/>
                  </a:lnTo>
                  <a:lnTo>
                    <a:pt x="240093" y="56857"/>
                  </a:lnTo>
                  <a:lnTo>
                    <a:pt x="235102" y="64274"/>
                  </a:lnTo>
                  <a:lnTo>
                    <a:pt x="227685" y="69265"/>
                  </a:lnTo>
                  <a:lnTo>
                    <a:pt x="218605" y="71107"/>
                  </a:lnTo>
                  <a:lnTo>
                    <a:pt x="209524" y="69265"/>
                  </a:lnTo>
                  <a:lnTo>
                    <a:pt x="202120" y="64274"/>
                  </a:lnTo>
                  <a:lnTo>
                    <a:pt x="197116" y="56857"/>
                  </a:lnTo>
                  <a:lnTo>
                    <a:pt x="195287" y="47790"/>
                  </a:lnTo>
                  <a:lnTo>
                    <a:pt x="197116" y="38709"/>
                  </a:lnTo>
                  <a:lnTo>
                    <a:pt x="202120" y="31292"/>
                  </a:lnTo>
                  <a:lnTo>
                    <a:pt x="209524" y="26289"/>
                  </a:lnTo>
                  <a:lnTo>
                    <a:pt x="218605" y="24447"/>
                  </a:lnTo>
                  <a:lnTo>
                    <a:pt x="227685" y="26289"/>
                  </a:lnTo>
                  <a:lnTo>
                    <a:pt x="235102" y="31292"/>
                  </a:lnTo>
                  <a:lnTo>
                    <a:pt x="240093" y="38709"/>
                  </a:lnTo>
                  <a:lnTo>
                    <a:pt x="241922" y="47790"/>
                  </a:lnTo>
                  <a:lnTo>
                    <a:pt x="241922" y="0"/>
                  </a:lnTo>
                  <a:lnTo>
                    <a:pt x="141935" y="0"/>
                  </a:lnTo>
                  <a:lnTo>
                    <a:pt x="89763" y="95554"/>
                  </a:lnTo>
                  <a:lnTo>
                    <a:pt x="347446" y="95554"/>
                  </a:lnTo>
                  <a:close/>
                </a:path>
                <a:path w="437515" h="594994">
                  <a:moveTo>
                    <a:pt x="437210" y="57442"/>
                  </a:moveTo>
                  <a:lnTo>
                    <a:pt x="430403" y="50622"/>
                  </a:lnTo>
                  <a:lnTo>
                    <a:pt x="421982" y="50622"/>
                  </a:lnTo>
                  <a:lnTo>
                    <a:pt x="334098" y="50622"/>
                  </a:lnTo>
                  <a:lnTo>
                    <a:pt x="352640" y="84645"/>
                  </a:lnTo>
                  <a:lnTo>
                    <a:pt x="405358" y="84645"/>
                  </a:lnTo>
                  <a:lnTo>
                    <a:pt x="405358" y="560933"/>
                  </a:lnTo>
                  <a:lnTo>
                    <a:pt x="31864" y="560933"/>
                  </a:lnTo>
                  <a:lnTo>
                    <a:pt x="31864" y="84645"/>
                  </a:lnTo>
                  <a:lnTo>
                    <a:pt x="84582" y="84645"/>
                  </a:lnTo>
                  <a:lnTo>
                    <a:pt x="103162" y="50622"/>
                  </a:lnTo>
                  <a:lnTo>
                    <a:pt x="6819" y="50622"/>
                  </a:lnTo>
                  <a:lnTo>
                    <a:pt x="0" y="57442"/>
                  </a:lnTo>
                  <a:lnTo>
                    <a:pt x="0" y="588149"/>
                  </a:lnTo>
                  <a:lnTo>
                    <a:pt x="6819" y="594956"/>
                  </a:lnTo>
                  <a:lnTo>
                    <a:pt x="430403" y="594956"/>
                  </a:lnTo>
                  <a:lnTo>
                    <a:pt x="437210" y="588149"/>
                  </a:lnTo>
                  <a:lnTo>
                    <a:pt x="437210" y="57442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83652" y="820237"/>
              <a:ext cx="259715" cy="360680"/>
            </a:xfrm>
            <a:custGeom>
              <a:avLst/>
              <a:gdLst/>
              <a:ahLst/>
              <a:cxnLst/>
              <a:rect l="l" t="t" r="r" b="b"/>
              <a:pathLst>
                <a:path w="259715" h="360680">
                  <a:moveTo>
                    <a:pt x="72148" y="326872"/>
                  </a:moveTo>
                  <a:lnTo>
                    <a:pt x="12" y="326872"/>
                  </a:lnTo>
                  <a:lnTo>
                    <a:pt x="12" y="346570"/>
                  </a:lnTo>
                  <a:lnTo>
                    <a:pt x="50012" y="346570"/>
                  </a:lnTo>
                  <a:lnTo>
                    <a:pt x="72148" y="326872"/>
                  </a:lnTo>
                  <a:close/>
                </a:path>
                <a:path w="259715" h="360680">
                  <a:moveTo>
                    <a:pt x="75234" y="269836"/>
                  </a:moveTo>
                  <a:lnTo>
                    <a:pt x="54749" y="250151"/>
                  </a:lnTo>
                  <a:lnTo>
                    <a:pt x="12" y="250151"/>
                  </a:lnTo>
                  <a:lnTo>
                    <a:pt x="12" y="269836"/>
                  </a:lnTo>
                  <a:lnTo>
                    <a:pt x="75234" y="269836"/>
                  </a:lnTo>
                  <a:close/>
                </a:path>
                <a:path w="259715" h="360680">
                  <a:moveTo>
                    <a:pt x="90233" y="116357"/>
                  </a:moveTo>
                  <a:lnTo>
                    <a:pt x="71907" y="96672"/>
                  </a:lnTo>
                  <a:lnTo>
                    <a:pt x="12" y="96672"/>
                  </a:lnTo>
                  <a:lnTo>
                    <a:pt x="12" y="116357"/>
                  </a:lnTo>
                  <a:lnTo>
                    <a:pt x="90233" y="116357"/>
                  </a:lnTo>
                  <a:close/>
                </a:path>
                <a:path w="259715" h="360680">
                  <a:moveTo>
                    <a:pt x="190144" y="18440"/>
                  </a:moveTo>
                  <a:lnTo>
                    <a:pt x="12" y="18440"/>
                  </a:lnTo>
                  <a:lnTo>
                    <a:pt x="12" y="38138"/>
                  </a:lnTo>
                  <a:lnTo>
                    <a:pt x="169494" y="38138"/>
                  </a:lnTo>
                  <a:lnTo>
                    <a:pt x="190144" y="18440"/>
                  </a:lnTo>
                  <a:close/>
                </a:path>
                <a:path w="259715" h="360680">
                  <a:moveTo>
                    <a:pt x="213106" y="245935"/>
                  </a:moveTo>
                  <a:lnTo>
                    <a:pt x="198056" y="230873"/>
                  </a:lnTo>
                  <a:lnTo>
                    <a:pt x="148475" y="280454"/>
                  </a:lnTo>
                  <a:lnTo>
                    <a:pt x="98920" y="230873"/>
                  </a:lnTo>
                  <a:lnTo>
                    <a:pt x="83858" y="245935"/>
                  </a:lnTo>
                  <a:lnTo>
                    <a:pt x="133438" y="295503"/>
                  </a:lnTo>
                  <a:lnTo>
                    <a:pt x="83858" y="345071"/>
                  </a:lnTo>
                  <a:lnTo>
                    <a:pt x="98920" y="360121"/>
                  </a:lnTo>
                  <a:lnTo>
                    <a:pt x="148475" y="310553"/>
                  </a:lnTo>
                  <a:lnTo>
                    <a:pt x="198056" y="360121"/>
                  </a:lnTo>
                  <a:lnTo>
                    <a:pt x="213106" y="345071"/>
                  </a:lnTo>
                  <a:lnTo>
                    <a:pt x="178587" y="310553"/>
                  </a:lnTo>
                  <a:lnTo>
                    <a:pt x="163537" y="295503"/>
                  </a:lnTo>
                  <a:lnTo>
                    <a:pt x="178587" y="280454"/>
                  </a:lnTo>
                  <a:lnTo>
                    <a:pt x="213106" y="245935"/>
                  </a:lnTo>
                  <a:close/>
                </a:path>
                <a:path w="259715" h="360680">
                  <a:moveTo>
                    <a:pt x="243865" y="173405"/>
                  </a:moveTo>
                  <a:lnTo>
                    <a:pt x="0" y="173405"/>
                  </a:lnTo>
                  <a:lnTo>
                    <a:pt x="0" y="193090"/>
                  </a:lnTo>
                  <a:lnTo>
                    <a:pt x="243865" y="193090"/>
                  </a:lnTo>
                  <a:lnTo>
                    <a:pt x="243865" y="173405"/>
                  </a:lnTo>
                  <a:close/>
                </a:path>
                <a:path w="259715" h="360680">
                  <a:moveTo>
                    <a:pt x="259575" y="15608"/>
                  </a:moveTo>
                  <a:lnTo>
                    <a:pt x="243967" y="0"/>
                  </a:lnTo>
                  <a:lnTo>
                    <a:pt x="141122" y="102870"/>
                  </a:lnTo>
                  <a:lnTo>
                    <a:pt x="99453" y="61214"/>
                  </a:lnTo>
                  <a:lnTo>
                    <a:pt x="83858" y="76809"/>
                  </a:lnTo>
                  <a:lnTo>
                    <a:pt x="140995" y="133959"/>
                  </a:lnTo>
                  <a:lnTo>
                    <a:pt x="141122" y="133845"/>
                  </a:lnTo>
                  <a:lnTo>
                    <a:pt x="259575" y="15608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5162680" y="1294579"/>
            <a:ext cx="4332605" cy="5188585"/>
          </a:xfrm>
          <a:custGeom>
            <a:avLst/>
            <a:gdLst/>
            <a:ahLst/>
            <a:cxnLst/>
            <a:rect l="l" t="t" r="r" b="b"/>
            <a:pathLst>
              <a:path w="4332605" h="5188585">
                <a:moveTo>
                  <a:pt x="4332199" y="0"/>
                </a:moveTo>
                <a:lnTo>
                  <a:pt x="0" y="0"/>
                </a:lnTo>
                <a:lnTo>
                  <a:pt x="0" y="5188478"/>
                </a:lnTo>
                <a:lnTo>
                  <a:pt x="4332199" y="5188478"/>
                </a:lnTo>
                <a:lnTo>
                  <a:pt x="433219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63519" y="4730731"/>
            <a:ext cx="4376420" cy="29845"/>
            <a:chOff x="563519" y="4730731"/>
            <a:chExt cx="4376420" cy="29845"/>
          </a:xfrm>
        </p:grpSpPr>
        <p:sp>
          <p:nvSpPr>
            <p:cNvPr id="8" name="object 8"/>
            <p:cNvSpPr/>
            <p:nvPr/>
          </p:nvSpPr>
          <p:spPr>
            <a:xfrm>
              <a:off x="563519" y="4753115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20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3519" y="4733221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20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63519" y="5858624"/>
            <a:ext cx="4376420" cy="29845"/>
            <a:chOff x="563519" y="5858624"/>
            <a:chExt cx="4376420" cy="29845"/>
          </a:xfrm>
        </p:grpSpPr>
        <p:sp>
          <p:nvSpPr>
            <p:cNvPr id="11" name="object 11"/>
            <p:cNvSpPr/>
            <p:nvPr/>
          </p:nvSpPr>
          <p:spPr>
            <a:xfrm>
              <a:off x="563519" y="5881009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20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3519" y="5861114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20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617261" y="1831037"/>
            <a:ext cx="4376420" cy="29845"/>
            <a:chOff x="10617261" y="1831037"/>
            <a:chExt cx="4376420" cy="29845"/>
          </a:xfrm>
        </p:grpSpPr>
        <p:sp>
          <p:nvSpPr>
            <p:cNvPr id="14" name="object 14"/>
            <p:cNvSpPr/>
            <p:nvPr/>
          </p:nvSpPr>
          <p:spPr>
            <a:xfrm>
              <a:off x="10617261" y="1853421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19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17261" y="1833526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19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617258" y="4889804"/>
            <a:ext cx="4376420" cy="29845"/>
            <a:chOff x="10617258" y="4889804"/>
            <a:chExt cx="4376420" cy="29845"/>
          </a:xfrm>
        </p:grpSpPr>
        <p:sp>
          <p:nvSpPr>
            <p:cNvPr id="17" name="object 17"/>
            <p:cNvSpPr/>
            <p:nvPr/>
          </p:nvSpPr>
          <p:spPr>
            <a:xfrm>
              <a:off x="10617258" y="4912187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19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17258" y="4892293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19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617258" y="5858624"/>
            <a:ext cx="4376420" cy="29845"/>
            <a:chOff x="10617258" y="5858624"/>
            <a:chExt cx="4376420" cy="29845"/>
          </a:xfrm>
        </p:grpSpPr>
        <p:sp>
          <p:nvSpPr>
            <p:cNvPr id="20" name="object 20"/>
            <p:cNvSpPr/>
            <p:nvPr/>
          </p:nvSpPr>
          <p:spPr>
            <a:xfrm>
              <a:off x="10617258" y="5881009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19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617258" y="5861114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19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0617258" y="3603683"/>
            <a:ext cx="4376420" cy="29845"/>
            <a:chOff x="10617258" y="3603683"/>
            <a:chExt cx="4376420" cy="29845"/>
          </a:xfrm>
        </p:grpSpPr>
        <p:sp>
          <p:nvSpPr>
            <p:cNvPr id="23" name="object 23"/>
            <p:cNvSpPr/>
            <p:nvPr/>
          </p:nvSpPr>
          <p:spPr>
            <a:xfrm>
              <a:off x="10617258" y="3626067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19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17258" y="3606172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19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941418" y="3761909"/>
            <a:ext cx="3637279" cy="29845"/>
            <a:chOff x="4941418" y="3761909"/>
            <a:chExt cx="3637279" cy="29845"/>
          </a:xfrm>
        </p:grpSpPr>
        <p:sp>
          <p:nvSpPr>
            <p:cNvPr id="26" name="object 26"/>
            <p:cNvSpPr/>
            <p:nvPr/>
          </p:nvSpPr>
          <p:spPr>
            <a:xfrm>
              <a:off x="4941418" y="3784294"/>
              <a:ext cx="3637279" cy="0"/>
            </a:xfrm>
            <a:custGeom>
              <a:avLst/>
              <a:gdLst/>
              <a:ahLst/>
              <a:cxnLst/>
              <a:rect l="l" t="t" r="r" b="b"/>
              <a:pathLst>
                <a:path w="3637279">
                  <a:moveTo>
                    <a:pt x="0" y="0"/>
                  </a:moveTo>
                  <a:lnTo>
                    <a:pt x="3636665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41418" y="3764399"/>
              <a:ext cx="3637279" cy="0"/>
            </a:xfrm>
            <a:custGeom>
              <a:avLst/>
              <a:gdLst/>
              <a:ahLst/>
              <a:cxnLst/>
              <a:rect l="l" t="t" r="r" b="b"/>
              <a:pathLst>
                <a:path w="3637279">
                  <a:moveTo>
                    <a:pt x="0" y="0"/>
                  </a:moveTo>
                  <a:lnTo>
                    <a:pt x="3636665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066634" y="4730731"/>
            <a:ext cx="4376420" cy="29845"/>
            <a:chOff x="5066634" y="4730731"/>
            <a:chExt cx="4376420" cy="29845"/>
          </a:xfrm>
        </p:grpSpPr>
        <p:sp>
          <p:nvSpPr>
            <p:cNvPr id="29" name="object 29"/>
            <p:cNvSpPr/>
            <p:nvPr/>
          </p:nvSpPr>
          <p:spPr>
            <a:xfrm>
              <a:off x="5066634" y="4753115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20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66634" y="4733221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20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066634" y="5699552"/>
            <a:ext cx="4376420" cy="29845"/>
            <a:chOff x="5066634" y="5699552"/>
            <a:chExt cx="4376420" cy="29845"/>
          </a:xfrm>
        </p:grpSpPr>
        <p:sp>
          <p:nvSpPr>
            <p:cNvPr id="32" name="object 32"/>
            <p:cNvSpPr/>
            <p:nvPr/>
          </p:nvSpPr>
          <p:spPr>
            <a:xfrm>
              <a:off x="5066634" y="5721937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20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66634" y="5702041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20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596514" y="219940"/>
            <a:ext cx="8388736" cy="1105535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lang="es-ES" dirty="0"/>
              <a:t>Comparación con la competencia: Limpiaparabrisas.</a:t>
            </a: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es-ES" sz="1400" dirty="0">
                <a:latin typeface="MB Corpo S Text Light"/>
                <a:cs typeface="MB Corpo S Text Light"/>
                <a:sym typeface="MB Corpo S Text Light"/>
              </a:rPr>
              <a:t>Original vs. competidores.</a:t>
            </a:r>
            <a:endParaRPr sz="1400" dirty="0">
              <a:latin typeface="MB Corpo S Text Light"/>
              <a:cs typeface="MB Corpo S Text Ligh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5256647" y="1401190"/>
            <a:ext cx="4224692" cy="4907569"/>
            <a:chOff x="15256647" y="1401190"/>
            <a:chExt cx="4224692" cy="4907569"/>
          </a:xfrm>
        </p:grpSpPr>
        <p:sp>
          <p:nvSpPr>
            <p:cNvPr id="36" name="object 36"/>
            <p:cNvSpPr/>
            <p:nvPr/>
          </p:nvSpPr>
          <p:spPr>
            <a:xfrm>
              <a:off x="15656824" y="2382709"/>
              <a:ext cx="0" cy="508000"/>
            </a:xfrm>
            <a:custGeom>
              <a:avLst/>
              <a:gdLst/>
              <a:ahLst/>
              <a:cxnLst/>
              <a:rect l="l" t="t" r="r" b="b"/>
              <a:pathLst>
                <a:path h="508000">
                  <a:moveTo>
                    <a:pt x="0" y="507682"/>
                  </a:moveTo>
                  <a:lnTo>
                    <a:pt x="0" y="0"/>
                  </a:lnTo>
                </a:path>
              </a:pathLst>
            </a:custGeom>
            <a:ln w="11939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88403" y="1401190"/>
              <a:ext cx="4092936" cy="490756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86574" y="3150201"/>
              <a:ext cx="800354" cy="80034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7686574" y="3150209"/>
              <a:ext cx="800735" cy="800735"/>
            </a:xfrm>
            <a:custGeom>
              <a:avLst/>
              <a:gdLst/>
              <a:ahLst/>
              <a:cxnLst/>
              <a:rect l="l" t="t" r="r" b="b"/>
              <a:pathLst>
                <a:path w="800734" h="800735">
                  <a:moveTo>
                    <a:pt x="400176" y="800340"/>
                  </a:moveTo>
                  <a:lnTo>
                    <a:pt x="446844" y="797648"/>
                  </a:lnTo>
                  <a:lnTo>
                    <a:pt x="491931" y="789771"/>
                  </a:lnTo>
                  <a:lnTo>
                    <a:pt x="535137" y="777010"/>
                  </a:lnTo>
                  <a:lnTo>
                    <a:pt x="576161" y="759665"/>
                  </a:lnTo>
                  <a:lnTo>
                    <a:pt x="614704" y="738037"/>
                  </a:lnTo>
                  <a:lnTo>
                    <a:pt x="650464" y="712425"/>
                  </a:lnTo>
                  <a:lnTo>
                    <a:pt x="683142" y="683130"/>
                  </a:lnTo>
                  <a:lnTo>
                    <a:pt x="712437" y="650452"/>
                  </a:lnTo>
                  <a:lnTo>
                    <a:pt x="738049" y="614692"/>
                  </a:lnTo>
                  <a:lnTo>
                    <a:pt x="759677" y="576149"/>
                  </a:lnTo>
                  <a:lnTo>
                    <a:pt x="777022" y="535125"/>
                  </a:lnTo>
                  <a:lnTo>
                    <a:pt x="789783" y="491919"/>
                  </a:lnTo>
                  <a:lnTo>
                    <a:pt x="797660" y="446832"/>
                  </a:lnTo>
                  <a:lnTo>
                    <a:pt x="800352" y="400164"/>
                  </a:lnTo>
                  <a:lnTo>
                    <a:pt x="797660" y="353496"/>
                  </a:lnTo>
                  <a:lnTo>
                    <a:pt x="789783" y="308409"/>
                  </a:lnTo>
                  <a:lnTo>
                    <a:pt x="777022" y="265204"/>
                  </a:lnTo>
                  <a:lnTo>
                    <a:pt x="759677" y="224181"/>
                  </a:lnTo>
                  <a:lnTo>
                    <a:pt x="738049" y="185640"/>
                  </a:lnTo>
                  <a:lnTo>
                    <a:pt x="712437" y="149881"/>
                  </a:lnTo>
                  <a:lnTo>
                    <a:pt x="683142" y="117204"/>
                  </a:lnTo>
                  <a:lnTo>
                    <a:pt x="650464" y="87910"/>
                  </a:lnTo>
                  <a:lnTo>
                    <a:pt x="614704" y="62300"/>
                  </a:lnTo>
                  <a:lnTo>
                    <a:pt x="576161" y="40672"/>
                  </a:lnTo>
                  <a:lnTo>
                    <a:pt x="535137" y="23328"/>
                  </a:lnTo>
                  <a:lnTo>
                    <a:pt x="491931" y="10568"/>
                  </a:lnTo>
                  <a:lnTo>
                    <a:pt x="446844" y="2692"/>
                  </a:lnTo>
                  <a:lnTo>
                    <a:pt x="400176" y="0"/>
                  </a:lnTo>
                  <a:lnTo>
                    <a:pt x="353508" y="2692"/>
                  </a:lnTo>
                  <a:lnTo>
                    <a:pt x="308421" y="10568"/>
                  </a:lnTo>
                  <a:lnTo>
                    <a:pt x="265215" y="23328"/>
                  </a:lnTo>
                  <a:lnTo>
                    <a:pt x="224190" y="40672"/>
                  </a:lnTo>
                  <a:lnTo>
                    <a:pt x="185648" y="62300"/>
                  </a:lnTo>
                  <a:lnTo>
                    <a:pt x="149888" y="87910"/>
                  </a:lnTo>
                  <a:lnTo>
                    <a:pt x="117210" y="117204"/>
                  </a:lnTo>
                  <a:lnTo>
                    <a:pt x="87915" y="149881"/>
                  </a:lnTo>
                  <a:lnTo>
                    <a:pt x="62303" y="185640"/>
                  </a:lnTo>
                  <a:lnTo>
                    <a:pt x="40675" y="224181"/>
                  </a:lnTo>
                  <a:lnTo>
                    <a:pt x="23330" y="265204"/>
                  </a:lnTo>
                  <a:lnTo>
                    <a:pt x="10569" y="308409"/>
                  </a:lnTo>
                  <a:lnTo>
                    <a:pt x="2692" y="353496"/>
                  </a:lnTo>
                  <a:lnTo>
                    <a:pt x="0" y="400164"/>
                  </a:lnTo>
                  <a:lnTo>
                    <a:pt x="2692" y="446832"/>
                  </a:lnTo>
                  <a:lnTo>
                    <a:pt x="10569" y="491919"/>
                  </a:lnTo>
                  <a:lnTo>
                    <a:pt x="23330" y="535125"/>
                  </a:lnTo>
                  <a:lnTo>
                    <a:pt x="40675" y="576149"/>
                  </a:lnTo>
                  <a:lnTo>
                    <a:pt x="62303" y="614692"/>
                  </a:lnTo>
                  <a:lnTo>
                    <a:pt x="87915" y="650452"/>
                  </a:lnTo>
                  <a:lnTo>
                    <a:pt x="117210" y="683130"/>
                  </a:lnTo>
                  <a:lnTo>
                    <a:pt x="149888" y="712425"/>
                  </a:lnTo>
                  <a:lnTo>
                    <a:pt x="185648" y="738037"/>
                  </a:lnTo>
                  <a:lnTo>
                    <a:pt x="224190" y="759665"/>
                  </a:lnTo>
                  <a:lnTo>
                    <a:pt x="265215" y="777010"/>
                  </a:lnTo>
                  <a:lnTo>
                    <a:pt x="308421" y="789771"/>
                  </a:lnTo>
                  <a:lnTo>
                    <a:pt x="353508" y="797648"/>
                  </a:lnTo>
                  <a:lnTo>
                    <a:pt x="400176" y="800340"/>
                  </a:lnTo>
                  <a:close/>
                </a:path>
              </a:pathLst>
            </a:custGeom>
            <a:ln w="11939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086750" y="2514703"/>
              <a:ext cx="0" cy="640080"/>
            </a:xfrm>
            <a:custGeom>
              <a:avLst/>
              <a:gdLst/>
              <a:ahLst/>
              <a:cxnLst/>
              <a:rect l="l" t="t" r="r" b="b"/>
              <a:pathLst>
                <a:path h="640080">
                  <a:moveTo>
                    <a:pt x="0" y="639678"/>
                  </a:moveTo>
                  <a:lnTo>
                    <a:pt x="0" y="0"/>
                  </a:lnTo>
                </a:path>
              </a:pathLst>
            </a:custGeom>
            <a:ln w="11939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56647" y="1576395"/>
              <a:ext cx="800353" cy="80034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5256648" y="1576400"/>
              <a:ext cx="800735" cy="800735"/>
            </a:xfrm>
            <a:custGeom>
              <a:avLst/>
              <a:gdLst/>
              <a:ahLst/>
              <a:cxnLst/>
              <a:rect l="l" t="t" r="r" b="b"/>
              <a:pathLst>
                <a:path w="800734" h="800735">
                  <a:moveTo>
                    <a:pt x="400176" y="800340"/>
                  </a:moveTo>
                  <a:lnTo>
                    <a:pt x="446844" y="797648"/>
                  </a:lnTo>
                  <a:lnTo>
                    <a:pt x="491931" y="789772"/>
                  </a:lnTo>
                  <a:lnTo>
                    <a:pt x="535137" y="777011"/>
                  </a:lnTo>
                  <a:lnTo>
                    <a:pt x="576161" y="759667"/>
                  </a:lnTo>
                  <a:lnTo>
                    <a:pt x="614704" y="738040"/>
                  </a:lnTo>
                  <a:lnTo>
                    <a:pt x="650464" y="712428"/>
                  </a:lnTo>
                  <a:lnTo>
                    <a:pt x="683142" y="683134"/>
                  </a:lnTo>
                  <a:lnTo>
                    <a:pt x="712437" y="650457"/>
                  </a:lnTo>
                  <a:lnTo>
                    <a:pt x="738049" y="614697"/>
                  </a:lnTo>
                  <a:lnTo>
                    <a:pt x="759677" y="576155"/>
                  </a:lnTo>
                  <a:lnTo>
                    <a:pt x="777022" y="535130"/>
                  </a:lnTo>
                  <a:lnTo>
                    <a:pt x="789783" y="491923"/>
                  </a:lnTo>
                  <a:lnTo>
                    <a:pt x="797660" y="446834"/>
                  </a:lnTo>
                  <a:lnTo>
                    <a:pt x="800352" y="400164"/>
                  </a:lnTo>
                  <a:lnTo>
                    <a:pt x="797660" y="353496"/>
                  </a:lnTo>
                  <a:lnTo>
                    <a:pt x="789783" y="308409"/>
                  </a:lnTo>
                  <a:lnTo>
                    <a:pt x="777022" y="265204"/>
                  </a:lnTo>
                  <a:lnTo>
                    <a:pt x="759677" y="224181"/>
                  </a:lnTo>
                  <a:lnTo>
                    <a:pt x="738049" y="185640"/>
                  </a:lnTo>
                  <a:lnTo>
                    <a:pt x="712437" y="149881"/>
                  </a:lnTo>
                  <a:lnTo>
                    <a:pt x="683142" y="117204"/>
                  </a:lnTo>
                  <a:lnTo>
                    <a:pt x="650464" y="87910"/>
                  </a:lnTo>
                  <a:lnTo>
                    <a:pt x="614704" y="62300"/>
                  </a:lnTo>
                  <a:lnTo>
                    <a:pt x="576161" y="40672"/>
                  </a:lnTo>
                  <a:lnTo>
                    <a:pt x="535137" y="23328"/>
                  </a:lnTo>
                  <a:lnTo>
                    <a:pt x="491931" y="10568"/>
                  </a:lnTo>
                  <a:lnTo>
                    <a:pt x="446844" y="2692"/>
                  </a:lnTo>
                  <a:lnTo>
                    <a:pt x="400176" y="0"/>
                  </a:lnTo>
                  <a:lnTo>
                    <a:pt x="353508" y="2692"/>
                  </a:lnTo>
                  <a:lnTo>
                    <a:pt x="308421" y="10568"/>
                  </a:lnTo>
                  <a:lnTo>
                    <a:pt x="265215" y="23328"/>
                  </a:lnTo>
                  <a:lnTo>
                    <a:pt x="224190" y="40672"/>
                  </a:lnTo>
                  <a:lnTo>
                    <a:pt x="185648" y="62300"/>
                  </a:lnTo>
                  <a:lnTo>
                    <a:pt x="149888" y="87910"/>
                  </a:lnTo>
                  <a:lnTo>
                    <a:pt x="117210" y="117204"/>
                  </a:lnTo>
                  <a:lnTo>
                    <a:pt x="87915" y="149881"/>
                  </a:lnTo>
                  <a:lnTo>
                    <a:pt x="62303" y="185640"/>
                  </a:lnTo>
                  <a:lnTo>
                    <a:pt x="40675" y="224181"/>
                  </a:lnTo>
                  <a:lnTo>
                    <a:pt x="23330" y="265204"/>
                  </a:lnTo>
                  <a:lnTo>
                    <a:pt x="10569" y="308409"/>
                  </a:lnTo>
                  <a:lnTo>
                    <a:pt x="2692" y="353496"/>
                  </a:lnTo>
                  <a:lnTo>
                    <a:pt x="0" y="400164"/>
                  </a:lnTo>
                  <a:lnTo>
                    <a:pt x="2692" y="446834"/>
                  </a:lnTo>
                  <a:lnTo>
                    <a:pt x="10569" y="491923"/>
                  </a:lnTo>
                  <a:lnTo>
                    <a:pt x="23330" y="535130"/>
                  </a:lnTo>
                  <a:lnTo>
                    <a:pt x="40675" y="576155"/>
                  </a:lnTo>
                  <a:lnTo>
                    <a:pt x="62303" y="614697"/>
                  </a:lnTo>
                  <a:lnTo>
                    <a:pt x="87915" y="650457"/>
                  </a:lnTo>
                  <a:lnTo>
                    <a:pt x="117210" y="683134"/>
                  </a:lnTo>
                  <a:lnTo>
                    <a:pt x="149888" y="712428"/>
                  </a:lnTo>
                  <a:lnTo>
                    <a:pt x="185648" y="738040"/>
                  </a:lnTo>
                  <a:lnTo>
                    <a:pt x="224190" y="759667"/>
                  </a:lnTo>
                  <a:lnTo>
                    <a:pt x="265215" y="777011"/>
                  </a:lnTo>
                  <a:lnTo>
                    <a:pt x="308421" y="789772"/>
                  </a:lnTo>
                  <a:lnTo>
                    <a:pt x="353508" y="797648"/>
                  </a:lnTo>
                  <a:lnTo>
                    <a:pt x="400176" y="800340"/>
                  </a:lnTo>
                  <a:close/>
                </a:path>
              </a:pathLst>
            </a:custGeom>
            <a:ln w="11939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483800" y="4465089"/>
              <a:ext cx="428625" cy="438784"/>
            </a:xfrm>
            <a:custGeom>
              <a:avLst/>
              <a:gdLst/>
              <a:ahLst/>
              <a:cxnLst/>
              <a:rect l="l" t="t" r="r" b="b"/>
              <a:pathLst>
                <a:path w="428625" h="438785">
                  <a:moveTo>
                    <a:pt x="214022" y="438204"/>
                  </a:moveTo>
                  <a:lnTo>
                    <a:pt x="263096" y="432418"/>
                  </a:lnTo>
                  <a:lnTo>
                    <a:pt x="308145" y="415934"/>
                  </a:lnTo>
                  <a:lnTo>
                    <a:pt x="347883" y="390070"/>
                  </a:lnTo>
                  <a:lnTo>
                    <a:pt x="381026" y="356139"/>
                  </a:lnTo>
                  <a:lnTo>
                    <a:pt x="406291" y="315459"/>
                  </a:lnTo>
                  <a:lnTo>
                    <a:pt x="422391" y="269343"/>
                  </a:lnTo>
                  <a:lnTo>
                    <a:pt x="428044" y="219108"/>
                  </a:lnTo>
                  <a:lnTo>
                    <a:pt x="422391" y="168868"/>
                  </a:lnTo>
                  <a:lnTo>
                    <a:pt x="406291" y="122749"/>
                  </a:lnTo>
                  <a:lnTo>
                    <a:pt x="381026" y="82067"/>
                  </a:lnTo>
                  <a:lnTo>
                    <a:pt x="347883" y="48135"/>
                  </a:lnTo>
                  <a:lnTo>
                    <a:pt x="308145" y="22270"/>
                  </a:lnTo>
                  <a:lnTo>
                    <a:pt x="263096" y="5786"/>
                  </a:lnTo>
                  <a:lnTo>
                    <a:pt x="214022" y="0"/>
                  </a:lnTo>
                  <a:lnTo>
                    <a:pt x="164947" y="5786"/>
                  </a:lnTo>
                  <a:lnTo>
                    <a:pt x="119899" y="22270"/>
                  </a:lnTo>
                  <a:lnTo>
                    <a:pt x="80160" y="48135"/>
                  </a:lnTo>
                  <a:lnTo>
                    <a:pt x="47017" y="82067"/>
                  </a:lnTo>
                  <a:lnTo>
                    <a:pt x="21752" y="122749"/>
                  </a:lnTo>
                  <a:lnTo>
                    <a:pt x="5652" y="168868"/>
                  </a:lnTo>
                  <a:lnTo>
                    <a:pt x="0" y="219108"/>
                  </a:lnTo>
                  <a:lnTo>
                    <a:pt x="5652" y="269343"/>
                  </a:lnTo>
                  <a:lnTo>
                    <a:pt x="21752" y="315459"/>
                  </a:lnTo>
                  <a:lnTo>
                    <a:pt x="47017" y="356139"/>
                  </a:lnTo>
                  <a:lnTo>
                    <a:pt x="80160" y="390070"/>
                  </a:lnTo>
                  <a:lnTo>
                    <a:pt x="119899" y="415934"/>
                  </a:lnTo>
                  <a:lnTo>
                    <a:pt x="164947" y="432418"/>
                  </a:lnTo>
                  <a:lnTo>
                    <a:pt x="214022" y="438204"/>
                  </a:lnTo>
                  <a:close/>
                </a:path>
              </a:pathLst>
            </a:custGeom>
            <a:ln w="11939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759640" y="5417831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022" y="428055"/>
                  </a:moveTo>
                  <a:lnTo>
                    <a:pt x="263096" y="422403"/>
                  </a:lnTo>
                  <a:lnTo>
                    <a:pt x="308145" y="406303"/>
                  </a:lnTo>
                  <a:lnTo>
                    <a:pt x="347883" y="381038"/>
                  </a:lnTo>
                  <a:lnTo>
                    <a:pt x="381026" y="347895"/>
                  </a:lnTo>
                  <a:lnTo>
                    <a:pt x="406291" y="308156"/>
                  </a:lnTo>
                  <a:lnTo>
                    <a:pt x="422391" y="263108"/>
                  </a:lnTo>
                  <a:lnTo>
                    <a:pt x="428044" y="214033"/>
                  </a:lnTo>
                  <a:lnTo>
                    <a:pt x="422391" y="164958"/>
                  </a:lnTo>
                  <a:lnTo>
                    <a:pt x="406291" y="119908"/>
                  </a:lnTo>
                  <a:lnTo>
                    <a:pt x="381026" y="80167"/>
                  </a:lnTo>
                  <a:lnTo>
                    <a:pt x="347883" y="47021"/>
                  </a:lnTo>
                  <a:lnTo>
                    <a:pt x="308145" y="21755"/>
                  </a:lnTo>
                  <a:lnTo>
                    <a:pt x="263096" y="5652"/>
                  </a:lnTo>
                  <a:lnTo>
                    <a:pt x="214022" y="0"/>
                  </a:lnTo>
                  <a:lnTo>
                    <a:pt x="164947" y="5652"/>
                  </a:lnTo>
                  <a:lnTo>
                    <a:pt x="119899" y="21755"/>
                  </a:lnTo>
                  <a:lnTo>
                    <a:pt x="80160" y="47021"/>
                  </a:lnTo>
                  <a:lnTo>
                    <a:pt x="47017" y="80167"/>
                  </a:lnTo>
                  <a:lnTo>
                    <a:pt x="21752" y="119908"/>
                  </a:lnTo>
                  <a:lnTo>
                    <a:pt x="5652" y="164958"/>
                  </a:lnTo>
                  <a:lnTo>
                    <a:pt x="0" y="214033"/>
                  </a:lnTo>
                  <a:lnTo>
                    <a:pt x="5652" y="263108"/>
                  </a:lnTo>
                  <a:lnTo>
                    <a:pt x="21752" y="308156"/>
                  </a:lnTo>
                  <a:lnTo>
                    <a:pt x="47017" y="347895"/>
                  </a:lnTo>
                  <a:lnTo>
                    <a:pt x="80160" y="381038"/>
                  </a:lnTo>
                  <a:lnTo>
                    <a:pt x="119899" y="406303"/>
                  </a:lnTo>
                  <a:lnTo>
                    <a:pt x="164947" y="422403"/>
                  </a:lnTo>
                  <a:lnTo>
                    <a:pt x="214022" y="428055"/>
                  </a:lnTo>
                  <a:close/>
                </a:path>
              </a:pathLst>
            </a:custGeom>
            <a:ln w="11939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776000" y="4684191"/>
              <a:ext cx="1710000" cy="0"/>
            </a:xfrm>
            <a:custGeom>
              <a:avLst/>
              <a:gdLst/>
              <a:ahLst/>
              <a:cxnLst/>
              <a:rect l="l" t="t" r="r" b="b"/>
              <a:pathLst>
                <a:path w="1540509">
                  <a:moveTo>
                    <a:pt x="1539967" y="0"/>
                  </a:moveTo>
                  <a:lnTo>
                    <a:pt x="0" y="0"/>
                  </a:lnTo>
                </a:path>
              </a:pathLst>
            </a:custGeom>
            <a:ln w="11939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352000" y="5631859"/>
              <a:ext cx="1404000" cy="0"/>
            </a:xfrm>
            <a:custGeom>
              <a:avLst/>
              <a:gdLst/>
              <a:ahLst/>
              <a:cxnLst/>
              <a:rect l="l" t="t" r="r" b="b"/>
              <a:pathLst>
                <a:path w="1540509">
                  <a:moveTo>
                    <a:pt x="1539955" y="0"/>
                  </a:moveTo>
                  <a:lnTo>
                    <a:pt x="0" y="0"/>
                  </a:lnTo>
                </a:path>
              </a:pathLst>
            </a:custGeom>
            <a:ln w="11939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5333414" y="2940302"/>
            <a:ext cx="1986280" cy="83185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El original con la estrella.</a:t>
            </a:r>
            <a:endParaRPr sz="950" dirty="0">
              <a:latin typeface="MB Corpo S Text"/>
              <a:cs typeface="MB Corpo S Text"/>
            </a:endParaRPr>
          </a:p>
          <a:p>
            <a:pPr marR="5080">
              <a:lnSpc>
                <a:spcPct val="111300"/>
              </a:lnSpc>
            </a:pP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Para identificar visualmente </a:t>
            </a:r>
            <a:b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</a:b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nuestra elevada calidad, todos los limpiaparabrisas originales están marcados con la estrella.</a:t>
            </a:r>
            <a:endParaRPr sz="950" dirty="0">
              <a:latin typeface="MB Corpo S Text Light"/>
              <a:cs typeface="MB Corpo S Text Ligh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794412" y="4581794"/>
            <a:ext cx="2357755" cy="6705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Ajuste prefecto.</a:t>
            </a:r>
            <a:endParaRPr sz="950" dirty="0">
              <a:latin typeface="MB Corpo S Text"/>
              <a:cs typeface="MB Corpo S Text"/>
            </a:endParaRPr>
          </a:p>
          <a:p>
            <a:pPr marR="5080">
              <a:lnSpc>
                <a:spcPct val="111300"/>
              </a:lnSpc>
            </a:pP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Los limpiaparabrisas originales están coordinados con los diferentes vehículos: para una forma de ajuste óptima y calidad de barrido.</a:t>
            </a:r>
            <a:endParaRPr sz="950" dirty="0">
              <a:latin typeface="MB Corpo S Text Light"/>
              <a:cs typeface="MB Corpo S Text Ligh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794412" y="5529461"/>
            <a:ext cx="2137410" cy="6705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lang="es-ES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Calidad de barrido óptima.</a:t>
            </a:r>
            <a:endParaRPr sz="950">
              <a:latin typeface="MB Corpo S Text"/>
              <a:cs typeface="MB Corpo S Text"/>
            </a:endParaRPr>
          </a:p>
          <a:p>
            <a:pPr marR="5080">
              <a:lnSpc>
                <a:spcPct val="111300"/>
              </a:lnSpc>
            </a:pPr>
            <a:r>
              <a:rPr lang="es-ES" sz="95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Gracias a su mezcla especial de goma, los limpiaparabrisas originales funcionan con suavidad y garantizan una limpieza óptima.</a:t>
            </a:r>
            <a:endParaRPr sz="950">
              <a:latin typeface="MB Corpo S Text Light"/>
              <a:cs typeface="MB Corpo S Text Ligh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882008" y="1618357"/>
            <a:ext cx="2301240" cy="802143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245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Un componente pequeño con un gran efecto.</a:t>
            </a:r>
            <a:endParaRPr sz="950" dirty="0">
              <a:latin typeface="MB Corpo S Text"/>
              <a:cs typeface="MB Corpo S Text"/>
            </a:endParaRPr>
          </a:p>
          <a:p>
            <a:pPr marR="5080" algn="l">
              <a:lnSpc>
                <a:spcPct val="110900"/>
              </a:lnSpc>
              <a:spcBef>
                <a:spcPts val="20"/>
              </a:spcBef>
            </a:pP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El montaje de los limpiaparabrisas originales es muy sencillo y queda garantizado un asiento estable y seguro.</a:t>
            </a:r>
            <a:endParaRPr sz="950" dirty="0">
              <a:latin typeface="MB Corpo S Text Light"/>
              <a:cs typeface="MB Corpo S Text 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9219" y="2886998"/>
            <a:ext cx="4332605" cy="237490"/>
          </a:xfrm>
          <a:prstGeom prst="rect">
            <a:avLst/>
          </a:prstGeom>
          <a:solidFill>
            <a:srgbClr val="009EE3"/>
          </a:solidFill>
        </p:spPr>
        <p:txBody>
          <a:bodyPr vert="horz" wrap="square" lIns="0" tIns="4699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370"/>
              </a:spcBef>
            </a:pPr>
            <a:r>
              <a:rPr lang="es-ES" sz="95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SEGURIDAD, PRECISIÓN DE AJUSTE Y CONFORT</a:t>
            </a:r>
            <a:endParaRPr sz="950">
              <a:latin typeface="MB Corpo S Text Light"/>
              <a:cs typeface="MB Corpo S Text Ligh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09214" y="3160722"/>
            <a:ext cx="4332605" cy="68580"/>
          </a:xfrm>
          <a:custGeom>
            <a:avLst/>
            <a:gdLst/>
            <a:ahLst/>
            <a:cxnLst/>
            <a:rect l="l" t="t" r="r" b="b"/>
            <a:pathLst>
              <a:path w="4332605" h="68580">
                <a:moveTo>
                  <a:pt x="0" y="0"/>
                </a:moveTo>
                <a:lnTo>
                  <a:pt x="2067948" y="0"/>
                </a:lnTo>
                <a:lnTo>
                  <a:pt x="2135635" y="68116"/>
                </a:lnTo>
                <a:lnTo>
                  <a:pt x="2203322" y="0"/>
                </a:lnTo>
                <a:lnTo>
                  <a:pt x="4332199" y="0"/>
                </a:lnTo>
              </a:path>
            </a:pathLst>
          </a:custGeom>
          <a:ln w="3581">
            <a:solidFill>
              <a:srgbClr val="1A1A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64204" y="3242562"/>
            <a:ext cx="2120201" cy="3479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8270" indent="-115570">
              <a:lnSpc>
                <a:spcPct val="100000"/>
              </a:lnSpc>
              <a:spcBef>
                <a:spcPts val="229"/>
              </a:spcBef>
              <a:buChar char="•"/>
              <a:tabLst>
                <a:tab pos="128270" algn="l"/>
              </a:tabLst>
            </a:pP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Comportamiento a alta velocidad</a:t>
            </a:r>
            <a:endParaRPr sz="950" dirty="0">
              <a:latin typeface="MB Corpo S Text Light"/>
              <a:cs typeface="MB Corpo S Text Light"/>
            </a:endParaRPr>
          </a:p>
          <a:p>
            <a:pPr marL="125730" indent="-113030">
              <a:lnSpc>
                <a:spcPct val="100000"/>
              </a:lnSpc>
              <a:spcBef>
                <a:spcPts val="130"/>
              </a:spcBef>
              <a:buChar char="•"/>
              <a:tabLst>
                <a:tab pos="125730" algn="l"/>
              </a:tabLst>
            </a:pP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Imagen del barrido en estado nuevo</a:t>
            </a:r>
            <a:endParaRPr sz="950" dirty="0">
              <a:latin typeface="MB Corpo S Text Light"/>
              <a:cs typeface="MB Corpo S Text Ligh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9219" y="3698909"/>
            <a:ext cx="4332605" cy="237490"/>
          </a:xfrm>
          <a:prstGeom prst="rect">
            <a:avLst/>
          </a:prstGeom>
          <a:solidFill>
            <a:srgbClr val="009EE3"/>
          </a:solidFill>
        </p:spPr>
        <p:txBody>
          <a:bodyPr vert="horz" wrap="square" lIns="0" tIns="4699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370"/>
              </a:spcBef>
            </a:pPr>
            <a:r>
              <a:rPr lang="es-ES" sz="95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RENTABILIDAD</a:t>
            </a:r>
            <a:endParaRPr sz="950">
              <a:latin typeface="MB Corpo S Text Light"/>
              <a:cs typeface="MB Corpo S Text Light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09214" y="3972633"/>
            <a:ext cx="4332605" cy="68580"/>
          </a:xfrm>
          <a:custGeom>
            <a:avLst/>
            <a:gdLst/>
            <a:ahLst/>
            <a:cxnLst/>
            <a:rect l="l" t="t" r="r" b="b"/>
            <a:pathLst>
              <a:path w="4332605" h="68579">
                <a:moveTo>
                  <a:pt x="0" y="0"/>
                </a:moveTo>
                <a:lnTo>
                  <a:pt x="2067948" y="0"/>
                </a:lnTo>
                <a:lnTo>
                  <a:pt x="2135635" y="68116"/>
                </a:lnTo>
                <a:lnTo>
                  <a:pt x="2203322" y="0"/>
                </a:lnTo>
                <a:lnTo>
                  <a:pt x="4332199" y="0"/>
                </a:lnTo>
              </a:path>
            </a:pathLst>
          </a:custGeom>
          <a:ln w="3581">
            <a:solidFill>
              <a:srgbClr val="1A1A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64205" y="4054473"/>
            <a:ext cx="2120200" cy="5092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8270" indent="-115570">
              <a:lnSpc>
                <a:spcPct val="100000"/>
              </a:lnSpc>
              <a:spcBef>
                <a:spcPts val="229"/>
              </a:spcBef>
              <a:buChar char="•"/>
              <a:tabLst>
                <a:tab pos="128270" algn="l"/>
              </a:tabLst>
            </a:pP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Comprobación de la vida útil</a:t>
            </a:r>
            <a:endParaRPr sz="950" dirty="0">
              <a:latin typeface="MB Corpo S Text Light"/>
              <a:cs typeface="MB Corpo S Text Light"/>
            </a:endParaRPr>
          </a:p>
          <a:p>
            <a:pPr marL="125095" indent="-112395">
              <a:lnSpc>
                <a:spcPct val="100000"/>
              </a:lnSpc>
              <a:spcBef>
                <a:spcPts val="130"/>
              </a:spcBef>
              <a:buChar char="•"/>
              <a:tabLst>
                <a:tab pos="125095" algn="l"/>
              </a:tabLst>
            </a:pP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Prueba de impactos</a:t>
            </a:r>
            <a:endParaRPr sz="950" dirty="0">
              <a:latin typeface="MB Corpo S Text Light"/>
              <a:cs typeface="MB Corpo S Text Light"/>
            </a:endParaRPr>
          </a:p>
          <a:p>
            <a:pPr marL="125730" indent="-113030">
              <a:lnSpc>
                <a:spcPct val="100000"/>
              </a:lnSpc>
              <a:spcBef>
                <a:spcPts val="130"/>
              </a:spcBef>
              <a:buChar char="•"/>
              <a:tabLst>
                <a:tab pos="125730" algn="l"/>
              </a:tabLst>
            </a:pP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Resistencia a la deformación por calor</a:t>
            </a:r>
            <a:endParaRPr sz="950" dirty="0">
              <a:latin typeface="MB Corpo S Text Light"/>
              <a:cs typeface="MB Corpo S Text Ligh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96506" y="1819808"/>
            <a:ext cx="8519795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</a:pPr>
            <a:r>
              <a:rPr lang="es-ES" sz="950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Los limpiaparabrisas tienen que funcionar de forma fiable también con velocidades elevadas y con condiciones climáticas extremas. El grupo empresarial independiente VOLKE de Wolfsburg ha probado los limpiaparabrisas originales de Mercedes‑Benz durante el período de 09/17–04/18 frente a 14 competidores* importantes. Los productos probados se adquirieron en el comercio independiente y son adecuados para Mercedes‑Benz Clase C/GLC (series 205/253, </a:t>
            </a:r>
            <a:br>
              <a:rPr lang="es-ES" sz="950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</a:br>
            <a:r>
              <a:rPr lang="es-ES" sz="950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número de pieza A2058205700) y Clase C (series 204/207, número de pieza A2048201300). </a:t>
            </a:r>
            <a:r>
              <a:rPr lang="es-ES" sz="950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Conclusión: en el resultado global, los limpiaparabrisas originales Mercedes‑Benz superan ampliamente a los productos competidores.</a:t>
            </a:r>
            <a:endParaRPr sz="950" dirty="0">
              <a:latin typeface="MB Corpo S Text"/>
              <a:cs typeface="MB Corpo S Text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Aquí encontrará un extracto de los resultados: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5162680" y="611595"/>
            <a:ext cx="4332605" cy="683260"/>
          </a:xfrm>
          <a:prstGeom prst="rect">
            <a:avLst/>
          </a:prstGeom>
          <a:solidFill>
            <a:srgbClr val="009EE3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  <a:spcBef>
                <a:spcPts val="5"/>
              </a:spcBef>
            </a:pPr>
            <a:r>
              <a:rPr lang="es-ES" sz="950" b="1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los datos más importantes sobre</a:t>
            </a:r>
            <a:endParaRPr sz="950">
              <a:latin typeface="MB Corpo S Text"/>
              <a:cs typeface="MB Corpo S Text"/>
            </a:endParaRPr>
          </a:p>
          <a:p>
            <a:pPr marL="202565">
              <a:lnSpc>
                <a:spcPct val="100000"/>
              </a:lnSpc>
              <a:spcBef>
                <a:spcPts val="125"/>
              </a:spcBef>
            </a:pPr>
            <a:r>
              <a:rPr lang="es-ES" sz="950" b="1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los limpiaparabrisas originales Mercedes-Benz.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067176" y="3268569"/>
            <a:ext cx="1674495" cy="3479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8270" indent="-115570">
              <a:lnSpc>
                <a:spcPct val="100000"/>
              </a:lnSpc>
              <a:spcBef>
                <a:spcPts val="229"/>
              </a:spcBef>
              <a:buChar char="•"/>
              <a:tabLst>
                <a:tab pos="128270" algn="l"/>
              </a:tabLst>
            </a:pPr>
            <a:r>
              <a:rPr lang="es-ES" sz="95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Construcción y manejo</a:t>
            </a:r>
            <a:endParaRPr sz="950">
              <a:latin typeface="MB Corpo S Text Light"/>
              <a:cs typeface="MB Corpo S Text Light"/>
            </a:endParaRPr>
          </a:p>
          <a:p>
            <a:pPr marL="128270" indent="-115570">
              <a:lnSpc>
                <a:spcPct val="100000"/>
              </a:lnSpc>
              <a:spcBef>
                <a:spcPts val="130"/>
              </a:spcBef>
              <a:buChar char="•"/>
              <a:tabLst>
                <a:tab pos="128270" algn="l"/>
              </a:tabLst>
            </a:pPr>
            <a:r>
              <a:rPr lang="es-ES" sz="95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Comportamiento de ruidos</a:t>
            </a:r>
            <a:endParaRPr sz="950">
              <a:latin typeface="MB Corpo S Text Light"/>
              <a:cs typeface="MB Corpo S Text Ligh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067176" y="4070689"/>
            <a:ext cx="1422274" cy="3479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8270" indent="-115570">
              <a:lnSpc>
                <a:spcPct val="100000"/>
              </a:lnSpc>
              <a:spcBef>
                <a:spcPts val="229"/>
              </a:spcBef>
              <a:buChar char="•"/>
              <a:tabLst>
                <a:tab pos="128270" algn="l"/>
              </a:tabLst>
            </a:pP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Prueba de corrosión</a:t>
            </a:r>
            <a:endParaRPr sz="950" dirty="0">
              <a:latin typeface="MB Corpo S Text Light"/>
              <a:cs typeface="MB Corpo S Text Light"/>
            </a:endParaRPr>
          </a:p>
          <a:p>
            <a:pPr marL="128270" indent="-115570">
              <a:lnSpc>
                <a:spcPct val="100000"/>
              </a:lnSpc>
              <a:spcBef>
                <a:spcPts val="130"/>
              </a:spcBef>
              <a:buChar char="•"/>
              <a:tabLst>
                <a:tab pos="128270" algn="l"/>
              </a:tabLst>
            </a:pP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Prueba de ozono</a:t>
            </a:r>
            <a:endParaRPr sz="950" dirty="0">
              <a:latin typeface="MB Corpo S Text Light"/>
              <a:cs typeface="MB Corpo S Text Light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0661257" y="2815932"/>
            <a:ext cx="2047875" cy="563245"/>
            <a:chOff x="10661257" y="2815932"/>
            <a:chExt cx="2047875" cy="563245"/>
          </a:xfrm>
        </p:grpSpPr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61257" y="2815932"/>
              <a:ext cx="2047626" cy="56290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0661257" y="2815932"/>
              <a:ext cx="2047875" cy="563245"/>
            </a:xfrm>
            <a:custGeom>
              <a:avLst/>
              <a:gdLst/>
              <a:ahLst/>
              <a:cxnLst/>
              <a:rect l="l" t="t" r="r" b="b"/>
              <a:pathLst>
                <a:path w="2047875" h="563245">
                  <a:moveTo>
                    <a:pt x="2047638" y="0"/>
                  </a:moveTo>
                  <a:lnTo>
                    <a:pt x="0" y="0"/>
                  </a:lnTo>
                  <a:lnTo>
                    <a:pt x="0" y="562892"/>
                  </a:lnTo>
                  <a:lnTo>
                    <a:pt x="2047638" y="562892"/>
                  </a:lnTo>
                  <a:lnTo>
                    <a:pt x="2047638" y="0"/>
                  </a:lnTo>
                  <a:close/>
                </a:path>
              </a:pathLst>
            </a:custGeom>
            <a:solidFill>
              <a:srgbClr val="1A1A18"/>
            </a:solidFill>
          </p:spPr>
          <p:txBody>
            <a:bodyPr wrap="non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661257" y="2815932"/>
            <a:ext cx="2047875" cy="5400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30175" marR="819785">
              <a:spcBef>
                <a:spcPts val="720"/>
              </a:spcBef>
            </a:pPr>
            <a:r>
              <a:rPr lang="es-ES" sz="700" b="1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Competidor con labio de goma del limpiaparabrisas fisurado tras la prueba de impactos.</a:t>
            </a:r>
            <a:endParaRPr sz="700" dirty="0">
              <a:latin typeface="MB Corpo S Text"/>
              <a:cs typeface="MB Corpo S Text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2878131" y="2834117"/>
            <a:ext cx="2047875" cy="544830"/>
            <a:chOff x="12878131" y="2834117"/>
            <a:chExt cx="2047875" cy="544830"/>
          </a:xfrm>
        </p:grpSpPr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78131" y="2834117"/>
              <a:ext cx="2047626" cy="46271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2878131" y="2834117"/>
              <a:ext cx="2047875" cy="544830"/>
            </a:xfrm>
            <a:custGeom>
              <a:avLst/>
              <a:gdLst/>
              <a:ahLst/>
              <a:cxnLst/>
              <a:rect l="l" t="t" r="r" b="b"/>
              <a:pathLst>
                <a:path w="2047875" h="544829">
                  <a:moveTo>
                    <a:pt x="2047626" y="0"/>
                  </a:moveTo>
                  <a:lnTo>
                    <a:pt x="0" y="0"/>
                  </a:lnTo>
                  <a:lnTo>
                    <a:pt x="0" y="544708"/>
                  </a:lnTo>
                  <a:lnTo>
                    <a:pt x="2047626" y="544708"/>
                  </a:lnTo>
                  <a:lnTo>
                    <a:pt x="2047626" y="0"/>
                  </a:lnTo>
                  <a:close/>
                </a:path>
              </a:pathLst>
            </a:custGeom>
            <a:solidFill>
              <a:srgbClr val="1A1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2878131" y="2834117"/>
            <a:ext cx="2047875" cy="446917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03505" marR="701675" algn="l">
              <a:lnSpc>
                <a:spcPct val="114700"/>
              </a:lnSpc>
              <a:spcBef>
                <a:spcPts val="645"/>
              </a:spcBef>
            </a:pPr>
            <a:r>
              <a:rPr lang="es-ES" sz="700" b="1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Competidor con pieza rota del soporte de la guía tras la prueba de impactos.</a:t>
            </a:r>
            <a:endParaRPr sz="700" dirty="0">
              <a:latin typeface="MB Corpo S Text"/>
              <a:cs typeface="MB Corpo S Tex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663648" y="6706834"/>
            <a:ext cx="455201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70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Muy bien</a:t>
            </a:r>
            <a:endParaRPr sz="700" dirty="0">
              <a:latin typeface="MB Corpo S Text Light"/>
              <a:cs typeface="MB Corpo S Text Ligh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281984" y="6706834"/>
            <a:ext cx="294065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70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2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Bien</a:t>
            </a:r>
            <a:endParaRPr sz="700" dirty="0">
              <a:latin typeface="MB Corpo S Text Light"/>
              <a:cs typeface="MB Corpo S Text Ligh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722923" y="6706834"/>
            <a:ext cx="58547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70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3 </a:t>
            </a:r>
            <a:r>
              <a:rPr lang="es-ES" sz="70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Suficiente</a:t>
            </a:r>
            <a:endParaRPr sz="700">
              <a:latin typeface="MB Corpo S Text Light"/>
              <a:cs typeface="MB Corpo S Text Ligh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27445" y="6707803"/>
            <a:ext cx="76403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65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*Se probó el limpiaparabrisas original Mercedes‑Benz de las series 205/253 frente a dos competidores, así como el limpiaparabrisas original Mercedes‑Benz de las series 204/207, frente a doce competidores.</a:t>
            </a:r>
            <a:endParaRPr sz="650">
              <a:latin typeface="MB Corpo S Text Light"/>
              <a:cs typeface="MB Corpo S Text Ligh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6681450" y="6705906"/>
            <a:ext cx="2590800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70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Recambios originales Mercedes-Benz </a:t>
            </a:r>
            <a:r>
              <a:rPr lang="es-ES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| Comparativa de productos</a:t>
            </a:r>
            <a:endParaRPr sz="700" dirty="0">
              <a:latin typeface="MB Corpo S Text Light"/>
              <a:cs typeface="MB Corpo S Text Ligh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63525" y="4730729"/>
            <a:ext cx="1932908" cy="166071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1968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55"/>
              </a:spcBef>
            </a:pPr>
            <a:r>
              <a:rPr lang="es-ES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Comportamiento a alta velocidad: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507050" y="4739088"/>
            <a:ext cx="2352005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el original ofrece la mejor vista a</a:t>
            </a:r>
            <a:endParaRPr sz="950" dirty="0">
              <a:latin typeface="MB Corpo S Text"/>
              <a:cs typeface="MB Corpo S Text"/>
            </a:endParaRPr>
          </a:p>
        </p:txBody>
      </p:sp>
      <p:pic>
        <p:nvPicPr>
          <p:cNvPr id="76" name="object 7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5638" y="5409956"/>
            <a:ext cx="118467" cy="118455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2000" y="5565600"/>
            <a:ext cx="118467" cy="118455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596515" y="4882366"/>
            <a:ext cx="4343400" cy="97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velocidades elevadas. </a:t>
            </a: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Contenido de la prueba: la adaptación de la escobilla limpiaparabrisas a la curvatura del parabrisas, la aerodinámica de la conexión y de la escobilla limpiaparabrisas, así como comprobación en cuanto a fallos de barrido debidos a la corriente.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Resultado de la prueba:  </a:t>
            </a:r>
            <a:r>
              <a:rPr lang="es-ES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 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Original A205: ningún fallo de barrido hasta 200 km/h.  </a:t>
            </a:r>
            <a:r>
              <a:rPr lang="es-ES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Original A204: ningún fallo de barrido hasta 160 km/h.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63525" y="5858628"/>
            <a:ext cx="2072544" cy="166712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2032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60"/>
              </a:spcBef>
            </a:pPr>
            <a:r>
              <a:rPr lang="es-ES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Imagen del barrido en estado nuevo: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636069" y="5867403"/>
            <a:ext cx="2257549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limpiaparabrisas original con la mejor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96573" y="6010683"/>
            <a:ext cx="4297045" cy="653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11300"/>
              </a:lnSpc>
              <a:spcBef>
                <a:spcPts val="100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imagen del barrido</a:t>
            </a:r>
            <a:r>
              <a:rPr lang="es-ES" sz="950" dirty="0"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desde el principio. </a:t>
            </a: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Contenido de la prueba: calidad del barrido en estado nuevo del limpiaparabrisas —también a temperatura ambiente y con frío—, así como influencia de la mezcla de goma de escobilla limpiaparabrisas sobre la formación de estrías y rayas a bajas temperaturas.</a:t>
            </a:r>
            <a:endParaRPr sz="950" dirty="0">
              <a:latin typeface="MB Corpo S Text Light"/>
              <a:cs typeface="MB Corpo S Text Light"/>
            </a:endParaRPr>
          </a:p>
        </p:txBody>
      </p:sp>
      <p:pic>
        <p:nvPicPr>
          <p:cNvPr id="82" name="object 8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8383" y="2836388"/>
            <a:ext cx="118467" cy="118455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5098020" y="2804830"/>
            <a:ext cx="4286702" cy="11571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</a:pP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Resultado de la prueba:  </a:t>
            </a:r>
            <a:r>
              <a:rPr lang="es-ES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2 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Original A205: buen comportamiento de barrido también con temperaturas bajas, solo a –5 °C una pequeña raya de agua en el círculo de barrido exterior.  </a:t>
            </a:r>
            <a:r>
              <a:rPr lang="es-ES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2 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Original A204: buen comportamiento de barrido también con temperaturas bajas, parcialmente visible una pequeña raya en el círculo de barrido exterior.</a:t>
            </a:r>
            <a:endParaRPr lang="es-ES" sz="950" dirty="0">
              <a:latin typeface="MB Corpo S Text"/>
              <a:cs typeface="MB Corpo S Text"/>
            </a:endParaRPr>
          </a:p>
          <a:p>
            <a:pPr marL="12700" marR="5080">
              <a:lnSpc>
                <a:spcPct val="111300"/>
              </a:lnSpc>
              <a:spcBef>
                <a:spcPts val="100"/>
              </a:spcBef>
            </a:pPr>
            <a:endParaRPr lang="es-ES" sz="950" dirty="0">
              <a:latin typeface="MB Corpo S Text"/>
              <a:cs typeface="MB Corpo S Text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066633" y="3761917"/>
            <a:ext cx="1330980" cy="169532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215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70"/>
              </a:spcBef>
            </a:pPr>
            <a:r>
              <a:rPr lang="es-ES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Construcción y manejo: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408936" y="3771957"/>
            <a:ext cx="1843305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el original en la cima.</a:t>
            </a:r>
            <a:endParaRPr sz="950" dirty="0">
              <a:latin typeface="MB Corpo S Text"/>
              <a:cs typeface="MB Corpo S Text"/>
            </a:endParaRPr>
          </a:p>
        </p:txBody>
      </p:sp>
      <p:pic>
        <p:nvPicPr>
          <p:cNvPr id="89" name="object 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5583" y="4428145"/>
            <a:ext cx="118467" cy="118455"/>
          </a:xfrm>
          <a:prstGeom prst="rect">
            <a:avLst/>
          </a:prstGeom>
        </p:spPr>
      </p:pic>
      <p:sp>
        <p:nvSpPr>
          <p:cNvPr id="90" name="object 90"/>
          <p:cNvSpPr txBox="1"/>
          <p:nvPr/>
        </p:nvSpPr>
        <p:spPr>
          <a:xfrm>
            <a:off x="5097940" y="3915237"/>
            <a:ext cx="4264025" cy="815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</a:pP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Contenido de la prueba: manejo del cambio de escobilla limpiaparabrisas, existencia de una indicación de mantenimiento y posibles perjuicios para la seguridad, p. ej., por la pérdida de la escobilla limpiaparabrisas o una vista limitada.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Resultado de la prueba:  </a:t>
            </a:r>
            <a:r>
              <a:rPr lang="es-ES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Original A205 y A204: estructura y manejo óptimos y específicos.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066632" y="4730729"/>
            <a:ext cx="1605520" cy="166071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1968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55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Comportamiento de ruidos: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672152" y="4739087"/>
            <a:ext cx="2212869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en el margen óptimo.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097940" y="4900276"/>
            <a:ext cx="3581582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Contenido de la prueba: posible tableteo, chirridos o traqueteos.</a:t>
            </a:r>
            <a:endParaRPr sz="950" dirty="0">
              <a:latin typeface="MB Corpo S Text Light"/>
              <a:cs typeface="MB Corpo S Text Light"/>
            </a:endParaRPr>
          </a:p>
        </p:txBody>
      </p:sp>
      <p:pic>
        <p:nvPicPr>
          <p:cNvPr id="94" name="object 9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8800" y="5083200"/>
            <a:ext cx="118467" cy="118455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0000" y="5238000"/>
            <a:ext cx="118467" cy="118455"/>
          </a:xfrm>
          <a:prstGeom prst="rect">
            <a:avLst/>
          </a:prstGeom>
        </p:spPr>
      </p:pic>
      <p:sp>
        <p:nvSpPr>
          <p:cNvPr id="96" name="object 96"/>
          <p:cNvSpPr txBox="1"/>
          <p:nvPr/>
        </p:nvSpPr>
        <p:spPr>
          <a:xfrm>
            <a:off x="5097940" y="5043554"/>
            <a:ext cx="4191635" cy="50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11300"/>
              </a:lnSpc>
              <a:spcBef>
                <a:spcPts val="100"/>
              </a:spcBef>
            </a:pP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Resultado de la prueba:  </a:t>
            </a:r>
            <a:r>
              <a:rPr lang="es-ES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Original A205: ningún ruido llamativo.  </a:t>
            </a:r>
            <a:r>
              <a:rPr lang="es-ES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2 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Original A204: a bajas temperaturas son posibles ruidos perturbadores esporádicos.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066631" y="5699552"/>
            <a:ext cx="1677539" cy="164148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1778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40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Comprobación de la vida útil: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738782" y="5706216"/>
            <a:ext cx="2744362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los limpiaparabrisas originales convencen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097961" y="5867403"/>
            <a:ext cx="4135735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por su vida útil. </a:t>
            </a: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Contenido de la prueba: calidad del barrido en el uso continuo.</a:t>
            </a:r>
            <a:endParaRPr sz="950" dirty="0">
              <a:latin typeface="MB Corpo S Text Light"/>
              <a:cs typeface="MB Corpo S Text Light"/>
            </a:endParaRPr>
          </a:p>
        </p:txBody>
      </p:sp>
      <p:pic>
        <p:nvPicPr>
          <p:cNvPr id="100" name="object 10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8383" y="6060150"/>
            <a:ext cx="118467" cy="118455"/>
          </a:xfrm>
          <a:prstGeom prst="rect">
            <a:avLst/>
          </a:prstGeom>
        </p:spPr>
      </p:pic>
      <p:sp>
        <p:nvSpPr>
          <p:cNvPr id="101" name="object 101"/>
          <p:cNvSpPr txBox="1"/>
          <p:nvPr/>
        </p:nvSpPr>
        <p:spPr>
          <a:xfrm>
            <a:off x="5097960" y="6028592"/>
            <a:ext cx="4275867" cy="755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Resultado de la prueba:  </a:t>
            </a:r>
            <a:r>
              <a:rPr lang="es-ES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2 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Original A205: buen comportamiento de barrido durante toda la comprobación de la vida útil.</a:t>
            </a:r>
            <a:b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</a:b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3 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Original A204: buena calidad de barrido al comenzar la comprobación, pero pérdida de calidad como consecuencia del uso continuo.</a:t>
            </a:r>
            <a:endParaRPr lang="es-ES" sz="950" dirty="0">
              <a:latin typeface="MB Corpo S Text"/>
              <a:cs typeface="MB Corpo S Text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617258" y="1831038"/>
            <a:ext cx="1215050" cy="164148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1778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40"/>
              </a:spcBef>
            </a:pPr>
            <a:r>
              <a:rPr lang="es-ES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Prueba de impactos: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1832308" y="1837701"/>
            <a:ext cx="2859306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el original presenta unos resultados excelentes.</a:t>
            </a:r>
            <a:endParaRPr sz="950" dirty="0">
              <a:latin typeface="MB Corpo S Text"/>
              <a:cs typeface="MB Corpo S Text"/>
            </a:endParaRPr>
          </a:p>
        </p:txBody>
      </p:sp>
      <p:pic>
        <p:nvPicPr>
          <p:cNvPr id="106" name="object 10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70000" y="2502000"/>
            <a:ext cx="118467" cy="118455"/>
          </a:xfrm>
          <a:prstGeom prst="rect">
            <a:avLst/>
          </a:prstGeom>
        </p:spPr>
      </p:pic>
      <p:sp>
        <p:nvSpPr>
          <p:cNvPr id="107" name="object 107"/>
          <p:cNvSpPr txBox="1"/>
          <p:nvPr/>
        </p:nvSpPr>
        <p:spPr>
          <a:xfrm>
            <a:off x="10648562" y="1980980"/>
            <a:ext cx="4345305" cy="815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705">
              <a:lnSpc>
                <a:spcPct val="111300"/>
              </a:lnSpc>
              <a:spcBef>
                <a:spcPts val="100"/>
              </a:spcBef>
            </a:pP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Contenido de la prueba: daños de los componentes de la escobilla limpiaparabrisas cuando un limpiaparabrisas golpea en invierno sobre el parabrisas tras descongelarse.</a:t>
            </a:r>
            <a:endParaRPr sz="950" dirty="0">
              <a:latin typeface="MB Corpo S Text Light"/>
              <a:cs typeface="MB Corpo S Text Light"/>
            </a:endParaRPr>
          </a:p>
          <a:p>
            <a:pPr marL="12700" marR="5080" indent="-635">
              <a:lnSpc>
                <a:spcPct val="111300"/>
              </a:lnSpc>
            </a:pP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Resultado de la prueba:  </a:t>
            </a:r>
            <a:r>
              <a:rPr lang="es-ES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Original A205 y A204: sin daños ni fallos de funcionamiento.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617258" y="3603689"/>
            <a:ext cx="2177992" cy="168268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1841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45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Resistencia a la deformación por calor: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2827058" y="3610770"/>
            <a:ext cx="2177992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los mejores resultados con el original.</a:t>
            </a:r>
            <a:endParaRPr sz="950" dirty="0">
              <a:latin typeface="MB Corpo S Text"/>
              <a:cs typeface="MB Corpo S Text"/>
            </a:endParaRPr>
          </a:p>
        </p:txBody>
      </p:sp>
      <p:pic>
        <p:nvPicPr>
          <p:cNvPr id="110" name="object 1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6000" y="4428145"/>
            <a:ext cx="118467" cy="118455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0383" y="4752000"/>
            <a:ext cx="118467" cy="118455"/>
          </a:xfrm>
          <a:prstGeom prst="rect">
            <a:avLst/>
          </a:prstGeom>
        </p:spPr>
      </p:pic>
      <p:sp>
        <p:nvSpPr>
          <p:cNvPr id="112" name="object 112"/>
          <p:cNvSpPr txBox="1"/>
          <p:nvPr/>
        </p:nvSpPr>
        <p:spPr>
          <a:xfrm>
            <a:off x="10648533" y="3754049"/>
            <a:ext cx="4306570" cy="1140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</a:pP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Contenido de la prueba: resistencia de forma de la goma de escobilla limpiaparabrisas, comprobación de la adherencia de la goma de escobilla limpiaparabrisas sobre sí misma o sobre el parabrisas, así como consecución de la forma original para una capacidad de funcionamiento íntegra.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Resultado de la prueba:  </a:t>
            </a:r>
            <a:r>
              <a:rPr lang="es-ES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2 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Original A205: la calidad del barrido se restablece incluso tras un ciclo de barrido, ya que las pequeñas adherencias se disuelven solas.  </a:t>
            </a:r>
            <a:r>
              <a:rPr lang="es-ES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 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Original A204: sin adherencias.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0617262" y="4889801"/>
            <a:ext cx="1215045" cy="167995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215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70"/>
              </a:spcBef>
            </a:pPr>
            <a:r>
              <a:rPr lang="es-ES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Prueba de corrosión: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1832308" y="4900275"/>
            <a:ext cx="3093449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el original convence. </a:t>
            </a: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Contenido de la prueba: los efectos</a:t>
            </a:r>
            <a:endParaRPr sz="950" dirty="0">
              <a:latin typeface="MB Corpo S Text Light"/>
              <a:cs typeface="MB Corpo S Text Light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0648580" y="5061463"/>
            <a:ext cx="4227305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debidos a la corrosión sobre la presión de apriete óptima de las guías flexibles.</a:t>
            </a:r>
            <a:endParaRPr sz="950" dirty="0">
              <a:latin typeface="MB Corpo S Text Light"/>
              <a:cs typeface="MB Corpo S Text Light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648569" y="5204742"/>
            <a:ext cx="4043045" cy="653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</a:pP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Resultado de la prueba:  </a:t>
            </a:r>
            <a:r>
              <a:rPr lang="es-ES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 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Original A205: oxidación con desprendimiento de la pintura inicial.  </a:t>
            </a:r>
            <a:r>
              <a:rPr lang="es-ES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3  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Original A204: oxidación con desprendimiento de la pintura inicial en los extremos, formación mínima de óxido rojo.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0617258" y="5858627"/>
            <a:ext cx="1062892" cy="171904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2032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60"/>
              </a:spcBef>
            </a:pPr>
            <a:r>
              <a:rPr lang="es-ES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Prueba de ozono: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1680150" y="5867404"/>
            <a:ext cx="2672184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es de primera clase.</a:t>
            </a:r>
            <a:endParaRPr sz="950" dirty="0">
              <a:latin typeface="MB Corpo S Text"/>
              <a:cs typeface="MB Corpo S Text"/>
            </a:endParaRPr>
          </a:p>
        </p:txBody>
      </p:sp>
      <p:pic>
        <p:nvPicPr>
          <p:cNvPr id="122" name="object 1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56000" y="6375400"/>
            <a:ext cx="118467" cy="118455"/>
          </a:xfrm>
          <a:prstGeom prst="rect">
            <a:avLst/>
          </a:prstGeom>
        </p:spPr>
      </p:pic>
      <p:sp>
        <p:nvSpPr>
          <p:cNvPr id="123" name="object 123"/>
          <p:cNvSpPr txBox="1"/>
          <p:nvPr/>
        </p:nvSpPr>
        <p:spPr>
          <a:xfrm>
            <a:off x="10648569" y="6010683"/>
            <a:ext cx="4262446" cy="50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</a:pPr>
            <a:r>
              <a:rPr lang="es-ES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Contenido de la prueba: formación de fisuras en la goma de escobilla limpiaparabrisas debido al envejecimiento acelerado.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Resultado de la prueba:</a:t>
            </a:r>
            <a:b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</a:b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r>
              <a:rPr lang="es-ES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  </a:t>
            </a:r>
            <a:r>
              <a:rPr lang="es-ES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Original A205 y A204: sin detalles llamativos.</a:t>
            </a:r>
            <a:endParaRPr sz="950" dirty="0">
              <a:latin typeface="MB Corpo S Text"/>
              <a:cs typeface="MB Corpo S T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1382</Words>
  <Application>Microsoft Office PowerPoint</Application>
  <PresentationFormat>Benutzerdefiniert</PresentationFormat>
  <Paragraphs>94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Calibri</vt:lpstr>
      <vt:lpstr>MB Corpo A Title Cond</vt:lpstr>
      <vt:lpstr>MB Corpo S Text</vt:lpstr>
      <vt:lpstr>MB Corpo S Text Light</vt:lpstr>
      <vt:lpstr>Times New Roman</vt:lpstr>
      <vt:lpstr>Office Theme</vt:lpstr>
      <vt:lpstr>Limpiaparabrisas y bombillas. Coordinación perfecta para una funcionalidad óptima y más seguridad.</vt:lpstr>
      <vt:lpstr>Comparación con la competencia: Limpiaparabrisas. Original vs. competidores.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MB_brochures_a4-297x210_v4</dc:title>
  <dc:creator>JvM/bi for Mercedes-Benz - Version 4.0</dc:creator>
  <cp:lastModifiedBy>Schikora, Petra (002)</cp:lastModifiedBy>
  <cp:revision>3</cp:revision>
  <dcterms:created xsi:type="dcterms:W3CDTF">2023-08-25T09:04:43Z</dcterms:created>
  <dcterms:modified xsi:type="dcterms:W3CDTF">2023-10-13T09:10:23Z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2022-03-18T00:00:00Z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2023-08-25T00:00:00Z</vt:filetime>
  </property>
  <property fmtid="{D5CDD505-2E9C-101B-9397-08002B2CF9AE}" pid="5" name="Producer">
    <vt:lpwstr>Adobe PDF Library 16.0.5</vt:lpwstr>
  </property>
  <property fmtid="{D5CDD505-2E9C-101B-9397-08002B2CF9AE}" pid="6" name="MSIP_Label_924dbb1d-991d-4bbd-aad5-33bac1d8ffaf_Enabled">
    <vt:lpwstr>true</vt:lpwstr>
  </property>
  <property fmtid="{D5CDD505-2E9C-101B-9397-08002B2CF9AE}" pid="7" name="MSIP_Label_924dbb1d-991d-4bbd-aad5-33bac1d8ffaf_SetDate">
    <vt:lpwstr>2023-08-25T09:04:45Z</vt:lpwstr>
  </property>
  <property fmtid="{D5CDD505-2E9C-101B-9397-08002B2CF9AE}" pid="8" name="MSIP_Label_924dbb1d-991d-4bbd-aad5-33bac1d8ffaf_Method">
    <vt:lpwstr>Standard</vt:lpwstr>
  </property>
  <property fmtid="{D5CDD505-2E9C-101B-9397-08002B2CF9AE}" pid="9" name="MSIP_Label_924dbb1d-991d-4bbd-aad5-33bac1d8ffaf_Name">
    <vt:lpwstr>924dbb1d-991d-4bbd-aad5-33bac1d8ffaf</vt:lpwstr>
  </property>
  <property fmtid="{D5CDD505-2E9C-101B-9397-08002B2CF9AE}" pid="10" name="MSIP_Label_924dbb1d-991d-4bbd-aad5-33bac1d8ffaf_SiteId">
    <vt:lpwstr>9652d7c2-1ccf-4940-8151-4a92bd474ed0</vt:lpwstr>
  </property>
  <property fmtid="{D5CDD505-2E9C-101B-9397-08002B2CF9AE}" pid="11" name="MSIP_Label_924dbb1d-991d-4bbd-aad5-33bac1d8ffaf_ActionId">
    <vt:lpwstr>40b737a1-7388-46b2-b015-5cc5a27a9e7e</vt:lpwstr>
  </property>
  <property fmtid="{D5CDD505-2E9C-101B-9397-08002B2CF9AE}" pid="12" name="MSIP_Label_924dbb1d-991d-4bbd-aad5-33bac1d8ffaf_ContentBits">
    <vt:lpwstr>0</vt:lpwstr>
  </property>
</Properties>
</file>