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306" y="-444"/>
      </p:cViewPr>
      <p:guideLst>
        <p:guide orient="horz" pos="2880"/>
        <p:guide pos="21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705475"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661257" y="609219"/>
            <a:ext cx="8833610" cy="5873850"/>
          </a:xfrm>
          <a:prstGeom prst="rect">
            <a:avLst/>
          </a:prstGeom>
        </p:spPr>
      </p:pic>
      <p:sp>
        <p:nvSpPr>
          <p:cNvPr id="3" name="object 3"/>
          <p:cNvSpPr txBox="1"/>
          <p:nvPr/>
        </p:nvSpPr>
        <p:spPr>
          <a:xfrm>
            <a:off x="16816131" y="6706752"/>
            <a:ext cx="2678736"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Manutenzione e usura</a:t>
            </a:r>
            <a:endParaRPr sz="700" dirty="0">
              <a:latin typeface="MB Corpo S Text Light"/>
              <a:cs typeface="MB Corpo S Text Light"/>
            </a:endParaRPr>
          </a:p>
        </p:txBody>
      </p:sp>
      <p:sp>
        <p:nvSpPr>
          <p:cNvPr id="4" name="object 4"/>
          <p:cNvSpPr txBox="1">
            <a:spLocks noGrp="1"/>
          </p:cNvSpPr>
          <p:nvPr>
            <p:ph type="title"/>
          </p:nvPr>
        </p:nvSpPr>
        <p:spPr>
          <a:prstGeom prst="rect">
            <a:avLst/>
          </a:prstGeom>
        </p:spPr>
        <p:txBody>
          <a:bodyPr vert="horz" wrap="square" lIns="0" tIns="242094" rIns="0" bIns="0" rtlCol="0">
            <a:spAutoFit/>
          </a:bodyPr>
          <a:lstStyle/>
          <a:p>
            <a:pPr marL="12700">
              <a:lnSpc>
                <a:spcPct val="100000"/>
              </a:lnSpc>
              <a:spcBef>
                <a:spcPts val="120"/>
              </a:spcBef>
            </a:pPr>
            <a:r>
              <a:rPr lang="it-IT"/>
              <a:t>Organi meccanici del telaio.</a:t>
            </a:r>
          </a:p>
        </p:txBody>
      </p:sp>
      <p:grpSp>
        <p:nvGrpSpPr>
          <p:cNvPr id="5" name="object 5"/>
          <p:cNvGrpSpPr/>
          <p:nvPr/>
        </p:nvGrpSpPr>
        <p:grpSpPr>
          <a:xfrm>
            <a:off x="609214" y="1861494"/>
            <a:ext cx="6972300" cy="3175"/>
            <a:chOff x="609214" y="1861494"/>
            <a:chExt cx="6972300" cy="3175"/>
          </a:xfrm>
        </p:grpSpPr>
        <p:sp>
          <p:nvSpPr>
            <p:cNvPr id="6" name="object 6"/>
            <p:cNvSpPr/>
            <p:nvPr/>
          </p:nvSpPr>
          <p:spPr>
            <a:xfrm>
              <a:off x="609214" y="1862987"/>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7" name="object 7"/>
            <p:cNvSpPr/>
            <p:nvPr/>
          </p:nvSpPr>
          <p:spPr>
            <a:xfrm>
              <a:off x="2109688" y="1862987"/>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2061413"/>
            <a:ext cx="6972300" cy="3175"/>
            <a:chOff x="609214" y="2061413"/>
            <a:chExt cx="6972300" cy="3175"/>
          </a:xfrm>
        </p:grpSpPr>
        <p:sp>
          <p:nvSpPr>
            <p:cNvPr id="11" name="object 11"/>
            <p:cNvSpPr/>
            <p:nvPr/>
          </p:nvSpPr>
          <p:spPr>
            <a:xfrm>
              <a:off x="609214" y="2062905"/>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12" name="object 12"/>
            <p:cNvSpPr/>
            <p:nvPr/>
          </p:nvSpPr>
          <p:spPr>
            <a:xfrm>
              <a:off x="2109688" y="2062905"/>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5" name="object 15"/>
          <p:cNvGrpSpPr/>
          <p:nvPr/>
        </p:nvGrpSpPr>
        <p:grpSpPr>
          <a:xfrm>
            <a:off x="609214" y="4058284"/>
            <a:ext cx="6972300" cy="3175"/>
            <a:chOff x="609214" y="4058284"/>
            <a:chExt cx="6972300" cy="3175"/>
          </a:xfrm>
        </p:grpSpPr>
        <p:sp>
          <p:nvSpPr>
            <p:cNvPr id="16" name="object 16"/>
            <p:cNvSpPr/>
            <p:nvPr/>
          </p:nvSpPr>
          <p:spPr>
            <a:xfrm>
              <a:off x="609214" y="4059777"/>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17" name="object 17"/>
            <p:cNvSpPr/>
            <p:nvPr/>
          </p:nvSpPr>
          <p:spPr>
            <a:xfrm>
              <a:off x="2109688" y="4059777"/>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18" name="object 18"/>
            <p:cNvSpPr/>
            <p:nvPr/>
          </p:nvSpPr>
          <p:spPr>
            <a:xfrm>
              <a:off x="3181455" y="405977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9" name="object 19"/>
            <p:cNvSpPr/>
            <p:nvPr/>
          </p:nvSpPr>
          <p:spPr>
            <a:xfrm>
              <a:off x="5381398" y="405977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0" name="object 20"/>
          <p:cNvGrpSpPr/>
          <p:nvPr/>
        </p:nvGrpSpPr>
        <p:grpSpPr>
          <a:xfrm>
            <a:off x="609214" y="5141334"/>
            <a:ext cx="6972300" cy="3175"/>
            <a:chOff x="609214" y="5141334"/>
            <a:chExt cx="6972300" cy="3175"/>
          </a:xfrm>
        </p:grpSpPr>
        <p:sp>
          <p:nvSpPr>
            <p:cNvPr id="21" name="object 21"/>
            <p:cNvSpPr/>
            <p:nvPr/>
          </p:nvSpPr>
          <p:spPr>
            <a:xfrm>
              <a:off x="609214" y="5142826"/>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22" name="object 22"/>
            <p:cNvSpPr/>
            <p:nvPr/>
          </p:nvSpPr>
          <p:spPr>
            <a:xfrm>
              <a:off x="2109688" y="5142826"/>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23" name="object 23"/>
            <p:cNvSpPr/>
            <p:nvPr/>
          </p:nvSpPr>
          <p:spPr>
            <a:xfrm>
              <a:off x="3181455" y="514282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4" name="object 24"/>
            <p:cNvSpPr/>
            <p:nvPr/>
          </p:nvSpPr>
          <p:spPr>
            <a:xfrm>
              <a:off x="5381398" y="514282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5" name="object 25"/>
          <p:cNvGrpSpPr/>
          <p:nvPr/>
        </p:nvGrpSpPr>
        <p:grpSpPr>
          <a:xfrm>
            <a:off x="609214" y="6156692"/>
            <a:ext cx="6972300" cy="302260"/>
            <a:chOff x="609214" y="6156692"/>
            <a:chExt cx="6972300" cy="302260"/>
          </a:xfrm>
        </p:grpSpPr>
        <p:sp>
          <p:nvSpPr>
            <p:cNvPr id="26" name="object 26"/>
            <p:cNvSpPr/>
            <p:nvPr/>
          </p:nvSpPr>
          <p:spPr>
            <a:xfrm>
              <a:off x="609214" y="6158185"/>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27" name="object 27"/>
            <p:cNvSpPr/>
            <p:nvPr/>
          </p:nvSpPr>
          <p:spPr>
            <a:xfrm>
              <a:off x="2109688" y="6158185"/>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28" name="object 28"/>
            <p:cNvSpPr/>
            <p:nvPr/>
          </p:nvSpPr>
          <p:spPr>
            <a:xfrm>
              <a:off x="3181455" y="615818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9" name="object 29"/>
            <p:cNvSpPr/>
            <p:nvPr/>
          </p:nvSpPr>
          <p:spPr>
            <a:xfrm>
              <a:off x="5381398" y="615818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0" name="object 30"/>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31" name="object 31"/>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32" name="object 32"/>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33" name="object 33"/>
          <p:cNvSpPr/>
          <p:nvPr/>
        </p:nvSpPr>
        <p:spPr>
          <a:xfrm>
            <a:off x="7649032" y="4059777"/>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4" name="object 34"/>
          <p:cNvSpPr/>
          <p:nvPr/>
        </p:nvSpPr>
        <p:spPr>
          <a:xfrm>
            <a:off x="7649032" y="5142826"/>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5" name="object 35"/>
          <p:cNvSpPr txBox="1"/>
          <p:nvPr/>
        </p:nvSpPr>
        <p:spPr>
          <a:xfrm>
            <a:off x="647282" y="1880040"/>
            <a:ext cx="641767" cy="157735"/>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Prodotto</a:t>
            </a:r>
            <a:endParaRPr sz="950" dirty="0">
              <a:latin typeface="MB Corpo S Text"/>
              <a:cs typeface="MB Corpo S Text"/>
            </a:endParaRPr>
          </a:p>
        </p:txBody>
      </p:sp>
      <p:sp>
        <p:nvSpPr>
          <p:cNvPr id="36" name="object 36"/>
          <p:cNvSpPr txBox="1"/>
          <p:nvPr/>
        </p:nvSpPr>
        <p:spPr>
          <a:xfrm>
            <a:off x="3219487" y="1880040"/>
            <a:ext cx="1727163" cy="157732"/>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I vantaggi per i vostri clienti</a:t>
            </a:r>
            <a:endParaRPr sz="950" dirty="0">
              <a:latin typeface="MB Corpo S Text"/>
              <a:cs typeface="MB Corpo S Text"/>
            </a:endParaRPr>
          </a:p>
        </p:txBody>
      </p:sp>
      <p:sp>
        <p:nvSpPr>
          <p:cNvPr id="37" name="object 37"/>
          <p:cNvSpPr txBox="1"/>
          <p:nvPr/>
        </p:nvSpPr>
        <p:spPr>
          <a:xfrm>
            <a:off x="5419406" y="1880040"/>
            <a:ext cx="1036955" cy="168910"/>
          </a:xfrm>
          <a:prstGeom prst="rect">
            <a:avLst/>
          </a:prstGeom>
        </p:spPr>
        <p:txBody>
          <a:bodyPr vert="horz" wrap="square" lIns="0" tIns="11430" rIns="0" bIns="0" rtlCol="0">
            <a:spAutoFit/>
          </a:bodyPr>
          <a:lstStyle/>
          <a:p>
            <a:pPr marL="12700">
              <a:lnSpc>
                <a:spcPct val="100000"/>
              </a:lnSpc>
              <a:spcBef>
                <a:spcPts val="90"/>
              </a:spcBef>
            </a:pPr>
            <a:r>
              <a:rPr lang="it-IT" sz="950" b="1">
                <a:solidFill>
                  <a:srgbClr val="1A1A18"/>
                </a:solidFill>
                <a:latin typeface="MB Corpo S Text"/>
                <a:ea typeface="MB Corpo S Text"/>
                <a:cs typeface="MB Corpo S Text"/>
                <a:sym typeface="MB Corpo S Text"/>
              </a:rPr>
              <a:t>I vantaggi per voi</a:t>
            </a:r>
            <a:endParaRPr sz="950">
              <a:latin typeface="MB Corpo S Text"/>
              <a:cs typeface="MB Corpo S Text"/>
            </a:endParaRPr>
          </a:p>
        </p:txBody>
      </p:sp>
      <p:sp>
        <p:nvSpPr>
          <p:cNvPr id="38" name="object 38"/>
          <p:cNvSpPr txBox="1"/>
          <p:nvPr/>
        </p:nvSpPr>
        <p:spPr>
          <a:xfrm>
            <a:off x="7649032" y="1861494"/>
            <a:ext cx="1793875" cy="203200"/>
          </a:xfrm>
          <a:prstGeom prst="rect">
            <a:avLst/>
          </a:prstGeom>
          <a:solidFill>
            <a:srgbClr val="009EE3"/>
          </a:solidFill>
        </p:spPr>
        <p:txBody>
          <a:bodyPr vert="horz" wrap="square" lIns="0" tIns="29845" rIns="0" bIns="0" rtlCol="0">
            <a:spAutoFit/>
          </a:bodyPr>
          <a:lstStyle/>
          <a:p>
            <a:pPr marL="50165">
              <a:lnSpc>
                <a:spcPct val="100000"/>
              </a:lnSpc>
              <a:spcBef>
                <a:spcPts val="235"/>
              </a:spcBef>
            </a:pPr>
            <a:r>
              <a:rPr lang="it-IT" sz="950" b="1">
                <a:solidFill>
                  <a:srgbClr val="FFFFFF"/>
                </a:solidFill>
                <a:latin typeface="MB Corpo S Text"/>
                <a:ea typeface="MB Corpo S Text"/>
                <a:cs typeface="MB Corpo S Text"/>
                <a:sym typeface="MB Corpo S Text"/>
              </a:rPr>
              <a:t>Consiglio pratico</a:t>
            </a:r>
            <a:endParaRPr sz="950">
              <a:latin typeface="MB Corpo S Text"/>
              <a:cs typeface="MB Corpo S Text"/>
            </a:endParaRPr>
          </a:p>
        </p:txBody>
      </p:sp>
      <p:sp>
        <p:nvSpPr>
          <p:cNvPr id="39" name="object 39"/>
          <p:cNvSpPr txBox="1"/>
          <p:nvPr/>
        </p:nvSpPr>
        <p:spPr>
          <a:xfrm>
            <a:off x="647163" y="2126478"/>
            <a:ext cx="1127760" cy="614680"/>
          </a:xfrm>
          <a:prstGeom prst="rect">
            <a:avLst/>
          </a:prstGeom>
        </p:spPr>
        <p:txBody>
          <a:bodyPr vert="horz" wrap="square" lIns="0" tIns="66040" rIns="0" bIns="0" rtlCol="0">
            <a:spAutoFit/>
          </a:bodyPr>
          <a:lstStyle/>
          <a:p>
            <a:pPr marL="12700">
              <a:lnSpc>
                <a:spcPct val="100000"/>
              </a:lnSpc>
              <a:spcBef>
                <a:spcPts val="520"/>
              </a:spcBef>
            </a:pPr>
            <a:r>
              <a:rPr lang="it-IT" sz="950" b="1">
                <a:solidFill>
                  <a:srgbClr val="009EE3"/>
                </a:solidFill>
                <a:latin typeface="MB Corpo S Text"/>
                <a:ea typeface="MB Corpo S Text"/>
                <a:cs typeface="MB Corpo S Text"/>
                <a:sym typeface="MB Corpo S Text"/>
              </a:rPr>
              <a:t>Ammortizzatori.</a:t>
            </a:r>
            <a:endParaRPr sz="950">
              <a:latin typeface="MB Corpo S Text"/>
              <a:cs typeface="MB Corpo S Text"/>
            </a:endParaRPr>
          </a:p>
          <a:p>
            <a:pPr marL="12700" marR="5080">
              <a:lnSpc>
                <a:spcPct val="113300"/>
              </a:lnSpc>
              <a:spcBef>
                <a:spcPts val="220"/>
              </a:spcBef>
            </a:pPr>
            <a:r>
              <a:rPr lang="it-IT" sz="700">
                <a:solidFill>
                  <a:srgbClr val="1A1A18"/>
                </a:solidFill>
                <a:latin typeface="MB Corpo S Text Light"/>
                <a:ea typeface="MB Corpo S Text Light"/>
                <a:cs typeface="MB Corpo S Text Light"/>
                <a:sym typeface="MB Corpo S Text Light"/>
              </a:rPr>
              <a:t>Sicurezza e comfort di marcia percepibili: ammortizzatori originali Mercedes‑Benz.</a:t>
            </a:r>
            <a:endParaRPr sz="700">
              <a:latin typeface="MB Corpo S Text Light"/>
              <a:cs typeface="MB Corpo S Text Light"/>
            </a:endParaRPr>
          </a:p>
        </p:txBody>
      </p:sp>
      <p:pic>
        <p:nvPicPr>
          <p:cNvPr id="40" name="object 40"/>
          <p:cNvPicPr/>
          <p:nvPr/>
        </p:nvPicPr>
        <p:blipFill>
          <a:blip r:embed="rId3" cstate="print"/>
          <a:stretch>
            <a:fillRect/>
          </a:stretch>
        </p:blipFill>
        <p:spPr>
          <a:xfrm>
            <a:off x="2530913" y="2521469"/>
            <a:ext cx="229316" cy="1079745"/>
          </a:xfrm>
          <a:prstGeom prst="rect">
            <a:avLst/>
          </a:prstGeom>
        </p:spPr>
      </p:pic>
      <p:sp>
        <p:nvSpPr>
          <p:cNvPr id="41" name="object 41"/>
          <p:cNvSpPr txBox="1"/>
          <p:nvPr/>
        </p:nvSpPr>
        <p:spPr>
          <a:xfrm>
            <a:off x="3181459" y="2113677"/>
            <a:ext cx="2200275" cy="1890000"/>
          </a:xfrm>
          <a:prstGeom prst="rect">
            <a:avLst/>
          </a:prstGeom>
          <a:solidFill>
            <a:srgbClr val="009EE3"/>
          </a:solidFill>
        </p:spPr>
        <p:txBody>
          <a:bodyPr vert="horz" wrap="square" lIns="0" tIns="71755" rIns="0" bIns="0" rtlCol="0">
            <a:spAutoFit/>
          </a:bodyPr>
          <a:lstStyle/>
          <a:p>
            <a:pPr marL="137160" marR="238125" indent="-86995">
              <a:lnSpc>
                <a:spcPct val="113300"/>
              </a:lnSpc>
              <a:spcBef>
                <a:spcPts val="565"/>
              </a:spcBef>
              <a:buChar char="•"/>
              <a:tabLst>
                <a:tab pos="137160" algn="l"/>
              </a:tabLst>
            </a:pPr>
            <a:r>
              <a:rPr lang="it-IT" sz="700" dirty="0">
                <a:solidFill>
                  <a:srgbClr val="FFFFFF"/>
                </a:solidFill>
                <a:latin typeface="MB Corpo S Text Light"/>
                <a:ea typeface="MB Corpo S Text Light"/>
                <a:cs typeface="MB Corpo S Text Light"/>
                <a:sym typeface="MB Corpo S Text Light"/>
              </a:rPr>
              <a:t>Grazie ai materiali resistenti e di elevata qualità, gli ammortizzatori originali Mercedes‑Benz sono in grado di incassare e attutire anche colpi duri.</a:t>
            </a:r>
          </a:p>
          <a:p>
            <a:pPr marL="137160" marR="238125" indent="-86995">
              <a:lnSpc>
                <a:spcPct val="113300"/>
              </a:lnSpc>
              <a:spcBef>
                <a:spcPts val="565"/>
              </a:spcBef>
              <a:buChar char="•"/>
              <a:tabLst>
                <a:tab pos="137160" algn="l"/>
              </a:tabLst>
            </a:pPr>
            <a:r>
              <a:rPr lang="it-IT" sz="700" dirty="0">
                <a:solidFill>
                  <a:srgbClr val="FFFFFF"/>
                </a:solidFill>
                <a:latin typeface="MB Corpo S Text Light"/>
                <a:cs typeface="MB Corpo S Text Light"/>
                <a:sym typeface="MB Corpo S Text Light"/>
              </a:rPr>
              <a:t>Spazi di frenata più corti grazie ad un'aderenza ottimale al suolo.</a:t>
            </a:r>
            <a:endParaRPr sz="700" dirty="0">
              <a:latin typeface="MB Corpo S Text Light"/>
              <a:cs typeface="MB Corpo S Text Light"/>
            </a:endParaRPr>
          </a:p>
          <a:p>
            <a:pPr marL="137160" marR="457834" indent="-86995">
              <a:lnSpc>
                <a:spcPct val="113300"/>
              </a:lnSpc>
              <a:spcBef>
                <a:spcPts val="265"/>
              </a:spcBef>
              <a:buChar char="•"/>
              <a:tabLst>
                <a:tab pos="137160" algn="l"/>
              </a:tabLst>
            </a:pPr>
            <a:r>
              <a:rPr lang="it-IT" sz="700" dirty="0">
                <a:solidFill>
                  <a:srgbClr val="FFFFFF"/>
                </a:solidFill>
                <a:latin typeface="MB Corpo S Text Light"/>
                <a:ea typeface="MB Corpo S Text Light"/>
                <a:cs typeface="MB Corpo S Text Light"/>
                <a:sym typeface="MB Corpo S Text Light"/>
              </a:rPr>
              <a:t>Stabilità in curva affidabile e comportamento di sterzata preciso.</a:t>
            </a:r>
            <a:endParaRPr sz="700" dirty="0">
              <a:latin typeface="MB Corpo S Text Light"/>
              <a:cs typeface="MB Corpo S Text Light"/>
            </a:endParaRPr>
          </a:p>
          <a:p>
            <a:pPr marL="137160" marR="367030" indent="-86995">
              <a:lnSpc>
                <a:spcPct val="113300"/>
              </a:lnSpc>
              <a:spcBef>
                <a:spcPts val="265"/>
              </a:spcBef>
              <a:buChar char="•"/>
              <a:tabLst>
                <a:tab pos="137160" algn="l"/>
              </a:tabLst>
            </a:pPr>
            <a:r>
              <a:rPr lang="it-IT" sz="700" dirty="0">
                <a:solidFill>
                  <a:srgbClr val="FFFFFF"/>
                </a:solidFill>
                <a:latin typeface="MB Corpo S Text Light"/>
                <a:ea typeface="MB Corpo S Text Light"/>
                <a:cs typeface="MB Corpo S Text Light"/>
                <a:sym typeface="MB Corpo S Text Light"/>
              </a:rPr>
              <a:t>Economicità eccellente grazie a percorrenze elevate.</a:t>
            </a:r>
            <a:endParaRPr sz="700" dirty="0">
              <a:latin typeface="MB Corpo S Text Light"/>
              <a:cs typeface="MB Corpo S Text Light"/>
            </a:endParaRPr>
          </a:p>
          <a:p>
            <a:pPr marL="135255" marR="92075" indent="-85090">
              <a:lnSpc>
                <a:spcPct val="113300"/>
              </a:lnSpc>
              <a:spcBef>
                <a:spcPts val="270"/>
              </a:spcBef>
              <a:buChar char="•"/>
              <a:tabLst>
                <a:tab pos="135255" algn="l"/>
              </a:tabLst>
            </a:pPr>
            <a:r>
              <a:rPr lang="it-IT" sz="700" dirty="0">
                <a:solidFill>
                  <a:srgbClr val="FFFFFF"/>
                </a:solidFill>
                <a:latin typeface="MB Corpo S Text Light"/>
                <a:ea typeface="MB Corpo S Text Light"/>
                <a:cs typeface="MB Corpo S Text Light"/>
                <a:sym typeface="MB Corpo S Text Light"/>
              </a:rPr>
              <a:t>Prevenzione dell'usura non uniforme degli pneumatici e di costi di riparazione non necessari grazie alla taratura ottimale tra tutti i componenti.</a:t>
            </a:r>
            <a:endParaRPr sz="700" dirty="0">
              <a:latin typeface="MB Corpo S Text Light"/>
              <a:cs typeface="MB Corpo S Text Light"/>
            </a:endParaRPr>
          </a:p>
        </p:txBody>
      </p:sp>
      <p:sp>
        <p:nvSpPr>
          <p:cNvPr id="42" name="object 42"/>
          <p:cNvSpPr txBox="1"/>
          <p:nvPr/>
        </p:nvSpPr>
        <p:spPr>
          <a:xfrm>
            <a:off x="5419472" y="2173316"/>
            <a:ext cx="1859280" cy="3886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it-IT" sz="700">
                <a:solidFill>
                  <a:srgbClr val="1A1A18"/>
                </a:solidFill>
                <a:latin typeface="MB Corpo S Text Light"/>
                <a:ea typeface="MB Corpo S Text Light"/>
                <a:cs typeface="MB Corpo S Text Light"/>
                <a:sym typeface="MB Corpo S Text Light"/>
              </a:rPr>
              <a:t>Eccezionale molteplicità di varianti per la taratura individuale per ogni veicolo ed esigenza di comfort.</a:t>
            </a:r>
            <a:endParaRPr sz="700">
              <a:latin typeface="MB Corpo S Text Light"/>
              <a:cs typeface="MB Corpo S Text Light"/>
            </a:endParaRPr>
          </a:p>
        </p:txBody>
      </p:sp>
      <p:sp>
        <p:nvSpPr>
          <p:cNvPr id="43" name="object 43"/>
          <p:cNvSpPr txBox="1"/>
          <p:nvPr/>
        </p:nvSpPr>
        <p:spPr>
          <a:xfrm>
            <a:off x="7687120" y="2173316"/>
            <a:ext cx="1626870" cy="905510"/>
          </a:xfrm>
          <a:prstGeom prst="rect">
            <a:avLst/>
          </a:prstGeom>
        </p:spPr>
        <p:txBody>
          <a:bodyPr vert="horz" wrap="square" lIns="0" tIns="12700" rIns="0" bIns="0" rtlCol="0">
            <a:spAutoFit/>
          </a:bodyPr>
          <a:lstStyle/>
          <a:p>
            <a:pPr marL="97155" marR="139700" indent="-85090">
              <a:lnSpc>
                <a:spcPct val="113300"/>
              </a:lnSpc>
              <a:spcBef>
                <a:spcPts val="100"/>
              </a:spcBef>
              <a:buChar char="•"/>
              <a:tabLst>
                <a:tab pos="97155" algn="l"/>
              </a:tabLst>
            </a:pPr>
            <a:r>
              <a:rPr lang="it-IT" sz="700">
                <a:solidFill>
                  <a:srgbClr val="009EE3"/>
                </a:solidFill>
                <a:latin typeface="MB Corpo S Text Light"/>
                <a:ea typeface="MB Corpo S Text Light"/>
                <a:cs typeface="MB Corpo S Text Light"/>
                <a:sym typeface="MB Corpo S Text Light"/>
              </a:rPr>
              <a:t>Gli ammortizzatori usurati allungano lo spazio di frenata.</a:t>
            </a:r>
            <a:endParaRPr sz="700">
              <a:latin typeface="MB Corpo S Text Light"/>
              <a:cs typeface="MB Corpo S Text Light"/>
            </a:endParaRPr>
          </a:p>
          <a:p>
            <a:pPr marL="99060" marR="5080" indent="-86995">
              <a:lnSpc>
                <a:spcPct val="113300"/>
              </a:lnSpc>
              <a:spcBef>
                <a:spcPts val="265"/>
              </a:spcBef>
              <a:buChar char="•"/>
              <a:tabLst>
                <a:tab pos="99060" algn="l"/>
              </a:tabLst>
            </a:pPr>
            <a:r>
              <a:rPr lang="it-IT" sz="700">
                <a:solidFill>
                  <a:srgbClr val="009EE3"/>
                </a:solidFill>
                <a:latin typeface="MB Corpo S Text Light"/>
                <a:ea typeface="MB Corpo S Text Light"/>
                <a:cs typeface="MB Corpo S Text Light"/>
                <a:sym typeface="MB Corpo S Text Light"/>
              </a:rPr>
              <a:t>Gli ammortizzatori originali Mercedes‑Benz soddisfano tutti i requisiti per supportare le funzioni di sicurezza relative alla dinamica di marcia di sistemi come ABS, ASR o ESP.</a:t>
            </a:r>
            <a:endParaRPr sz="700">
              <a:latin typeface="MB Corpo S Text Light"/>
              <a:cs typeface="MB Corpo S Text Light"/>
            </a:endParaRPr>
          </a:p>
        </p:txBody>
      </p:sp>
      <p:sp>
        <p:nvSpPr>
          <p:cNvPr id="44" name="object 44"/>
          <p:cNvSpPr txBox="1"/>
          <p:nvPr/>
        </p:nvSpPr>
        <p:spPr>
          <a:xfrm>
            <a:off x="644274" y="4178366"/>
            <a:ext cx="2016376" cy="805029"/>
          </a:xfrm>
          <a:prstGeom prst="rect">
            <a:avLst/>
          </a:prstGeom>
        </p:spPr>
        <p:txBody>
          <a:bodyPr vert="horz" wrap="square" lIns="0" tIns="17145" rIns="0" bIns="0" rtlCol="0">
            <a:spAutoFit/>
          </a:bodyPr>
          <a:lstStyle/>
          <a:p>
            <a:pPr marL="12700" marR="520065">
              <a:lnSpc>
                <a:spcPts val="1130"/>
              </a:lnSpc>
              <a:spcBef>
                <a:spcPts val="135"/>
              </a:spcBef>
            </a:pPr>
            <a:r>
              <a:rPr lang="it-IT" sz="950" b="1" dirty="0">
                <a:solidFill>
                  <a:srgbClr val="009EE3"/>
                </a:solidFill>
                <a:latin typeface="MB Corpo S Text"/>
                <a:ea typeface="MB Corpo S Text"/>
                <a:cs typeface="MB Corpo S Text"/>
                <a:sym typeface="MB Corpo S Text"/>
              </a:rPr>
              <a:t>Montanti telescopici, sospensioni pneumatiche.</a:t>
            </a:r>
            <a:endParaRPr sz="950" dirty="0">
              <a:latin typeface="MB Corpo S Text"/>
              <a:cs typeface="MB Corpo S Text"/>
            </a:endParaRPr>
          </a:p>
          <a:p>
            <a:pPr marL="12700" marR="5080">
              <a:lnSpc>
                <a:spcPct val="113300"/>
              </a:lnSpc>
              <a:spcBef>
                <a:spcPts val="180"/>
              </a:spcBef>
            </a:pPr>
            <a:r>
              <a:rPr lang="it-IT" sz="700" dirty="0">
                <a:solidFill>
                  <a:srgbClr val="1A1A18"/>
                </a:solidFill>
                <a:latin typeface="MB Corpo S Text Light"/>
                <a:ea typeface="MB Corpo S Text Light"/>
                <a:cs typeface="MB Corpo S Text Light"/>
                <a:sym typeface="MB Corpo S Text Light"/>
              </a:rPr>
              <a:t>La soluzione perfetta per un comfort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di marcia che supporta elevate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prestazioni di marcia ed una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sportività sobria.</a:t>
            </a:r>
            <a:endParaRPr sz="700" dirty="0">
              <a:latin typeface="MB Corpo S Text Light"/>
              <a:cs typeface="MB Corpo S Text Light"/>
            </a:endParaRPr>
          </a:p>
        </p:txBody>
      </p:sp>
      <p:sp>
        <p:nvSpPr>
          <p:cNvPr id="45" name="object 45"/>
          <p:cNvSpPr txBox="1"/>
          <p:nvPr/>
        </p:nvSpPr>
        <p:spPr>
          <a:xfrm>
            <a:off x="3181459" y="4110546"/>
            <a:ext cx="2200275" cy="990000"/>
          </a:xfrm>
          <a:prstGeom prst="rect">
            <a:avLst/>
          </a:prstGeom>
          <a:solidFill>
            <a:srgbClr val="009EE3"/>
          </a:solidFill>
        </p:spPr>
        <p:txBody>
          <a:bodyPr vert="horz" wrap="square" lIns="0" tIns="71755" rIns="0" bIns="0" rtlCol="0">
            <a:spAutoFit/>
          </a:bodyPr>
          <a:lstStyle/>
          <a:p>
            <a:pPr marL="133985" marR="337185" indent="-86995">
              <a:lnSpc>
                <a:spcPct val="106000"/>
              </a:lnSpc>
              <a:spcBef>
                <a:spcPts val="565"/>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Sviluppati e testati specificamente per il rispettivo veicolo.</a:t>
            </a:r>
            <a:endParaRPr sz="700" dirty="0">
              <a:latin typeface="MB Corpo S Text Light"/>
              <a:cs typeface="MB Corpo S Text Light"/>
            </a:endParaRPr>
          </a:p>
          <a:p>
            <a:pPr marL="133985" marR="415925" indent="-86995">
              <a:lnSpc>
                <a:spcPct val="106000"/>
              </a:lnSpc>
              <a:spcBef>
                <a:spcPts val="270"/>
              </a:spcBef>
              <a:buChar char="•"/>
              <a:tabLst>
                <a:tab pos="133985" algn="l"/>
              </a:tabLst>
            </a:pPr>
            <a:r>
              <a:rPr lang="it-IT" sz="700" dirty="0">
                <a:solidFill>
                  <a:srgbClr val="FFFFFF"/>
                </a:solidFill>
                <a:latin typeface="MB Corpo S Text Light"/>
                <a:ea typeface="MB Corpo S Text Light"/>
                <a:cs typeface="MB Corpo S Text Light"/>
                <a:sym typeface="MB Corpo S Text Light"/>
              </a:rPr>
              <a:t>Tarati in modo ottimale in funzione delle caratteristiche di reazione alle oscillazioni del veicolo.</a:t>
            </a:r>
            <a:endParaRPr sz="700" dirty="0">
              <a:latin typeface="MB Corpo S Text Light"/>
              <a:cs typeface="MB Corpo S Text Light"/>
            </a:endParaRPr>
          </a:p>
          <a:p>
            <a:pPr marL="132080" marR="111760" indent="-85090">
              <a:lnSpc>
                <a:spcPct val="106000"/>
              </a:lnSpc>
              <a:spcBef>
                <a:spcPts val="265"/>
              </a:spcBef>
              <a:buChar char="•"/>
              <a:tabLst>
                <a:tab pos="132080" algn="l"/>
              </a:tabLst>
            </a:pPr>
            <a:r>
              <a:rPr lang="it-IT" sz="700" dirty="0">
                <a:solidFill>
                  <a:srgbClr val="FFFFFF"/>
                </a:solidFill>
                <a:latin typeface="MB Corpo S Text Light"/>
                <a:ea typeface="MB Corpo S Text Light"/>
                <a:cs typeface="MB Corpo S Text Light"/>
                <a:sym typeface="MB Corpo S Text Light"/>
              </a:rPr>
              <a:t>Funzionano in perfetta armonia con tutti i sistemi di sicurezza elettrici, come ad es. ABS ed ESP.</a:t>
            </a:r>
            <a:endParaRPr sz="700" dirty="0">
              <a:latin typeface="MB Corpo S Text Light"/>
              <a:cs typeface="MB Corpo S Text Light"/>
            </a:endParaRPr>
          </a:p>
        </p:txBody>
      </p:sp>
      <p:sp>
        <p:nvSpPr>
          <p:cNvPr id="46" name="object 46"/>
          <p:cNvSpPr txBox="1"/>
          <p:nvPr/>
        </p:nvSpPr>
        <p:spPr>
          <a:xfrm>
            <a:off x="5416427" y="4170153"/>
            <a:ext cx="1985010" cy="422275"/>
          </a:xfrm>
          <a:prstGeom prst="rect">
            <a:avLst/>
          </a:prstGeom>
        </p:spPr>
        <p:txBody>
          <a:bodyPr vert="horz" wrap="square" lIns="0" tIns="12700" rIns="0" bIns="0" rtlCol="0">
            <a:spAutoFit/>
          </a:bodyPr>
          <a:lstStyle/>
          <a:p>
            <a:pPr marL="99060" marR="269875" indent="-86995">
              <a:lnSpc>
                <a:spcPct val="113300"/>
              </a:lnSpc>
              <a:spcBef>
                <a:spcPts val="100"/>
              </a:spcBef>
              <a:buChar char="•"/>
              <a:tabLst>
                <a:tab pos="99060" algn="l"/>
              </a:tabLst>
            </a:pPr>
            <a:r>
              <a:rPr lang="it-IT" sz="700">
                <a:solidFill>
                  <a:srgbClr val="1A1A18"/>
                </a:solidFill>
                <a:latin typeface="MB Corpo S Text Light"/>
                <a:ea typeface="MB Corpo S Text Light"/>
                <a:cs typeface="MB Corpo S Text Light"/>
                <a:sym typeface="MB Corpo S Text Light"/>
              </a:rPr>
              <a:t>Qualità dei componenti elevatissima e sottoposta a controlli severi.</a:t>
            </a:r>
            <a:endParaRPr sz="700">
              <a:latin typeface="MB Corpo S Text Light"/>
              <a:cs typeface="MB Corpo S Text Light"/>
            </a:endParaRPr>
          </a:p>
          <a:p>
            <a:pPr marL="99060" indent="-86360">
              <a:lnSpc>
                <a:spcPct val="100000"/>
              </a:lnSpc>
              <a:spcBef>
                <a:spcPts val="375"/>
              </a:spcBef>
              <a:buChar char="•"/>
              <a:tabLst>
                <a:tab pos="99060" algn="l"/>
              </a:tabLst>
            </a:pPr>
            <a:r>
              <a:rPr lang="it-IT" sz="700">
                <a:solidFill>
                  <a:srgbClr val="1A1A18"/>
                </a:solidFill>
                <a:latin typeface="MB Corpo S Text Light"/>
                <a:ea typeface="MB Corpo S Text Light"/>
                <a:cs typeface="MB Corpo S Text Light"/>
                <a:sym typeface="MB Corpo S Text Light"/>
              </a:rPr>
              <a:t>Taratura ottimale per le singole varianti di veicolo.</a:t>
            </a:r>
            <a:endParaRPr sz="700">
              <a:latin typeface="MB Corpo S Text Light"/>
              <a:cs typeface="MB Corpo S Text Light"/>
            </a:endParaRPr>
          </a:p>
        </p:txBody>
      </p:sp>
      <p:sp>
        <p:nvSpPr>
          <p:cNvPr id="47" name="object 47"/>
          <p:cNvSpPr txBox="1"/>
          <p:nvPr/>
        </p:nvSpPr>
        <p:spPr>
          <a:xfrm>
            <a:off x="7684075" y="4170153"/>
            <a:ext cx="1758770" cy="982320"/>
          </a:xfrm>
          <a:prstGeom prst="rect">
            <a:avLst/>
          </a:prstGeom>
        </p:spPr>
        <p:txBody>
          <a:bodyPr vert="horz" wrap="square" lIns="0" tIns="12700" rIns="0" bIns="0" rtlCol="0">
            <a:spAutoFit/>
          </a:bodyPr>
          <a:lstStyle/>
          <a:p>
            <a:pPr marL="99060" marR="5080" indent="-86995" algn="l">
              <a:lnSpc>
                <a:spcPct val="97000"/>
              </a:lnSpc>
              <a:spcBef>
                <a:spcPts val="100"/>
              </a:spcBef>
              <a:buChar char="•"/>
              <a:tabLst>
                <a:tab pos="99060" algn="l"/>
              </a:tabLst>
            </a:pPr>
            <a:r>
              <a:rPr lang="it-IT" sz="700" dirty="0">
                <a:solidFill>
                  <a:srgbClr val="009EE3"/>
                </a:solidFill>
                <a:latin typeface="MB Corpo S Text Light"/>
                <a:ea typeface="MB Corpo S Text Light"/>
                <a:cs typeface="MB Corpo S Text Light"/>
                <a:sym typeface="MB Corpo S Text Light"/>
              </a:rPr>
              <a:t>Il sistema originale delle sospensioni pneumatiche lavora in perfetta armonia </a:t>
            </a:r>
            <a:br>
              <a:rPr lang="it-IT" sz="700" dirty="0">
                <a:solidFill>
                  <a:srgbClr val="009EE3"/>
                </a:solidFill>
                <a:latin typeface="MB Corpo S Text Light"/>
                <a:ea typeface="MB Corpo S Text Light"/>
                <a:cs typeface="MB Corpo S Text Light"/>
                <a:sym typeface="MB Corpo S Text Light"/>
              </a:rPr>
            </a:br>
            <a:r>
              <a:rPr lang="it-IT" sz="700" dirty="0">
                <a:solidFill>
                  <a:srgbClr val="009EE3"/>
                </a:solidFill>
                <a:latin typeface="MB Corpo S Text Light"/>
                <a:ea typeface="MB Corpo S Text Light"/>
                <a:cs typeface="MB Corpo S Text Light"/>
                <a:sym typeface="MB Corpo S Text Light"/>
              </a:rPr>
              <a:t>con i sensori disposti su tutte le ruote e altri componenti elettrici del sistema, </a:t>
            </a:r>
            <a:br>
              <a:rPr lang="it-IT" sz="700" dirty="0">
                <a:solidFill>
                  <a:srgbClr val="009EE3"/>
                </a:solidFill>
                <a:latin typeface="MB Corpo S Text Light"/>
                <a:ea typeface="MB Corpo S Text Light"/>
                <a:cs typeface="MB Corpo S Text Light"/>
                <a:sym typeface="MB Corpo S Text Light"/>
              </a:rPr>
            </a:br>
            <a:r>
              <a:rPr lang="it-IT" sz="700" dirty="0">
                <a:solidFill>
                  <a:srgbClr val="009EE3"/>
                </a:solidFill>
                <a:latin typeface="MB Corpo S Text Light"/>
                <a:ea typeface="MB Corpo S Text Light"/>
                <a:cs typeface="MB Corpo S Text Light"/>
                <a:sym typeface="MB Corpo S Text Light"/>
              </a:rPr>
              <a:t>in modo da permettere la regolazione automatica perfettamente regolare del livello del veicolo. Disponibile anche come ammortizzatore ricondizionato originale Mercedes‑Benz.*</a:t>
            </a:r>
            <a:endParaRPr sz="700" dirty="0">
              <a:latin typeface="MB Corpo S Text Light"/>
              <a:cs typeface="MB Corpo S Text Light"/>
            </a:endParaRPr>
          </a:p>
        </p:txBody>
      </p:sp>
      <p:sp>
        <p:nvSpPr>
          <p:cNvPr id="48" name="object 48"/>
          <p:cNvSpPr txBox="1"/>
          <p:nvPr/>
        </p:nvSpPr>
        <p:spPr>
          <a:xfrm>
            <a:off x="644272" y="5261414"/>
            <a:ext cx="1622770" cy="805029"/>
          </a:xfrm>
          <a:prstGeom prst="rect">
            <a:avLst/>
          </a:prstGeom>
        </p:spPr>
        <p:txBody>
          <a:bodyPr vert="horz" wrap="square" lIns="0" tIns="17145" rIns="0" bIns="0" rtlCol="0">
            <a:spAutoFit/>
          </a:bodyPr>
          <a:lstStyle/>
          <a:p>
            <a:pPr marL="12700" marR="502920">
              <a:lnSpc>
                <a:spcPts val="1130"/>
              </a:lnSpc>
              <a:spcBef>
                <a:spcPts val="135"/>
              </a:spcBef>
            </a:pPr>
            <a:r>
              <a:rPr lang="it-IT" sz="950" b="1" dirty="0">
                <a:solidFill>
                  <a:srgbClr val="009EE3"/>
                </a:solidFill>
                <a:latin typeface="MB Corpo S Text"/>
                <a:ea typeface="MB Corpo S Text"/>
                <a:cs typeface="MB Corpo S Text"/>
                <a:sym typeface="MB Corpo S Text"/>
              </a:rPr>
              <a:t>Organi meccanici del telaio, bracci.</a:t>
            </a:r>
            <a:endParaRPr sz="950" dirty="0">
              <a:latin typeface="MB Corpo S Text"/>
              <a:cs typeface="MB Corpo S Text"/>
            </a:endParaRPr>
          </a:p>
          <a:p>
            <a:pPr marL="12700" marR="5080">
              <a:lnSpc>
                <a:spcPct val="113300"/>
              </a:lnSpc>
              <a:spcBef>
                <a:spcPts val="180"/>
              </a:spcBef>
            </a:pPr>
            <a:r>
              <a:rPr lang="it-IT" sz="700" dirty="0">
                <a:solidFill>
                  <a:srgbClr val="1A1A18"/>
                </a:solidFill>
                <a:latin typeface="MB Corpo S Text Light"/>
                <a:ea typeface="MB Corpo S Text Light"/>
                <a:cs typeface="MB Corpo S Text Light"/>
                <a:sym typeface="MB Corpo S Text Light"/>
              </a:rPr>
              <a:t>Gli organi meccanici del telaio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originali Mercedes‑Benz sono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studiati per garantire sicurezza </a:t>
            </a:r>
            <a:br>
              <a:rPr lang="it-IT" sz="700" dirty="0">
                <a:solidFill>
                  <a:srgbClr val="1A1A18"/>
                </a:solidFill>
                <a:latin typeface="MB Corpo S Text Light"/>
                <a:ea typeface="MB Corpo S Text Light"/>
                <a:cs typeface="MB Corpo S Text Light"/>
                <a:sym typeface="MB Corpo S Text Light"/>
              </a:rPr>
            </a:br>
            <a:r>
              <a:rPr lang="it-IT" sz="700" dirty="0">
                <a:solidFill>
                  <a:srgbClr val="1A1A18"/>
                </a:solidFill>
                <a:latin typeface="MB Corpo S Text Light"/>
                <a:ea typeface="MB Corpo S Text Light"/>
                <a:cs typeface="MB Corpo S Text Light"/>
                <a:sym typeface="MB Corpo S Text Light"/>
              </a:rPr>
              <a:t>e massima longevità.</a:t>
            </a:r>
            <a:endParaRPr sz="700" dirty="0">
              <a:latin typeface="MB Corpo S Text Light"/>
              <a:cs typeface="MB Corpo S Text Light"/>
            </a:endParaRPr>
          </a:p>
        </p:txBody>
      </p:sp>
      <p:pic>
        <p:nvPicPr>
          <p:cNvPr id="49" name="object 49"/>
          <p:cNvPicPr/>
          <p:nvPr/>
        </p:nvPicPr>
        <p:blipFill>
          <a:blip r:embed="rId4" cstate="print"/>
          <a:stretch>
            <a:fillRect/>
          </a:stretch>
        </p:blipFill>
        <p:spPr>
          <a:xfrm>
            <a:off x="2137891" y="5404591"/>
            <a:ext cx="988843" cy="563217"/>
          </a:xfrm>
          <a:prstGeom prst="rect">
            <a:avLst/>
          </a:prstGeom>
        </p:spPr>
      </p:pic>
      <p:sp>
        <p:nvSpPr>
          <p:cNvPr id="50" name="object 50"/>
          <p:cNvSpPr txBox="1"/>
          <p:nvPr/>
        </p:nvSpPr>
        <p:spPr>
          <a:xfrm>
            <a:off x="3181459" y="5193588"/>
            <a:ext cx="2200275" cy="914400"/>
          </a:xfrm>
          <a:prstGeom prst="rect">
            <a:avLst/>
          </a:prstGeom>
          <a:solidFill>
            <a:srgbClr val="009EE3"/>
          </a:solidFill>
        </p:spPr>
        <p:txBody>
          <a:bodyPr vert="horz" wrap="square" lIns="0" tIns="71755" rIns="0" bIns="0" rtlCol="0">
            <a:spAutoFit/>
          </a:bodyPr>
          <a:lstStyle/>
          <a:p>
            <a:pPr marL="133985" marR="530860" indent="-86995">
              <a:lnSpc>
                <a:spcPct val="113300"/>
              </a:lnSpc>
              <a:spcBef>
                <a:spcPts val="565"/>
              </a:spcBef>
              <a:buChar char="•"/>
              <a:tabLst>
                <a:tab pos="133985" algn="l"/>
              </a:tabLst>
            </a:pPr>
            <a:r>
              <a:rPr lang="it-IT" sz="700">
                <a:solidFill>
                  <a:srgbClr val="FFFFFF"/>
                </a:solidFill>
                <a:latin typeface="MB Corpo S Text Light"/>
                <a:ea typeface="MB Corpo S Text Light"/>
                <a:cs typeface="MB Corpo S Text Light"/>
                <a:sym typeface="MB Corpo S Text Light"/>
              </a:rPr>
              <a:t>Lungo ciclo di vita e protezione anticorrosione durevole.</a:t>
            </a:r>
            <a:endParaRPr sz="700">
              <a:latin typeface="MB Corpo S Text Light"/>
              <a:cs typeface="MB Corpo S Text Light"/>
            </a:endParaRPr>
          </a:p>
          <a:p>
            <a:pPr marL="133985" marR="247015" indent="-86995">
              <a:lnSpc>
                <a:spcPct val="113300"/>
              </a:lnSpc>
              <a:spcBef>
                <a:spcPts val="270"/>
              </a:spcBef>
              <a:buChar char="•"/>
              <a:tabLst>
                <a:tab pos="133985" algn="l"/>
              </a:tabLst>
            </a:pPr>
            <a:r>
              <a:rPr lang="it-IT" sz="700">
                <a:solidFill>
                  <a:srgbClr val="FFFFFF"/>
                </a:solidFill>
                <a:latin typeface="MB Corpo S Text Light"/>
                <a:ea typeface="MB Corpo S Text Light"/>
                <a:cs typeface="MB Corpo S Text Light"/>
                <a:sym typeface="MB Corpo S Text Light"/>
              </a:rPr>
              <a:t>Il giunto sferico originale garantisce un'elevata resistenza termica e all'usura grazie a eccellenti proprietà di scorrimento e tenuta.</a:t>
            </a:r>
            <a:endParaRPr sz="700">
              <a:latin typeface="MB Corpo S Text Light"/>
              <a:cs typeface="MB Corpo S Text Light"/>
            </a:endParaRPr>
          </a:p>
        </p:txBody>
      </p:sp>
      <p:sp>
        <p:nvSpPr>
          <p:cNvPr id="51" name="object 51"/>
          <p:cNvSpPr txBox="1"/>
          <p:nvPr/>
        </p:nvSpPr>
        <p:spPr>
          <a:xfrm>
            <a:off x="5416463" y="5266669"/>
            <a:ext cx="1734820" cy="133350"/>
          </a:xfrm>
          <a:prstGeom prst="rect">
            <a:avLst/>
          </a:prstGeom>
        </p:spPr>
        <p:txBody>
          <a:bodyPr vert="horz" wrap="square" lIns="0" tIns="13335" rIns="0" bIns="0" rtlCol="0">
            <a:spAutoFit/>
          </a:bodyPr>
          <a:lstStyle/>
          <a:p>
            <a:pPr marL="99060" indent="-86360">
              <a:lnSpc>
                <a:spcPct val="100000"/>
              </a:lnSpc>
              <a:spcBef>
                <a:spcPts val="105"/>
              </a:spcBef>
              <a:buChar char="•"/>
              <a:tabLst>
                <a:tab pos="99060" algn="l"/>
              </a:tabLst>
            </a:pPr>
            <a:r>
              <a:rPr lang="it-IT" sz="700">
                <a:solidFill>
                  <a:srgbClr val="1A1A18"/>
                </a:solidFill>
                <a:latin typeface="MB Corpo S Text Light"/>
                <a:ea typeface="MB Corpo S Text Light"/>
                <a:cs typeface="MB Corpo S Text Light"/>
                <a:sym typeface="MB Corpo S Text Light"/>
              </a:rPr>
              <a:t>La forma geometrica precisa riduce il tempo necessario per il montaggio.</a:t>
            </a:r>
            <a:endParaRPr sz="700">
              <a:latin typeface="MB Corpo S Text Light"/>
              <a:cs typeface="MB Corpo S Text Light"/>
            </a:endParaRPr>
          </a:p>
        </p:txBody>
      </p:sp>
      <p:sp>
        <p:nvSpPr>
          <p:cNvPr id="52" name="object 52"/>
          <p:cNvSpPr txBox="1"/>
          <p:nvPr/>
        </p:nvSpPr>
        <p:spPr>
          <a:xfrm>
            <a:off x="8353933" y="6293538"/>
            <a:ext cx="1101642" cy="99386"/>
          </a:xfrm>
          <a:prstGeom prst="rect">
            <a:avLst/>
          </a:prstGeom>
        </p:spPr>
        <p:txBody>
          <a:bodyPr vert="horz" wrap="square" lIns="0" tIns="14605" rIns="0" bIns="0" rtlCol="0">
            <a:spAutoFit/>
          </a:bodyPr>
          <a:lstStyle/>
          <a:p>
            <a:pPr marL="12700">
              <a:lnSpc>
                <a:spcPct val="100000"/>
              </a:lnSpc>
              <a:spcBef>
                <a:spcPts val="115"/>
              </a:spcBef>
            </a:pPr>
            <a:r>
              <a:rPr lang="it-IT" sz="550" dirty="0">
                <a:solidFill>
                  <a:srgbClr val="1A1A18"/>
                </a:solidFill>
                <a:latin typeface="MB Corpo S Text"/>
                <a:ea typeface="MB Corpo S Text"/>
                <a:cs typeface="MB Corpo S Text"/>
                <a:sym typeface="MB Corpo S Text"/>
              </a:rPr>
              <a:t>* a seconda del modello di veicolo.</a:t>
            </a:r>
            <a:endParaRPr sz="550" dirty="0">
              <a:latin typeface="MB Corpo S Text"/>
              <a:cs typeface="MB Corpo S Text"/>
            </a:endParaRPr>
          </a:p>
        </p:txBody>
      </p:sp>
      <p:grpSp>
        <p:nvGrpSpPr>
          <p:cNvPr id="53" name="object 53"/>
          <p:cNvGrpSpPr/>
          <p:nvPr/>
        </p:nvGrpSpPr>
        <p:grpSpPr>
          <a:xfrm>
            <a:off x="1979948" y="3098122"/>
            <a:ext cx="408305" cy="408305"/>
            <a:chOff x="1979948" y="3098122"/>
            <a:chExt cx="408305" cy="408305"/>
          </a:xfrm>
        </p:grpSpPr>
        <p:sp>
          <p:nvSpPr>
            <p:cNvPr id="54" name="object 54"/>
            <p:cNvSpPr/>
            <p:nvPr/>
          </p:nvSpPr>
          <p:spPr>
            <a:xfrm>
              <a:off x="1987411" y="3105585"/>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5" name="object 55"/>
            <p:cNvSpPr/>
            <p:nvPr/>
          </p:nvSpPr>
          <p:spPr>
            <a:xfrm>
              <a:off x="2078431" y="3151957"/>
              <a:ext cx="211454" cy="287655"/>
            </a:xfrm>
            <a:custGeom>
              <a:avLst/>
              <a:gdLst/>
              <a:ahLst/>
              <a:cxnLst/>
              <a:rect l="l" t="t" r="r" b="b"/>
              <a:pathLst>
                <a:path w="211455" h="287654">
                  <a:moveTo>
                    <a:pt x="54063" y="224828"/>
                  </a:moveTo>
                  <a:lnTo>
                    <a:pt x="48602" y="219379"/>
                  </a:lnTo>
                  <a:lnTo>
                    <a:pt x="41884" y="219379"/>
                  </a:lnTo>
                  <a:lnTo>
                    <a:pt x="35166" y="219379"/>
                  </a:lnTo>
                  <a:lnTo>
                    <a:pt x="29705" y="224828"/>
                  </a:lnTo>
                  <a:lnTo>
                    <a:pt x="29705" y="238290"/>
                  </a:lnTo>
                  <a:lnTo>
                    <a:pt x="35166" y="243725"/>
                  </a:lnTo>
                  <a:lnTo>
                    <a:pt x="48602" y="243725"/>
                  </a:lnTo>
                  <a:lnTo>
                    <a:pt x="54063" y="238290"/>
                  </a:lnTo>
                  <a:lnTo>
                    <a:pt x="54063" y="224828"/>
                  </a:lnTo>
                  <a:close/>
                </a:path>
                <a:path w="211455" h="287654">
                  <a:moveTo>
                    <a:pt x="54063" y="187807"/>
                  </a:moveTo>
                  <a:lnTo>
                    <a:pt x="48602" y="182359"/>
                  </a:lnTo>
                  <a:lnTo>
                    <a:pt x="41884" y="182359"/>
                  </a:lnTo>
                  <a:lnTo>
                    <a:pt x="35166" y="182359"/>
                  </a:lnTo>
                  <a:lnTo>
                    <a:pt x="29705" y="187807"/>
                  </a:lnTo>
                  <a:lnTo>
                    <a:pt x="29705" y="201256"/>
                  </a:lnTo>
                  <a:lnTo>
                    <a:pt x="35166" y="206705"/>
                  </a:lnTo>
                  <a:lnTo>
                    <a:pt x="48602" y="206705"/>
                  </a:lnTo>
                  <a:lnTo>
                    <a:pt x="54063" y="201256"/>
                  </a:lnTo>
                  <a:lnTo>
                    <a:pt x="54063" y="187807"/>
                  </a:lnTo>
                  <a:close/>
                </a:path>
                <a:path w="211455" h="287654">
                  <a:moveTo>
                    <a:pt x="54063" y="150761"/>
                  </a:moveTo>
                  <a:lnTo>
                    <a:pt x="48602" y="145313"/>
                  </a:lnTo>
                  <a:lnTo>
                    <a:pt x="41884" y="145313"/>
                  </a:lnTo>
                  <a:lnTo>
                    <a:pt x="35166" y="145313"/>
                  </a:lnTo>
                  <a:lnTo>
                    <a:pt x="29705" y="150761"/>
                  </a:lnTo>
                  <a:lnTo>
                    <a:pt x="29705" y="164236"/>
                  </a:lnTo>
                  <a:lnTo>
                    <a:pt x="35166" y="169684"/>
                  </a:lnTo>
                  <a:lnTo>
                    <a:pt x="48602" y="169684"/>
                  </a:lnTo>
                  <a:lnTo>
                    <a:pt x="54063" y="164236"/>
                  </a:lnTo>
                  <a:lnTo>
                    <a:pt x="54063" y="150761"/>
                  </a:lnTo>
                  <a:close/>
                </a:path>
                <a:path w="211455" h="287654">
                  <a:moveTo>
                    <a:pt x="54063" y="113753"/>
                  </a:moveTo>
                  <a:lnTo>
                    <a:pt x="48602" y="108292"/>
                  </a:lnTo>
                  <a:lnTo>
                    <a:pt x="41884" y="108292"/>
                  </a:lnTo>
                  <a:lnTo>
                    <a:pt x="35166" y="108292"/>
                  </a:lnTo>
                  <a:lnTo>
                    <a:pt x="29705" y="113753"/>
                  </a:lnTo>
                  <a:lnTo>
                    <a:pt x="29705" y="127215"/>
                  </a:lnTo>
                  <a:lnTo>
                    <a:pt x="35166" y="132664"/>
                  </a:lnTo>
                  <a:lnTo>
                    <a:pt x="48602" y="132664"/>
                  </a:lnTo>
                  <a:lnTo>
                    <a:pt x="54063" y="127215"/>
                  </a:lnTo>
                  <a:lnTo>
                    <a:pt x="54063" y="113753"/>
                  </a:lnTo>
                  <a:close/>
                </a:path>
                <a:path w="211455" h="287654">
                  <a:moveTo>
                    <a:pt x="54063" y="76733"/>
                  </a:moveTo>
                  <a:lnTo>
                    <a:pt x="48602" y="71297"/>
                  </a:lnTo>
                  <a:lnTo>
                    <a:pt x="41884" y="71297"/>
                  </a:lnTo>
                  <a:lnTo>
                    <a:pt x="35166" y="71297"/>
                  </a:lnTo>
                  <a:lnTo>
                    <a:pt x="29705" y="76733"/>
                  </a:lnTo>
                  <a:lnTo>
                    <a:pt x="29705" y="90195"/>
                  </a:lnTo>
                  <a:lnTo>
                    <a:pt x="35166" y="95643"/>
                  </a:lnTo>
                  <a:lnTo>
                    <a:pt x="48602" y="95643"/>
                  </a:lnTo>
                  <a:lnTo>
                    <a:pt x="54063" y="90195"/>
                  </a:lnTo>
                  <a:lnTo>
                    <a:pt x="54063" y="76733"/>
                  </a:lnTo>
                  <a:close/>
                </a:path>
                <a:path w="211455" h="287654">
                  <a:moveTo>
                    <a:pt x="167640" y="46101"/>
                  </a:moveTo>
                  <a:lnTo>
                    <a:pt x="161213" y="34302"/>
                  </a:lnTo>
                  <a:lnTo>
                    <a:pt x="148945" y="11798"/>
                  </a:lnTo>
                  <a:lnTo>
                    <a:pt x="142519" y="0"/>
                  </a:lnTo>
                  <a:lnTo>
                    <a:pt x="116738" y="0"/>
                  </a:lnTo>
                  <a:lnTo>
                    <a:pt x="116738" y="16827"/>
                  </a:lnTo>
                  <a:lnTo>
                    <a:pt x="116738" y="29260"/>
                  </a:lnTo>
                  <a:lnTo>
                    <a:pt x="111696" y="34302"/>
                  </a:lnTo>
                  <a:lnTo>
                    <a:pt x="99263" y="34302"/>
                  </a:lnTo>
                  <a:lnTo>
                    <a:pt x="94221" y="29260"/>
                  </a:lnTo>
                  <a:lnTo>
                    <a:pt x="94221" y="16827"/>
                  </a:lnTo>
                  <a:lnTo>
                    <a:pt x="99263" y="11798"/>
                  </a:lnTo>
                  <a:lnTo>
                    <a:pt x="111696" y="11798"/>
                  </a:lnTo>
                  <a:lnTo>
                    <a:pt x="116738" y="16827"/>
                  </a:lnTo>
                  <a:lnTo>
                    <a:pt x="116738" y="0"/>
                  </a:lnTo>
                  <a:lnTo>
                    <a:pt x="68478" y="0"/>
                  </a:lnTo>
                  <a:lnTo>
                    <a:pt x="43307" y="46101"/>
                  </a:lnTo>
                  <a:lnTo>
                    <a:pt x="167640" y="46101"/>
                  </a:lnTo>
                  <a:close/>
                </a:path>
                <a:path w="211455" h="287654">
                  <a:moveTo>
                    <a:pt x="210947" y="27711"/>
                  </a:moveTo>
                  <a:lnTo>
                    <a:pt x="207670" y="24422"/>
                  </a:lnTo>
                  <a:lnTo>
                    <a:pt x="203606" y="24422"/>
                  </a:lnTo>
                  <a:lnTo>
                    <a:pt x="161201" y="24422"/>
                  </a:lnTo>
                  <a:lnTo>
                    <a:pt x="170154" y="40830"/>
                  </a:lnTo>
                  <a:lnTo>
                    <a:pt x="195580" y="40830"/>
                  </a:lnTo>
                  <a:lnTo>
                    <a:pt x="195580" y="270649"/>
                  </a:lnTo>
                  <a:lnTo>
                    <a:pt x="15367" y="270649"/>
                  </a:lnTo>
                  <a:lnTo>
                    <a:pt x="15367" y="40830"/>
                  </a:lnTo>
                  <a:lnTo>
                    <a:pt x="40805" y="40830"/>
                  </a:lnTo>
                  <a:lnTo>
                    <a:pt x="49771" y="24422"/>
                  </a:lnTo>
                  <a:lnTo>
                    <a:pt x="3289" y="24422"/>
                  </a:lnTo>
                  <a:lnTo>
                    <a:pt x="0" y="27711"/>
                  </a:lnTo>
                  <a:lnTo>
                    <a:pt x="0" y="283781"/>
                  </a:lnTo>
                  <a:lnTo>
                    <a:pt x="3289" y="287070"/>
                  </a:lnTo>
                  <a:lnTo>
                    <a:pt x="207670" y="287070"/>
                  </a:lnTo>
                  <a:lnTo>
                    <a:pt x="210947" y="283781"/>
                  </a:lnTo>
                  <a:lnTo>
                    <a:pt x="210947" y="27711"/>
                  </a:lnTo>
                  <a:close/>
                </a:path>
              </a:pathLst>
            </a:custGeom>
            <a:solidFill>
              <a:srgbClr val="009EE3"/>
            </a:solidFill>
          </p:spPr>
          <p:txBody>
            <a:bodyPr wrap="square" lIns="0" tIns="0" rIns="0" bIns="0" rtlCol="0"/>
            <a:lstStyle/>
            <a:p>
              <a:endParaRPr/>
            </a:p>
          </p:txBody>
        </p:sp>
        <p:pic>
          <p:nvPicPr>
            <p:cNvPr id="56" name="object 56"/>
            <p:cNvPicPr/>
            <p:nvPr/>
          </p:nvPicPr>
          <p:blipFill>
            <a:blip r:embed="rId5" cstate="print"/>
            <a:stretch>
              <a:fillRect/>
            </a:stretch>
          </p:blipFill>
          <p:spPr>
            <a:xfrm>
              <a:off x="2141792" y="3221034"/>
              <a:ext cx="125250" cy="173767"/>
            </a:xfrm>
            <a:prstGeom prst="rect">
              <a:avLst/>
            </a:prstGeom>
          </p:spPr>
        </p:pic>
      </p:grpSp>
      <p:sp>
        <p:nvSpPr>
          <p:cNvPr id="57" name="object 57"/>
          <p:cNvSpPr txBox="1"/>
          <p:nvPr/>
        </p:nvSpPr>
        <p:spPr>
          <a:xfrm>
            <a:off x="970577" y="6272637"/>
            <a:ext cx="6180706" cy="121187"/>
          </a:xfrm>
          <a:prstGeom prst="rect">
            <a:avLst/>
          </a:prstGeom>
        </p:spPr>
        <p:txBody>
          <a:bodyPr vert="horz" wrap="square" lIns="0" tIns="13335" rIns="0" bIns="0" rtlCol="0">
            <a:spAutoFit/>
          </a:bodyPr>
          <a:lstStyle/>
          <a:p>
            <a:pPr marL="12700">
              <a:lnSpc>
                <a:spcPct val="100000"/>
              </a:lnSpc>
              <a:spcBef>
                <a:spcPts val="105"/>
              </a:spcBef>
            </a:pPr>
            <a:r>
              <a:rPr lang="it-IT" sz="700" dirty="0">
                <a:solidFill>
                  <a:srgbClr val="1A1A18"/>
                </a:solidFill>
                <a:latin typeface="MB Corpo S Text Light"/>
                <a:ea typeface="MB Corpo S Text Light"/>
                <a:cs typeface="MB Corpo S Text Light"/>
                <a:sym typeface="MB Corpo S Text Light"/>
              </a:rPr>
              <a:t>Per i prodotti con questo simbolo sono stati svolti confronti con prodotti concorrenti. Un elenco selezionato dei risultati dei test è riportato alle pagine seguenti.</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72922" y="4543738"/>
            <a:ext cx="1216025" cy="1613535"/>
            <a:chOff x="872922" y="4543738"/>
            <a:chExt cx="1216025" cy="1613535"/>
          </a:xfrm>
        </p:grpSpPr>
        <p:sp>
          <p:nvSpPr>
            <p:cNvPr id="3" name="object 3"/>
            <p:cNvSpPr/>
            <p:nvPr/>
          </p:nvSpPr>
          <p:spPr>
            <a:xfrm>
              <a:off x="872922" y="4606135"/>
              <a:ext cx="1216025" cy="1216025"/>
            </a:xfrm>
            <a:custGeom>
              <a:avLst/>
              <a:gdLst/>
              <a:ahLst/>
              <a:cxnLst/>
              <a:rect l="l" t="t" r="r" b="b"/>
              <a:pathLst>
                <a:path w="1216025" h="1216025">
                  <a:moveTo>
                    <a:pt x="608001" y="0"/>
                  </a:moveTo>
                  <a:lnTo>
                    <a:pt x="560487" y="1829"/>
                  </a:lnTo>
                  <a:lnTo>
                    <a:pt x="513973" y="7226"/>
                  </a:lnTo>
                  <a:lnTo>
                    <a:pt x="468594" y="16057"/>
                  </a:lnTo>
                  <a:lnTo>
                    <a:pt x="424485" y="28186"/>
                  </a:lnTo>
                  <a:lnTo>
                    <a:pt x="381782" y="43477"/>
                  </a:lnTo>
                  <a:lnTo>
                    <a:pt x="340620" y="61796"/>
                  </a:lnTo>
                  <a:lnTo>
                    <a:pt x="301133" y="83008"/>
                  </a:lnTo>
                  <a:lnTo>
                    <a:pt x="263458" y="106977"/>
                  </a:lnTo>
                  <a:lnTo>
                    <a:pt x="227729" y="133568"/>
                  </a:lnTo>
                  <a:lnTo>
                    <a:pt x="194082" y="162646"/>
                  </a:lnTo>
                  <a:lnTo>
                    <a:pt x="162651" y="194076"/>
                  </a:lnTo>
                  <a:lnTo>
                    <a:pt x="133572" y="227722"/>
                  </a:lnTo>
                  <a:lnTo>
                    <a:pt x="106980" y="263450"/>
                  </a:lnTo>
                  <a:lnTo>
                    <a:pt x="83011" y="301125"/>
                  </a:lnTo>
                  <a:lnTo>
                    <a:pt x="61798" y="340610"/>
                  </a:lnTo>
                  <a:lnTo>
                    <a:pt x="43479" y="381772"/>
                  </a:lnTo>
                  <a:lnTo>
                    <a:pt x="28187" y="424474"/>
                  </a:lnTo>
                  <a:lnTo>
                    <a:pt x="16058" y="468582"/>
                  </a:lnTo>
                  <a:lnTo>
                    <a:pt x="7227" y="513961"/>
                  </a:lnTo>
                  <a:lnTo>
                    <a:pt x="1829" y="560475"/>
                  </a:lnTo>
                  <a:lnTo>
                    <a:pt x="0" y="607989"/>
                  </a:lnTo>
                  <a:lnTo>
                    <a:pt x="1829" y="655503"/>
                  </a:lnTo>
                  <a:lnTo>
                    <a:pt x="7227" y="702017"/>
                  </a:lnTo>
                  <a:lnTo>
                    <a:pt x="16058" y="747396"/>
                  </a:lnTo>
                  <a:lnTo>
                    <a:pt x="28187" y="791504"/>
                  </a:lnTo>
                  <a:lnTo>
                    <a:pt x="43479" y="834207"/>
                  </a:lnTo>
                  <a:lnTo>
                    <a:pt x="61798" y="875368"/>
                  </a:lnTo>
                  <a:lnTo>
                    <a:pt x="83011" y="914854"/>
                  </a:lnTo>
                  <a:lnTo>
                    <a:pt x="106980" y="952528"/>
                  </a:lnTo>
                  <a:lnTo>
                    <a:pt x="133572" y="988256"/>
                  </a:lnTo>
                  <a:lnTo>
                    <a:pt x="162651" y="1021903"/>
                  </a:lnTo>
                  <a:lnTo>
                    <a:pt x="194082" y="1053333"/>
                  </a:lnTo>
                  <a:lnTo>
                    <a:pt x="227729" y="1082411"/>
                  </a:lnTo>
                  <a:lnTo>
                    <a:pt x="263458" y="1109002"/>
                  </a:lnTo>
                  <a:lnTo>
                    <a:pt x="301133" y="1132971"/>
                  </a:lnTo>
                  <a:lnTo>
                    <a:pt x="340620" y="1154182"/>
                  </a:lnTo>
                  <a:lnTo>
                    <a:pt x="381782" y="1172501"/>
                  </a:lnTo>
                  <a:lnTo>
                    <a:pt x="424485" y="1187793"/>
                  </a:lnTo>
                  <a:lnTo>
                    <a:pt x="468594" y="1199921"/>
                  </a:lnTo>
                  <a:lnTo>
                    <a:pt x="513973" y="1208752"/>
                  </a:lnTo>
                  <a:lnTo>
                    <a:pt x="560487" y="1214150"/>
                  </a:lnTo>
                  <a:lnTo>
                    <a:pt x="608001" y="1215979"/>
                  </a:lnTo>
                  <a:lnTo>
                    <a:pt x="655515" y="1214150"/>
                  </a:lnTo>
                  <a:lnTo>
                    <a:pt x="702029" y="1208752"/>
                  </a:lnTo>
                  <a:lnTo>
                    <a:pt x="747408" y="1199921"/>
                  </a:lnTo>
                  <a:lnTo>
                    <a:pt x="791516" y="1187793"/>
                  </a:lnTo>
                  <a:lnTo>
                    <a:pt x="834219" y="1172501"/>
                  </a:lnTo>
                  <a:lnTo>
                    <a:pt x="875380" y="1154182"/>
                  </a:lnTo>
                  <a:lnTo>
                    <a:pt x="914866" y="1132971"/>
                  </a:lnTo>
                  <a:lnTo>
                    <a:pt x="952540" y="1109002"/>
                  </a:lnTo>
                  <a:lnTo>
                    <a:pt x="988268" y="1082411"/>
                  </a:lnTo>
                  <a:lnTo>
                    <a:pt x="1021915" y="1053333"/>
                  </a:lnTo>
                  <a:lnTo>
                    <a:pt x="1053345" y="1021903"/>
                  </a:lnTo>
                  <a:lnTo>
                    <a:pt x="1082423" y="988256"/>
                  </a:lnTo>
                  <a:lnTo>
                    <a:pt x="1109014" y="952528"/>
                  </a:lnTo>
                  <a:lnTo>
                    <a:pt x="1132983" y="914854"/>
                  </a:lnTo>
                  <a:lnTo>
                    <a:pt x="1154194" y="875368"/>
                  </a:lnTo>
                  <a:lnTo>
                    <a:pt x="1172513" y="834207"/>
                  </a:lnTo>
                  <a:lnTo>
                    <a:pt x="1187805" y="791504"/>
                  </a:lnTo>
                  <a:lnTo>
                    <a:pt x="1199933" y="747396"/>
                  </a:lnTo>
                  <a:lnTo>
                    <a:pt x="1208764" y="702017"/>
                  </a:lnTo>
                  <a:lnTo>
                    <a:pt x="1214162" y="655503"/>
                  </a:lnTo>
                  <a:lnTo>
                    <a:pt x="1215991" y="607989"/>
                  </a:lnTo>
                  <a:lnTo>
                    <a:pt x="1214162" y="560475"/>
                  </a:lnTo>
                  <a:lnTo>
                    <a:pt x="1208764" y="513961"/>
                  </a:lnTo>
                  <a:lnTo>
                    <a:pt x="1199933" y="468582"/>
                  </a:lnTo>
                  <a:lnTo>
                    <a:pt x="1187805" y="424474"/>
                  </a:lnTo>
                  <a:lnTo>
                    <a:pt x="1172513" y="381772"/>
                  </a:lnTo>
                  <a:lnTo>
                    <a:pt x="1154194" y="340610"/>
                  </a:lnTo>
                  <a:lnTo>
                    <a:pt x="1132983" y="301125"/>
                  </a:lnTo>
                  <a:lnTo>
                    <a:pt x="1109014" y="263450"/>
                  </a:lnTo>
                  <a:lnTo>
                    <a:pt x="1082423" y="227722"/>
                  </a:lnTo>
                  <a:lnTo>
                    <a:pt x="1053345" y="194076"/>
                  </a:lnTo>
                  <a:lnTo>
                    <a:pt x="1021915" y="162646"/>
                  </a:lnTo>
                  <a:lnTo>
                    <a:pt x="988268" y="133568"/>
                  </a:lnTo>
                  <a:lnTo>
                    <a:pt x="952540" y="106977"/>
                  </a:lnTo>
                  <a:lnTo>
                    <a:pt x="914866" y="83008"/>
                  </a:lnTo>
                  <a:lnTo>
                    <a:pt x="875380" y="61796"/>
                  </a:lnTo>
                  <a:lnTo>
                    <a:pt x="834219" y="43477"/>
                  </a:lnTo>
                  <a:lnTo>
                    <a:pt x="791516" y="28186"/>
                  </a:lnTo>
                  <a:lnTo>
                    <a:pt x="747408" y="16057"/>
                  </a:lnTo>
                  <a:lnTo>
                    <a:pt x="702029" y="7226"/>
                  </a:lnTo>
                  <a:lnTo>
                    <a:pt x="655515" y="1829"/>
                  </a:lnTo>
                  <a:lnTo>
                    <a:pt x="608001" y="0"/>
                  </a:lnTo>
                  <a:close/>
                </a:path>
              </a:pathLst>
            </a:custGeom>
            <a:solidFill>
              <a:srgbClr val="E3E3E3"/>
            </a:solidFill>
          </p:spPr>
          <p:txBody>
            <a:bodyPr wrap="square" lIns="0" tIns="0" rIns="0" bIns="0" rtlCol="0"/>
            <a:lstStyle/>
            <a:p>
              <a:endParaRPr/>
            </a:p>
          </p:txBody>
        </p:sp>
        <p:sp>
          <p:nvSpPr>
            <p:cNvPr id="4" name="object 4"/>
            <p:cNvSpPr/>
            <p:nvPr/>
          </p:nvSpPr>
          <p:spPr>
            <a:xfrm>
              <a:off x="1166858" y="4812229"/>
              <a:ext cx="86995" cy="264795"/>
            </a:xfrm>
            <a:custGeom>
              <a:avLst/>
              <a:gdLst/>
              <a:ahLst/>
              <a:cxnLst/>
              <a:rect l="l" t="t" r="r" b="b"/>
              <a:pathLst>
                <a:path w="86994" h="264795">
                  <a:moveTo>
                    <a:pt x="86635" y="0"/>
                  </a:moveTo>
                  <a:lnTo>
                    <a:pt x="0" y="0"/>
                  </a:lnTo>
                  <a:lnTo>
                    <a:pt x="0" y="264694"/>
                  </a:lnTo>
                  <a:lnTo>
                    <a:pt x="86635" y="264694"/>
                  </a:lnTo>
                  <a:lnTo>
                    <a:pt x="86635" y="0"/>
                  </a:lnTo>
                  <a:close/>
                </a:path>
              </a:pathLst>
            </a:custGeom>
            <a:solidFill>
              <a:srgbClr val="FFFFFF"/>
            </a:solidFill>
          </p:spPr>
          <p:txBody>
            <a:bodyPr wrap="square" lIns="0" tIns="0" rIns="0" bIns="0" rtlCol="0"/>
            <a:lstStyle/>
            <a:p>
              <a:endParaRPr/>
            </a:p>
          </p:txBody>
        </p:sp>
        <p:sp>
          <p:nvSpPr>
            <p:cNvPr id="5" name="object 5"/>
            <p:cNvSpPr/>
            <p:nvPr/>
          </p:nvSpPr>
          <p:spPr>
            <a:xfrm>
              <a:off x="1166858" y="4812229"/>
              <a:ext cx="86995" cy="264795"/>
            </a:xfrm>
            <a:custGeom>
              <a:avLst/>
              <a:gdLst/>
              <a:ahLst/>
              <a:cxnLst/>
              <a:rect l="l" t="t" r="r" b="b"/>
              <a:pathLst>
                <a:path w="86994" h="264795">
                  <a:moveTo>
                    <a:pt x="0" y="0"/>
                  </a:moveTo>
                  <a:lnTo>
                    <a:pt x="86635" y="0"/>
                  </a:lnTo>
                  <a:lnTo>
                    <a:pt x="86635" y="264694"/>
                  </a:lnTo>
                  <a:lnTo>
                    <a:pt x="0" y="264694"/>
                  </a:lnTo>
                  <a:lnTo>
                    <a:pt x="0" y="0"/>
                  </a:lnTo>
                  <a:close/>
                </a:path>
              </a:pathLst>
            </a:custGeom>
            <a:ln w="9289">
              <a:solidFill>
                <a:srgbClr val="9C9D9D"/>
              </a:solidFill>
            </a:ln>
          </p:spPr>
          <p:txBody>
            <a:bodyPr wrap="square" lIns="0" tIns="0" rIns="0" bIns="0" rtlCol="0"/>
            <a:lstStyle/>
            <a:p>
              <a:endParaRPr/>
            </a:p>
          </p:txBody>
        </p:sp>
        <p:sp>
          <p:nvSpPr>
            <p:cNvPr id="6" name="object 6"/>
            <p:cNvSpPr/>
            <p:nvPr/>
          </p:nvSpPr>
          <p:spPr>
            <a:xfrm>
              <a:off x="1185807" y="4548382"/>
              <a:ext cx="48895" cy="264795"/>
            </a:xfrm>
            <a:custGeom>
              <a:avLst/>
              <a:gdLst/>
              <a:ahLst/>
              <a:cxnLst/>
              <a:rect l="l" t="t" r="r" b="b"/>
              <a:pathLst>
                <a:path w="48894" h="264795">
                  <a:moveTo>
                    <a:pt x="48738" y="0"/>
                  </a:moveTo>
                  <a:lnTo>
                    <a:pt x="0" y="0"/>
                  </a:lnTo>
                  <a:lnTo>
                    <a:pt x="0" y="264694"/>
                  </a:lnTo>
                  <a:lnTo>
                    <a:pt x="48738" y="264694"/>
                  </a:lnTo>
                  <a:lnTo>
                    <a:pt x="48738" y="0"/>
                  </a:lnTo>
                  <a:close/>
                </a:path>
              </a:pathLst>
            </a:custGeom>
            <a:solidFill>
              <a:srgbClr val="FFFFFF"/>
            </a:solidFill>
          </p:spPr>
          <p:txBody>
            <a:bodyPr wrap="square" lIns="0" tIns="0" rIns="0" bIns="0" rtlCol="0"/>
            <a:lstStyle/>
            <a:p>
              <a:endParaRPr/>
            </a:p>
          </p:txBody>
        </p:sp>
        <p:sp>
          <p:nvSpPr>
            <p:cNvPr id="7" name="object 7"/>
            <p:cNvSpPr/>
            <p:nvPr/>
          </p:nvSpPr>
          <p:spPr>
            <a:xfrm>
              <a:off x="1185807" y="4548382"/>
              <a:ext cx="48895" cy="264795"/>
            </a:xfrm>
            <a:custGeom>
              <a:avLst/>
              <a:gdLst/>
              <a:ahLst/>
              <a:cxnLst/>
              <a:rect l="l" t="t" r="r" b="b"/>
              <a:pathLst>
                <a:path w="48894" h="264795">
                  <a:moveTo>
                    <a:pt x="0" y="0"/>
                  </a:moveTo>
                  <a:lnTo>
                    <a:pt x="48738" y="0"/>
                  </a:lnTo>
                  <a:lnTo>
                    <a:pt x="48738" y="264694"/>
                  </a:lnTo>
                  <a:lnTo>
                    <a:pt x="0" y="264694"/>
                  </a:lnTo>
                  <a:lnTo>
                    <a:pt x="0" y="0"/>
                  </a:lnTo>
                  <a:close/>
                </a:path>
              </a:pathLst>
            </a:custGeom>
            <a:ln w="9289">
              <a:solidFill>
                <a:srgbClr val="9C9D9D"/>
              </a:solidFill>
            </a:ln>
          </p:spPr>
          <p:txBody>
            <a:bodyPr wrap="square" lIns="0" tIns="0" rIns="0" bIns="0" rtlCol="0"/>
            <a:lstStyle/>
            <a:p>
              <a:endParaRPr/>
            </a:p>
          </p:txBody>
        </p:sp>
        <p:sp>
          <p:nvSpPr>
            <p:cNvPr id="8" name="object 8"/>
            <p:cNvSpPr/>
            <p:nvPr/>
          </p:nvSpPr>
          <p:spPr>
            <a:xfrm>
              <a:off x="1017752" y="5062622"/>
              <a:ext cx="381635" cy="715010"/>
            </a:xfrm>
            <a:custGeom>
              <a:avLst/>
              <a:gdLst/>
              <a:ahLst/>
              <a:cxnLst/>
              <a:rect l="l" t="t" r="r" b="b"/>
              <a:pathLst>
                <a:path w="381634" h="715010">
                  <a:moveTo>
                    <a:pt x="324624" y="537870"/>
                  </a:moveTo>
                  <a:lnTo>
                    <a:pt x="274561" y="537870"/>
                  </a:lnTo>
                  <a:lnTo>
                    <a:pt x="274561" y="427380"/>
                  </a:lnTo>
                  <a:lnTo>
                    <a:pt x="106565" y="427380"/>
                  </a:lnTo>
                  <a:lnTo>
                    <a:pt x="106565" y="537870"/>
                  </a:lnTo>
                  <a:lnTo>
                    <a:pt x="56515" y="537870"/>
                  </a:lnTo>
                  <a:lnTo>
                    <a:pt x="56515" y="655980"/>
                  </a:lnTo>
                  <a:lnTo>
                    <a:pt x="106565" y="655980"/>
                  </a:lnTo>
                  <a:lnTo>
                    <a:pt x="106565" y="714400"/>
                  </a:lnTo>
                  <a:lnTo>
                    <a:pt x="274561" y="714400"/>
                  </a:lnTo>
                  <a:lnTo>
                    <a:pt x="274561" y="655980"/>
                  </a:lnTo>
                  <a:lnTo>
                    <a:pt x="324624" y="655980"/>
                  </a:lnTo>
                  <a:lnTo>
                    <a:pt x="324624" y="537870"/>
                  </a:lnTo>
                  <a:close/>
                </a:path>
                <a:path w="381634" h="715010">
                  <a:moveTo>
                    <a:pt x="381076" y="0"/>
                  </a:moveTo>
                  <a:lnTo>
                    <a:pt x="0" y="0"/>
                  </a:lnTo>
                  <a:lnTo>
                    <a:pt x="0" y="44450"/>
                  </a:lnTo>
                  <a:lnTo>
                    <a:pt x="106527" y="44450"/>
                  </a:lnTo>
                  <a:lnTo>
                    <a:pt x="106527" y="426720"/>
                  </a:lnTo>
                  <a:lnTo>
                    <a:pt x="274548" y="426720"/>
                  </a:lnTo>
                  <a:lnTo>
                    <a:pt x="274548" y="44450"/>
                  </a:lnTo>
                  <a:lnTo>
                    <a:pt x="381076" y="44450"/>
                  </a:lnTo>
                  <a:lnTo>
                    <a:pt x="381076" y="0"/>
                  </a:lnTo>
                  <a:close/>
                </a:path>
              </a:pathLst>
            </a:custGeom>
            <a:solidFill>
              <a:srgbClr val="1A1A18"/>
            </a:solidFill>
          </p:spPr>
          <p:txBody>
            <a:bodyPr wrap="square" lIns="0" tIns="0" rIns="0" bIns="0" rtlCol="0"/>
            <a:lstStyle/>
            <a:p>
              <a:endParaRPr/>
            </a:p>
          </p:txBody>
        </p:sp>
        <p:sp>
          <p:nvSpPr>
            <p:cNvPr id="9" name="object 9"/>
            <p:cNvSpPr/>
            <p:nvPr/>
          </p:nvSpPr>
          <p:spPr>
            <a:xfrm>
              <a:off x="1714981" y="4812229"/>
              <a:ext cx="86995" cy="264795"/>
            </a:xfrm>
            <a:custGeom>
              <a:avLst/>
              <a:gdLst/>
              <a:ahLst/>
              <a:cxnLst/>
              <a:rect l="l" t="t" r="r" b="b"/>
              <a:pathLst>
                <a:path w="86994" h="264795">
                  <a:moveTo>
                    <a:pt x="86635" y="0"/>
                  </a:moveTo>
                  <a:lnTo>
                    <a:pt x="0" y="0"/>
                  </a:lnTo>
                  <a:lnTo>
                    <a:pt x="0" y="264694"/>
                  </a:lnTo>
                  <a:lnTo>
                    <a:pt x="86635" y="264694"/>
                  </a:lnTo>
                  <a:lnTo>
                    <a:pt x="86635" y="0"/>
                  </a:lnTo>
                  <a:close/>
                </a:path>
              </a:pathLst>
            </a:custGeom>
            <a:solidFill>
              <a:srgbClr val="FFFFFF"/>
            </a:solidFill>
          </p:spPr>
          <p:txBody>
            <a:bodyPr wrap="square" lIns="0" tIns="0" rIns="0" bIns="0" rtlCol="0"/>
            <a:lstStyle/>
            <a:p>
              <a:endParaRPr/>
            </a:p>
          </p:txBody>
        </p:sp>
        <p:sp>
          <p:nvSpPr>
            <p:cNvPr id="10" name="object 10"/>
            <p:cNvSpPr/>
            <p:nvPr/>
          </p:nvSpPr>
          <p:spPr>
            <a:xfrm>
              <a:off x="1714981" y="4812229"/>
              <a:ext cx="86995" cy="264795"/>
            </a:xfrm>
            <a:custGeom>
              <a:avLst/>
              <a:gdLst/>
              <a:ahLst/>
              <a:cxnLst/>
              <a:rect l="l" t="t" r="r" b="b"/>
              <a:pathLst>
                <a:path w="86994" h="264795">
                  <a:moveTo>
                    <a:pt x="0" y="0"/>
                  </a:moveTo>
                  <a:lnTo>
                    <a:pt x="86635" y="0"/>
                  </a:lnTo>
                  <a:lnTo>
                    <a:pt x="86635" y="264694"/>
                  </a:lnTo>
                  <a:lnTo>
                    <a:pt x="0" y="264694"/>
                  </a:lnTo>
                  <a:lnTo>
                    <a:pt x="0" y="0"/>
                  </a:lnTo>
                  <a:close/>
                </a:path>
              </a:pathLst>
            </a:custGeom>
            <a:ln w="9289">
              <a:solidFill>
                <a:srgbClr val="9C9D9D"/>
              </a:solidFill>
            </a:ln>
          </p:spPr>
          <p:txBody>
            <a:bodyPr wrap="square" lIns="0" tIns="0" rIns="0" bIns="0" rtlCol="0"/>
            <a:lstStyle/>
            <a:p>
              <a:endParaRPr/>
            </a:p>
          </p:txBody>
        </p:sp>
        <p:sp>
          <p:nvSpPr>
            <p:cNvPr id="11" name="object 11"/>
            <p:cNvSpPr/>
            <p:nvPr/>
          </p:nvSpPr>
          <p:spPr>
            <a:xfrm>
              <a:off x="1733942" y="4548382"/>
              <a:ext cx="48895" cy="264795"/>
            </a:xfrm>
            <a:custGeom>
              <a:avLst/>
              <a:gdLst/>
              <a:ahLst/>
              <a:cxnLst/>
              <a:rect l="l" t="t" r="r" b="b"/>
              <a:pathLst>
                <a:path w="48894" h="264795">
                  <a:moveTo>
                    <a:pt x="48738" y="0"/>
                  </a:moveTo>
                  <a:lnTo>
                    <a:pt x="0" y="0"/>
                  </a:lnTo>
                  <a:lnTo>
                    <a:pt x="0" y="264694"/>
                  </a:lnTo>
                  <a:lnTo>
                    <a:pt x="48738" y="264694"/>
                  </a:lnTo>
                  <a:lnTo>
                    <a:pt x="48738" y="0"/>
                  </a:lnTo>
                  <a:close/>
                </a:path>
              </a:pathLst>
            </a:custGeom>
            <a:solidFill>
              <a:srgbClr val="FFFFFF"/>
            </a:solidFill>
          </p:spPr>
          <p:txBody>
            <a:bodyPr wrap="square" lIns="0" tIns="0" rIns="0" bIns="0" rtlCol="0"/>
            <a:lstStyle/>
            <a:p>
              <a:endParaRPr/>
            </a:p>
          </p:txBody>
        </p:sp>
        <p:sp>
          <p:nvSpPr>
            <p:cNvPr id="12" name="object 12"/>
            <p:cNvSpPr/>
            <p:nvPr/>
          </p:nvSpPr>
          <p:spPr>
            <a:xfrm>
              <a:off x="1733942" y="4548382"/>
              <a:ext cx="48895" cy="264795"/>
            </a:xfrm>
            <a:custGeom>
              <a:avLst/>
              <a:gdLst/>
              <a:ahLst/>
              <a:cxnLst/>
              <a:rect l="l" t="t" r="r" b="b"/>
              <a:pathLst>
                <a:path w="48894" h="264795">
                  <a:moveTo>
                    <a:pt x="0" y="0"/>
                  </a:moveTo>
                  <a:lnTo>
                    <a:pt x="48738" y="0"/>
                  </a:lnTo>
                  <a:lnTo>
                    <a:pt x="48738" y="264694"/>
                  </a:lnTo>
                  <a:lnTo>
                    <a:pt x="0" y="264694"/>
                  </a:lnTo>
                  <a:lnTo>
                    <a:pt x="0" y="0"/>
                  </a:lnTo>
                  <a:close/>
                </a:path>
              </a:pathLst>
            </a:custGeom>
            <a:ln w="9289">
              <a:solidFill>
                <a:srgbClr val="9C9D9D"/>
              </a:solidFill>
            </a:ln>
          </p:spPr>
          <p:txBody>
            <a:bodyPr wrap="square" lIns="0" tIns="0" rIns="0" bIns="0" rtlCol="0"/>
            <a:lstStyle/>
            <a:p>
              <a:endParaRPr/>
            </a:p>
          </p:txBody>
        </p:sp>
        <p:sp>
          <p:nvSpPr>
            <p:cNvPr id="13" name="object 13"/>
            <p:cNvSpPr/>
            <p:nvPr/>
          </p:nvSpPr>
          <p:spPr>
            <a:xfrm>
              <a:off x="1570951" y="5068311"/>
              <a:ext cx="371475" cy="703580"/>
            </a:xfrm>
            <a:custGeom>
              <a:avLst/>
              <a:gdLst/>
              <a:ahLst/>
              <a:cxnLst/>
              <a:rect l="l" t="t" r="r" b="b"/>
              <a:pathLst>
                <a:path w="371475" h="703579">
                  <a:moveTo>
                    <a:pt x="370928" y="0"/>
                  </a:moveTo>
                  <a:lnTo>
                    <a:pt x="0" y="0"/>
                  </a:lnTo>
                  <a:lnTo>
                    <a:pt x="0" y="34290"/>
                  </a:lnTo>
                  <a:lnTo>
                    <a:pt x="106527" y="34290"/>
                  </a:lnTo>
                  <a:lnTo>
                    <a:pt x="106527" y="537210"/>
                  </a:lnTo>
                  <a:lnTo>
                    <a:pt x="56476" y="537210"/>
                  </a:lnTo>
                  <a:lnTo>
                    <a:pt x="56476" y="645160"/>
                  </a:lnTo>
                  <a:lnTo>
                    <a:pt x="106527" y="645160"/>
                  </a:lnTo>
                  <a:lnTo>
                    <a:pt x="106527" y="703580"/>
                  </a:lnTo>
                  <a:lnTo>
                    <a:pt x="264414" y="703580"/>
                  </a:lnTo>
                  <a:lnTo>
                    <a:pt x="264414" y="645160"/>
                  </a:lnTo>
                  <a:lnTo>
                    <a:pt x="314452" y="645160"/>
                  </a:lnTo>
                  <a:lnTo>
                    <a:pt x="314452" y="537210"/>
                  </a:lnTo>
                  <a:lnTo>
                    <a:pt x="264414" y="537210"/>
                  </a:lnTo>
                  <a:lnTo>
                    <a:pt x="264414" y="34290"/>
                  </a:lnTo>
                  <a:lnTo>
                    <a:pt x="370928" y="34290"/>
                  </a:lnTo>
                  <a:lnTo>
                    <a:pt x="370928" y="0"/>
                  </a:lnTo>
                  <a:close/>
                </a:path>
              </a:pathLst>
            </a:custGeom>
            <a:solidFill>
              <a:srgbClr val="FFFFFF"/>
            </a:solidFill>
          </p:spPr>
          <p:txBody>
            <a:bodyPr wrap="square" lIns="0" tIns="0" rIns="0" bIns="0" rtlCol="0"/>
            <a:lstStyle/>
            <a:p>
              <a:endParaRPr/>
            </a:p>
          </p:txBody>
        </p:sp>
        <p:pic>
          <p:nvPicPr>
            <p:cNvPr id="14" name="object 14"/>
            <p:cNvPicPr/>
            <p:nvPr/>
          </p:nvPicPr>
          <p:blipFill>
            <a:blip r:embed="rId2" cstate="print"/>
            <a:stretch>
              <a:fillRect/>
            </a:stretch>
          </p:blipFill>
          <p:spPr>
            <a:xfrm>
              <a:off x="1622370" y="5600260"/>
              <a:ext cx="218069" cy="176530"/>
            </a:xfrm>
            <a:prstGeom prst="rect">
              <a:avLst/>
            </a:prstGeom>
          </p:spPr>
        </p:pic>
        <p:sp>
          <p:nvSpPr>
            <p:cNvPr id="15" name="object 15"/>
            <p:cNvSpPr/>
            <p:nvPr/>
          </p:nvSpPr>
          <p:spPr>
            <a:xfrm>
              <a:off x="1565884" y="5063054"/>
              <a:ext cx="381635" cy="703580"/>
            </a:xfrm>
            <a:custGeom>
              <a:avLst/>
              <a:gdLst/>
              <a:ahLst/>
              <a:cxnLst/>
              <a:rect l="l" t="t" r="r" b="b"/>
              <a:pathLst>
                <a:path w="381635" h="703579">
                  <a:moveTo>
                    <a:pt x="381076" y="0"/>
                  </a:moveTo>
                  <a:lnTo>
                    <a:pt x="0" y="0"/>
                  </a:lnTo>
                  <a:lnTo>
                    <a:pt x="0" y="10160"/>
                  </a:lnTo>
                  <a:lnTo>
                    <a:pt x="0" y="34290"/>
                  </a:lnTo>
                  <a:lnTo>
                    <a:pt x="0" y="44450"/>
                  </a:lnTo>
                  <a:lnTo>
                    <a:pt x="106527" y="44450"/>
                  </a:lnTo>
                  <a:lnTo>
                    <a:pt x="106527" y="537210"/>
                  </a:lnTo>
                  <a:lnTo>
                    <a:pt x="116662" y="537210"/>
                  </a:lnTo>
                  <a:lnTo>
                    <a:pt x="116662" y="44450"/>
                  </a:lnTo>
                  <a:lnTo>
                    <a:pt x="116662" y="34290"/>
                  </a:lnTo>
                  <a:lnTo>
                    <a:pt x="10134" y="34290"/>
                  </a:lnTo>
                  <a:lnTo>
                    <a:pt x="10134" y="10160"/>
                  </a:lnTo>
                  <a:lnTo>
                    <a:pt x="370941" y="10160"/>
                  </a:lnTo>
                  <a:lnTo>
                    <a:pt x="370941" y="34290"/>
                  </a:lnTo>
                  <a:lnTo>
                    <a:pt x="264414" y="34290"/>
                  </a:lnTo>
                  <a:lnTo>
                    <a:pt x="264414" y="44450"/>
                  </a:lnTo>
                  <a:lnTo>
                    <a:pt x="264414" y="537210"/>
                  </a:lnTo>
                  <a:lnTo>
                    <a:pt x="264414" y="547370"/>
                  </a:lnTo>
                  <a:lnTo>
                    <a:pt x="314452" y="547370"/>
                  </a:lnTo>
                  <a:lnTo>
                    <a:pt x="314452" y="645160"/>
                  </a:lnTo>
                  <a:lnTo>
                    <a:pt x="264414" y="645160"/>
                  </a:lnTo>
                  <a:lnTo>
                    <a:pt x="264414" y="655320"/>
                  </a:lnTo>
                  <a:lnTo>
                    <a:pt x="264414" y="703580"/>
                  </a:lnTo>
                  <a:lnTo>
                    <a:pt x="274548" y="703580"/>
                  </a:lnTo>
                  <a:lnTo>
                    <a:pt x="274548" y="655320"/>
                  </a:lnTo>
                  <a:lnTo>
                    <a:pt x="324586" y="655320"/>
                  </a:lnTo>
                  <a:lnTo>
                    <a:pt x="324586" y="645160"/>
                  </a:lnTo>
                  <a:lnTo>
                    <a:pt x="324586" y="547370"/>
                  </a:lnTo>
                  <a:lnTo>
                    <a:pt x="324586" y="537210"/>
                  </a:lnTo>
                  <a:lnTo>
                    <a:pt x="274548" y="537210"/>
                  </a:lnTo>
                  <a:lnTo>
                    <a:pt x="274548" y="44450"/>
                  </a:lnTo>
                  <a:lnTo>
                    <a:pt x="381076" y="44450"/>
                  </a:lnTo>
                  <a:lnTo>
                    <a:pt x="381076" y="34290"/>
                  </a:lnTo>
                  <a:lnTo>
                    <a:pt x="381076" y="10160"/>
                  </a:lnTo>
                  <a:lnTo>
                    <a:pt x="381076" y="0"/>
                  </a:lnTo>
                  <a:close/>
                </a:path>
              </a:pathLst>
            </a:custGeom>
            <a:solidFill>
              <a:srgbClr val="1A1A18"/>
            </a:solidFill>
          </p:spPr>
          <p:txBody>
            <a:bodyPr wrap="square" lIns="0" tIns="0" rIns="0" bIns="0" rtlCol="0"/>
            <a:lstStyle/>
            <a:p>
              <a:endParaRPr/>
            </a:p>
          </p:txBody>
        </p:sp>
        <p:sp>
          <p:nvSpPr>
            <p:cNvPr id="16" name="object 16"/>
            <p:cNvSpPr/>
            <p:nvPr/>
          </p:nvSpPr>
          <p:spPr>
            <a:xfrm>
              <a:off x="1087501" y="5642948"/>
              <a:ext cx="243840" cy="39370"/>
            </a:xfrm>
            <a:custGeom>
              <a:avLst/>
              <a:gdLst/>
              <a:ahLst/>
              <a:cxnLst/>
              <a:rect l="l" t="t" r="r" b="b"/>
              <a:pathLst>
                <a:path w="243840" h="39370">
                  <a:moveTo>
                    <a:pt x="38900" y="19443"/>
                  </a:moveTo>
                  <a:lnTo>
                    <a:pt x="37376" y="11874"/>
                  </a:lnTo>
                  <a:lnTo>
                    <a:pt x="33210" y="5689"/>
                  </a:lnTo>
                  <a:lnTo>
                    <a:pt x="27025" y="1524"/>
                  </a:lnTo>
                  <a:lnTo>
                    <a:pt x="19456" y="0"/>
                  </a:lnTo>
                  <a:lnTo>
                    <a:pt x="11874" y="1524"/>
                  </a:lnTo>
                  <a:lnTo>
                    <a:pt x="5702" y="5689"/>
                  </a:lnTo>
                  <a:lnTo>
                    <a:pt x="1524" y="11874"/>
                  </a:lnTo>
                  <a:lnTo>
                    <a:pt x="0" y="19443"/>
                  </a:lnTo>
                  <a:lnTo>
                    <a:pt x="1524" y="27025"/>
                  </a:lnTo>
                  <a:lnTo>
                    <a:pt x="5702" y="33210"/>
                  </a:lnTo>
                  <a:lnTo>
                    <a:pt x="11874" y="37376"/>
                  </a:lnTo>
                  <a:lnTo>
                    <a:pt x="19456" y="38900"/>
                  </a:lnTo>
                  <a:lnTo>
                    <a:pt x="27025" y="37376"/>
                  </a:lnTo>
                  <a:lnTo>
                    <a:pt x="33210" y="33210"/>
                  </a:lnTo>
                  <a:lnTo>
                    <a:pt x="37376" y="27025"/>
                  </a:lnTo>
                  <a:lnTo>
                    <a:pt x="38900" y="19443"/>
                  </a:lnTo>
                  <a:close/>
                </a:path>
                <a:path w="243840" h="39370">
                  <a:moveTo>
                    <a:pt x="243814" y="19443"/>
                  </a:moveTo>
                  <a:lnTo>
                    <a:pt x="242290" y="11874"/>
                  </a:lnTo>
                  <a:lnTo>
                    <a:pt x="238125" y="5689"/>
                  </a:lnTo>
                  <a:lnTo>
                    <a:pt x="231940" y="1524"/>
                  </a:lnTo>
                  <a:lnTo>
                    <a:pt x="224370" y="0"/>
                  </a:lnTo>
                  <a:lnTo>
                    <a:pt x="216801" y="1524"/>
                  </a:lnTo>
                  <a:lnTo>
                    <a:pt x="210616" y="5689"/>
                  </a:lnTo>
                  <a:lnTo>
                    <a:pt x="206451" y="11874"/>
                  </a:lnTo>
                  <a:lnTo>
                    <a:pt x="204914" y="19443"/>
                  </a:lnTo>
                  <a:lnTo>
                    <a:pt x="206451" y="27025"/>
                  </a:lnTo>
                  <a:lnTo>
                    <a:pt x="210616" y="33210"/>
                  </a:lnTo>
                  <a:lnTo>
                    <a:pt x="216801" y="37376"/>
                  </a:lnTo>
                  <a:lnTo>
                    <a:pt x="224370" y="38900"/>
                  </a:lnTo>
                  <a:lnTo>
                    <a:pt x="231940" y="37376"/>
                  </a:lnTo>
                  <a:lnTo>
                    <a:pt x="238125" y="33210"/>
                  </a:lnTo>
                  <a:lnTo>
                    <a:pt x="242290" y="27025"/>
                  </a:lnTo>
                  <a:lnTo>
                    <a:pt x="243814" y="19443"/>
                  </a:lnTo>
                  <a:close/>
                </a:path>
              </a:pathLst>
            </a:custGeom>
            <a:solidFill>
              <a:srgbClr val="FFFFFF"/>
            </a:solidFill>
          </p:spPr>
          <p:txBody>
            <a:bodyPr wrap="square" lIns="0" tIns="0" rIns="0" bIns="0" rtlCol="0"/>
            <a:lstStyle/>
            <a:p>
              <a:endParaRPr/>
            </a:p>
          </p:txBody>
        </p:sp>
        <p:sp>
          <p:nvSpPr>
            <p:cNvPr id="17" name="object 17"/>
            <p:cNvSpPr/>
            <p:nvPr/>
          </p:nvSpPr>
          <p:spPr>
            <a:xfrm>
              <a:off x="1642745" y="5642948"/>
              <a:ext cx="227329" cy="39370"/>
            </a:xfrm>
            <a:custGeom>
              <a:avLst/>
              <a:gdLst/>
              <a:ahLst/>
              <a:cxnLst/>
              <a:rect l="l" t="t" r="r" b="b"/>
              <a:pathLst>
                <a:path w="227330" h="39370">
                  <a:moveTo>
                    <a:pt x="38900" y="19443"/>
                  </a:moveTo>
                  <a:lnTo>
                    <a:pt x="37376" y="11874"/>
                  </a:lnTo>
                  <a:lnTo>
                    <a:pt x="33210" y="5689"/>
                  </a:lnTo>
                  <a:lnTo>
                    <a:pt x="27025" y="1524"/>
                  </a:lnTo>
                  <a:lnTo>
                    <a:pt x="19456" y="0"/>
                  </a:lnTo>
                  <a:lnTo>
                    <a:pt x="11874" y="1524"/>
                  </a:lnTo>
                  <a:lnTo>
                    <a:pt x="5702" y="5689"/>
                  </a:lnTo>
                  <a:lnTo>
                    <a:pt x="1524" y="11874"/>
                  </a:lnTo>
                  <a:lnTo>
                    <a:pt x="0" y="19443"/>
                  </a:lnTo>
                  <a:lnTo>
                    <a:pt x="1524" y="27025"/>
                  </a:lnTo>
                  <a:lnTo>
                    <a:pt x="5702" y="33210"/>
                  </a:lnTo>
                  <a:lnTo>
                    <a:pt x="11874" y="37376"/>
                  </a:lnTo>
                  <a:lnTo>
                    <a:pt x="19456" y="38900"/>
                  </a:lnTo>
                  <a:lnTo>
                    <a:pt x="27025" y="37376"/>
                  </a:lnTo>
                  <a:lnTo>
                    <a:pt x="33210" y="33210"/>
                  </a:lnTo>
                  <a:lnTo>
                    <a:pt x="37376" y="27025"/>
                  </a:lnTo>
                  <a:lnTo>
                    <a:pt x="38900" y="19443"/>
                  </a:lnTo>
                  <a:close/>
                </a:path>
                <a:path w="227330" h="39370">
                  <a:moveTo>
                    <a:pt x="226949" y="19443"/>
                  </a:moveTo>
                  <a:lnTo>
                    <a:pt x="225425" y="11874"/>
                  </a:lnTo>
                  <a:lnTo>
                    <a:pt x="221259" y="5689"/>
                  </a:lnTo>
                  <a:lnTo>
                    <a:pt x="215074" y="1524"/>
                  </a:lnTo>
                  <a:lnTo>
                    <a:pt x="207505" y="0"/>
                  </a:lnTo>
                  <a:lnTo>
                    <a:pt x="199936" y="1524"/>
                  </a:lnTo>
                  <a:lnTo>
                    <a:pt x="193751" y="5689"/>
                  </a:lnTo>
                  <a:lnTo>
                    <a:pt x="189585" y="11874"/>
                  </a:lnTo>
                  <a:lnTo>
                    <a:pt x="188048" y="19443"/>
                  </a:lnTo>
                  <a:lnTo>
                    <a:pt x="189585" y="27025"/>
                  </a:lnTo>
                  <a:lnTo>
                    <a:pt x="193751" y="33210"/>
                  </a:lnTo>
                  <a:lnTo>
                    <a:pt x="199936" y="37376"/>
                  </a:lnTo>
                  <a:lnTo>
                    <a:pt x="207505" y="38900"/>
                  </a:lnTo>
                  <a:lnTo>
                    <a:pt x="215074" y="37376"/>
                  </a:lnTo>
                  <a:lnTo>
                    <a:pt x="221259" y="33210"/>
                  </a:lnTo>
                  <a:lnTo>
                    <a:pt x="225425" y="27025"/>
                  </a:lnTo>
                  <a:lnTo>
                    <a:pt x="226949" y="19443"/>
                  </a:lnTo>
                  <a:close/>
                </a:path>
              </a:pathLst>
            </a:custGeom>
            <a:solidFill>
              <a:srgbClr val="1A1A18"/>
            </a:solidFill>
          </p:spPr>
          <p:txBody>
            <a:bodyPr wrap="square" lIns="0" tIns="0" rIns="0" bIns="0" rtlCol="0"/>
            <a:lstStyle/>
            <a:p>
              <a:endParaRPr/>
            </a:p>
          </p:txBody>
        </p:sp>
        <p:sp>
          <p:nvSpPr>
            <p:cNvPr id="18" name="object 18"/>
            <p:cNvSpPr/>
            <p:nvPr/>
          </p:nvSpPr>
          <p:spPr>
            <a:xfrm>
              <a:off x="1159204" y="5503966"/>
              <a:ext cx="643890" cy="643890"/>
            </a:xfrm>
            <a:custGeom>
              <a:avLst/>
              <a:gdLst/>
              <a:ahLst/>
              <a:cxnLst/>
              <a:rect l="l" t="t" r="r" b="b"/>
              <a:pathLst>
                <a:path w="643889" h="643889">
                  <a:moveTo>
                    <a:pt x="321719" y="0"/>
                  </a:moveTo>
                  <a:lnTo>
                    <a:pt x="274179" y="3488"/>
                  </a:lnTo>
                  <a:lnTo>
                    <a:pt x="228804" y="13620"/>
                  </a:lnTo>
                  <a:lnTo>
                    <a:pt x="186092" y="29899"/>
                  </a:lnTo>
                  <a:lnTo>
                    <a:pt x="146541" y="51828"/>
                  </a:lnTo>
                  <a:lnTo>
                    <a:pt x="110649" y="78908"/>
                  </a:lnTo>
                  <a:lnTo>
                    <a:pt x="78913" y="110642"/>
                  </a:lnTo>
                  <a:lnTo>
                    <a:pt x="51831" y="146533"/>
                  </a:lnTo>
                  <a:lnTo>
                    <a:pt x="29902" y="186082"/>
                  </a:lnTo>
                  <a:lnTo>
                    <a:pt x="13621" y="228793"/>
                  </a:lnTo>
                  <a:lnTo>
                    <a:pt x="3488" y="274167"/>
                  </a:lnTo>
                  <a:lnTo>
                    <a:pt x="0" y="321707"/>
                  </a:lnTo>
                  <a:lnTo>
                    <a:pt x="3488" y="369247"/>
                  </a:lnTo>
                  <a:lnTo>
                    <a:pt x="13621" y="414622"/>
                  </a:lnTo>
                  <a:lnTo>
                    <a:pt x="29902" y="457332"/>
                  </a:lnTo>
                  <a:lnTo>
                    <a:pt x="51831" y="496882"/>
                  </a:lnTo>
                  <a:lnTo>
                    <a:pt x="78913" y="532772"/>
                  </a:lnTo>
                  <a:lnTo>
                    <a:pt x="110649" y="564506"/>
                  </a:lnTo>
                  <a:lnTo>
                    <a:pt x="146541" y="591586"/>
                  </a:lnTo>
                  <a:lnTo>
                    <a:pt x="186092" y="613515"/>
                  </a:lnTo>
                  <a:lnTo>
                    <a:pt x="228804" y="629794"/>
                  </a:lnTo>
                  <a:lnTo>
                    <a:pt x="274179" y="639927"/>
                  </a:lnTo>
                  <a:lnTo>
                    <a:pt x="321719" y="643415"/>
                  </a:lnTo>
                  <a:lnTo>
                    <a:pt x="369259" y="639927"/>
                  </a:lnTo>
                  <a:lnTo>
                    <a:pt x="414634" y="629794"/>
                  </a:lnTo>
                  <a:lnTo>
                    <a:pt x="457344" y="613515"/>
                  </a:lnTo>
                  <a:lnTo>
                    <a:pt x="496893" y="591586"/>
                  </a:lnTo>
                  <a:lnTo>
                    <a:pt x="532784" y="564506"/>
                  </a:lnTo>
                  <a:lnTo>
                    <a:pt x="564518" y="532772"/>
                  </a:lnTo>
                  <a:lnTo>
                    <a:pt x="591598" y="496882"/>
                  </a:lnTo>
                  <a:lnTo>
                    <a:pt x="613527" y="457332"/>
                  </a:lnTo>
                  <a:lnTo>
                    <a:pt x="629806" y="414622"/>
                  </a:lnTo>
                  <a:lnTo>
                    <a:pt x="639939" y="369247"/>
                  </a:lnTo>
                  <a:lnTo>
                    <a:pt x="643427" y="321707"/>
                  </a:lnTo>
                  <a:lnTo>
                    <a:pt x="639939" y="274167"/>
                  </a:lnTo>
                  <a:lnTo>
                    <a:pt x="629806" y="228793"/>
                  </a:lnTo>
                  <a:lnTo>
                    <a:pt x="613527" y="186082"/>
                  </a:lnTo>
                  <a:lnTo>
                    <a:pt x="591598" y="146533"/>
                  </a:lnTo>
                  <a:lnTo>
                    <a:pt x="564518" y="110642"/>
                  </a:lnTo>
                  <a:lnTo>
                    <a:pt x="532784" y="78908"/>
                  </a:lnTo>
                  <a:lnTo>
                    <a:pt x="496893" y="51828"/>
                  </a:lnTo>
                  <a:lnTo>
                    <a:pt x="457344" y="29899"/>
                  </a:lnTo>
                  <a:lnTo>
                    <a:pt x="414634" y="13620"/>
                  </a:lnTo>
                  <a:lnTo>
                    <a:pt x="369259" y="3488"/>
                  </a:lnTo>
                  <a:lnTo>
                    <a:pt x="321719" y="0"/>
                  </a:lnTo>
                  <a:close/>
                </a:path>
              </a:pathLst>
            </a:custGeom>
            <a:solidFill>
              <a:srgbClr val="FFFFFF"/>
            </a:solidFill>
          </p:spPr>
          <p:txBody>
            <a:bodyPr wrap="square" lIns="0" tIns="0" rIns="0" bIns="0" rtlCol="0"/>
            <a:lstStyle/>
            <a:p>
              <a:endParaRPr/>
            </a:p>
          </p:txBody>
        </p:sp>
        <p:sp>
          <p:nvSpPr>
            <p:cNvPr id="19" name="object 19"/>
            <p:cNvSpPr/>
            <p:nvPr/>
          </p:nvSpPr>
          <p:spPr>
            <a:xfrm>
              <a:off x="1159204" y="5503966"/>
              <a:ext cx="643890" cy="643890"/>
            </a:xfrm>
            <a:custGeom>
              <a:avLst/>
              <a:gdLst/>
              <a:ahLst/>
              <a:cxnLst/>
              <a:rect l="l" t="t" r="r" b="b"/>
              <a:pathLst>
                <a:path w="643889" h="643889">
                  <a:moveTo>
                    <a:pt x="643427" y="321707"/>
                  </a:moveTo>
                  <a:lnTo>
                    <a:pt x="639939" y="369247"/>
                  </a:lnTo>
                  <a:lnTo>
                    <a:pt x="629806" y="414622"/>
                  </a:lnTo>
                  <a:lnTo>
                    <a:pt x="613527" y="457332"/>
                  </a:lnTo>
                  <a:lnTo>
                    <a:pt x="591598" y="496882"/>
                  </a:lnTo>
                  <a:lnTo>
                    <a:pt x="564518" y="532772"/>
                  </a:lnTo>
                  <a:lnTo>
                    <a:pt x="532784" y="564506"/>
                  </a:lnTo>
                  <a:lnTo>
                    <a:pt x="496893" y="591586"/>
                  </a:lnTo>
                  <a:lnTo>
                    <a:pt x="457344" y="613515"/>
                  </a:lnTo>
                  <a:lnTo>
                    <a:pt x="414634" y="629794"/>
                  </a:lnTo>
                  <a:lnTo>
                    <a:pt x="369259" y="639927"/>
                  </a:lnTo>
                  <a:lnTo>
                    <a:pt x="321719" y="643415"/>
                  </a:lnTo>
                  <a:lnTo>
                    <a:pt x="274179" y="639927"/>
                  </a:lnTo>
                  <a:lnTo>
                    <a:pt x="228804" y="629794"/>
                  </a:lnTo>
                  <a:lnTo>
                    <a:pt x="186092" y="613515"/>
                  </a:lnTo>
                  <a:lnTo>
                    <a:pt x="146541" y="591586"/>
                  </a:lnTo>
                  <a:lnTo>
                    <a:pt x="110649" y="564506"/>
                  </a:lnTo>
                  <a:lnTo>
                    <a:pt x="78913" y="532772"/>
                  </a:lnTo>
                  <a:lnTo>
                    <a:pt x="51831" y="496882"/>
                  </a:lnTo>
                  <a:lnTo>
                    <a:pt x="29902" y="457332"/>
                  </a:lnTo>
                  <a:lnTo>
                    <a:pt x="13621" y="414622"/>
                  </a:lnTo>
                  <a:lnTo>
                    <a:pt x="3488" y="369247"/>
                  </a:lnTo>
                  <a:lnTo>
                    <a:pt x="0" y="321707"/>
                  </a:lnTo>
                  <a:lnTo>
                    <a:pt x="3488" y="274167"/>
                  </a:lnTo>
                  <a:lnTo>
                    <a:pt x="13621" y="228793"/>
                  </a:lnTo>
                  <a:lnTo>
                    <a:pt x="29902" y="186082"/>
                  </a:lnTo>
                  <a:lnTo>
                    <a:pt x="51831" y="146533"/>
                  </a:lnTo>
                  <a:lnTo>
                    <a:pt x="78913" y="110642"/>
                  </a:lnTo>
                  <a:lnTo>
                    <a:pt x="110649" y="78908"/>
                  </a:lnTo>
                  <a:lnTo>
                    <a:pt x="146541" y="51828"/>
                  </a:lnTo>
                  <a:lnTo>
                    <a:pt x="186092" y="29899"/>
                  </a:lnTo>
                  <a:lnTo>
                    <a:pt x="228804" y="13620"/>
                  </a:lnTo>
                  <a:lnTo>
                    <a:pt x="274179" y="3488"/>
                  </a:lnTo>
                  <a:lnTo>
                    <a:pt x="321719" y="0"/>
                  </a:lnTo>
                  <a:lnTo>
                    <a:pt x="369259" y="3488"/>
                  </a:lnTo>
                  <a:lnTo>
                    <a:pt x="414634" y="13620"/>
                  </a:lnTo>
                  <a:lnTo>
                    <a:pt x="457344" y="29899"/>
                  </a:lnTo>
                  <a:lnTo>
                    <a:pt x="496893" y="51828"/>
                  </a:lnTo>
                  <a:lnTo>
                    <a:pt x="532784" y="78908"/>
                  </a:lnTo>
                  <a:lnTo>
                    <a:pt x="564518" y="110642"/>
                  </a:lnTo>
                  <a:lnTo>
                    <a:pt x="591598" y="146533"/>
                  </a:lnTo>
                  <a:lnTo>
                    <a:pt x="613527" y="186082"/>
                  </a:lnTo>
                  <a:lnTo>
                    <a:pt x="629806" y="228793"/>
                  </a:lnTo>
                  <a:lnTo>
                    <a:pt x="639939" y="274167"/>
                  </a:lnTo>
                  <a:lnTo>
                    <a:pt x="643427" y="321707"/>
                  </a:lnTo>
                  <a:close/>
                </a:path>
              </a:pathLst>
            </a:custGeom>
            <a:ln w="18578">
              <a:solidFill>
                <a:srgbClr val="009EE3"/>
              </a:solidFill>
            </a:ln>
          </p:spPr>
          <p:txBody>
            <a:bodyPr wrap="square" lIns="0" tIns="0" rIns="0" bIns="0" rtlCol="0"/>
            <a:lstStyle/>
            <a:p>
              <a:endParaRPr/>
            </a:p>
          </p:txBody>
        </p:sp>
        <p:sp>
          <p:nvSpPr>
            <p:cNvPr id="20" name="object 20"/>
            <p:cNvSpPr/>
            <p:nvPr/>
          </p:nvSpPr>
          <p:spPr>
            <a:xfrm>
              <a:off x="1299522" y="5663171"/>
              <a:ext cx="284480" cy="330200"/>
            </a:xfrm>
            <a:custGeom>
              <a:avLst/>
              <a:gdLst/>
              <a:ahLst/>
              <a:cxnLst/>
              <a:rect l="l" t="t" r="r" b="b"/>
              <a:pathLst>
                <a:path w="284480" h="330200">
                  <a:moveTo>
                    <a:pt x="284443" y="52571"/>
                  </a:moveTo>
                  <a:lnTo>
                    <a:pt x="0" y="52571"/>
                  </a:lnTo>
                  <a:lnTo>
                    <a:pt x="0" y="0"/>
                  </a:lnTo>
                  <a:lnTo>
                    <a:pt x="284443" y="0"/>
                  </a:lnTo>
                  <a:lnTo>
                    <a:pt x="284443" y="52571"/>
                  </a:lnTo>
                  <a:close/>
                </a:path>
                <a:path w="284480" h="330200">
                  <a:moveTo>
                    <a:pt x="284443" y="329731"/>
                  </a:moveTo>
                  <a:lnTo>
                    <a:pt x="0" y="329731"/>
                  </a:lnTo>
                  <a:lnTo>
                    <a:pt x="0" y="277160"/>
                  </a:lnTo>
                  <a:lnTo>
                    <a:pt x="284443" y="277160"/>
                  </a:lnTo>
                  <a:lnTo>
                    <a:pt x="284443" y="329731"/>
                  </a:lnTo>
                  <a:close/>
                </a:path>
                <a:path w="284480" h="330200">
                  <a:moveTo>
                    <a:pt x="120711" y="237746"/>
                  </a:moveTo>
                  <a:lnTo>
                    <a:pt x="43031" y="237746"/>
                  </a:lnTo>
                  <a:lnTo>
                    <a:pt x="43031" y="277171"/>
                  </a:lnTo>
                  <a:lnTo>
                    <a:pt x="120711" y="277171"/>
                  </a:lnTo>
                  <a:lnTo>
                    <a:pt x="120711" y="237746"/>
                  </a:lnTo>
                  <a:close/>
                </a:path>
                <a:path w="284480" h="330200">
                  <a:moveTo>
                    <a:pt x="120711" y="52571"/>
                  </a:moveTo>
                  <a:lnTo>
                    <a:pt x="43031" y="52571"/>
                  </a:lnTo>
                  <a:lnTo>
                    <a:pt x="43031" y="91996"/>
                  </a:lnTo>
                  <a:lnTo>
                    <a:pt x="120711" y="91996"/>
                  </a:lnTo>
                  <a:lnTo>
                    <a:pt x="120711" y="52571"/>
                  </a:lnTo>
                  <a:close/>
                </a:path>
                <a:path w="284480" h="330200">
                  <a:moveTo>
                    <a:pt x="261733" y="52571"/>
                  </a:moveTo>
                  <a:lnTo>
                    <a:pt x="261733" y="277171"/>
                  </a:lnTo>
                </a:path>
                <a:path w="284480" h="330200">
                  <a:moveTo>
                    <a:pt x="236636" y="52571"/>
                  </a:moveTo>
                  <a:lnTo>
                    <a:pt x="236636" y="277171"/>
                  </a:lnTo>
                </a:path>
              </a:pathLst>
            </a:custGeom>
            <a:ln w="9289">
              <a:solidFill>
                <a:srgbClr val="009EE3"/>
              </a:solidFill>
            </a:ln>
          </p:spPr>
          <p:txBody>
            <a:bodyPr wrap="square" lIns="0" tIns="0" rIns="0" bIns="0" rtlCol="0"/>
            <a:lstStyle/>
            <a:p>
              <a:endParaRPr/>
            </a:p>
          </p:txBody>
        </p:sp>
        <p:sp>
          <p:nvSpPr>
            <p:cNvPr id="21" name="object 21"/>
            <p:cNvSpPr/>
            <p:nvPr/>
          </p:nvSpPr>
          <p:spPr>
            <a:xfrm>
              <a:off x="1653300" y="5695127"/>
              <a:ext cx="0" cy="264795"/>
            </a:xfrm>
            <a:custGeom>
              <a:avLst/>
              <a:gdLst/>
              <a:ahLst/>
              <a:cxnLst/>
              <a:rect l="l" t="t" r="r" b="b"/>
              <a:pathLst>
                <a:path h="264795">
                  <a:moveTo>
                    <a:pt x="0" y="0"/>
                  </a:moveTo>
                  <a:lnTo>
                    <a:pt x="0" y="264575"/>
                  </a:lnTo>
                </a:path>
              </a:pathLst>
            </a:custGeom>
            <a:ln w="9289">
              <a:solidFill>
                <a:srgbClr val="009EE3"/>
              </a:solidFill>
            </a:ln>
          </p:spPr>
          <p:txBody>
            <a:bodyPr wrap="square" lIns="0" tIns="0" rIns="0" bIns="0" rtlCol="0"/>
            <a:lstStyle/>
            <a:p>
              <a:endParaRPr/>
            </a:p>
          </p:txBody>
        </p:sp>
        <p:sp>
          <p:nvSpPr>
            <p:cNvPr id="22" name="object 22"/>
            <p:cNvSpPr/>
            <p:nvPr/>
          </p:nvSpPr>
          <p:spPr>
            <a:xfrm>
              <a:off x="1611731" y="5684566"/>
              <a:ext cx="83185" cy="285750"/>
            </a:xfrm>
            <a:custGeom>
              <a:avLst/>
              <a:gdLst/>
              <a:ahLst/>
              <a:cxnLst/>
              <a:rect l="l" t="t" r="r" b="b"/>
              <a:pathLst>
                <a:path w="83185" h="285750">
                  <a:moveTo>
                    <a:pt x="82867" y="241134"/>
                  </a:moveTo>
                  <a:lnTo>
                    <a:pt x="75463" y="234226"/>
                  </a:lnTo>
                  <a:lnTo>
                    <a:pt x="41427" y="270827"/>
                  </a:lnTo>
                  <a:lnTo>
                    <a:pt x="7429" y="234226"/>
                  </a:lnTo>
                  <a:lnTo>
                    <a:pt x="0" y="241134"/>
                  </a:lnTo>
                  <a:lnTo>
                    <a:pt x="41427" y="285711"/>
                  </a:lnTo>
                  <a:lnTo>
                    <a:pt x="82867" y="241134"/>
                  </a:lnTo>
                  <a:close/>
                </a:path>
                <a:path w="83185" h="285750">
                  <a:moveTo>
                    <a:pt x="82867" y="44564"/>
                  </a:moveTo>
                  <a:lnTo>
                    <a:pt x="41427" y="0"/>
                  </a:lnTo>
                  <a:lnTo>
                    <a:pt x="0" y="44564"/>
                  </a:lnTo>
                  <a:lnTo>
                    <a:pt x="7429" y="51473"/>
                  </a:lnTo>
                  <a:lnTo>
                    <a:pt x="41427" y="14884"/>
                  </a:lnTo>
                  <a:lnTo>
                    <a:pt x="75463" y="51473"/>
                  </a:lnTo>
                  <a:lnTo>
                    <a:pt x="82867" y="44564"/>
                  </a:lnTo>
                  <a:close/>
                </a:path>
              </a:pathLst>
            </a:custGeom>
            <a:solidFill>
              <a:srgbClr val="009EE3"/>
            </a:solidFill>
          </p:spPr>
          <p:txBody>
            <a:bodyPr wrap="square" lIns="0" tIns="0" rIns="0" bIns="0" rtlCol="0"/>
            <a:lstStyle/>
            <a:p>
              <a:endParaRPr/>
            </a:p>
          </p:txBody>
        </p:sp>
      </p:grpSp>
      <p:grpSp>
        <p:nvGrpSpPr>
          <p:cNvPr id="23" name="object 23"/>
          <p:cNvGrpSpPr/>
          <p:nvPr/>
        </p:nvGrpSpPr>
        <p:grpSpPr>
          <a:xfrm>
            <a:off x="3131755" y="4543738"/>
            <a:ext cx="1193165" cy="1597660"/>
            <a:chOff x="3131755" y="4543738"/>
            <a:chExt cx="1193165" cy="1597660"/>
          </a:xfrm>
        </p:grpSpPr>
        <p:sp>
          <p:nvSpPr>
            <p:cNvPr id="24" name="object 24"/>
            <p:cNvSpPr/>
            <p:nvPr/>
          </p:nvSpPr>
          <p:spPr>
            <a:xfrm>
              <a:off x="3131755" y="4605372"/>
              <a:ext cx="1193165" cy="1201420"/>
            </a:xfrm>
            <a:custGeom>
              <a:avLst/>
              <a:gdLst/>
              <a:ahLst/>
              <a:cxnLst/>
              <a:rect l="l" t="t" r="r" b="b"/>
              <a:pathLst>
                <a:path w="1193164" h="1201420">
                  <a:moveTo>
                    <a:pt x="596491" y="0"/>
                  </a:moveTo>
                  <a:lnTo>
                    <a:pt x="547570" y="1990"/>
                  </a:lnTo>
                  <a:lnTo>
                    <a:pt x="499737" y="7860"/>
                  </a:lnTo>
                  <a:lnTo>
                    <a:pt x="453147" y="17455"/>
                  </a:lnTo>
                  <a:lnTo>
                    <a:pt x="407954" y="30618"/>
                  </a:lnTo>
                  <a:lnTo>
                    <a:pt x="364310" y="47198"/>
                  </a:lnTo>
                  <a:lnTo>
                    <a:pt x="322369" y="67037"/>
                  </a:lnTo>
                  <a:lnTo>
                    <a:pt x="282285" y="89983"/>
                  </a:lnTo>
                  <a:lnTo>
                    <a:pt x="244211" y="115880"/>
                  </a:lnTo>
                  <a:lnTo>
                    <a:pt x="208301" y="144574"/>
                  </a:lnTo>
                  <a:lnTo>
                    <a:pt x="174708" y="175911"/>
                  </a:lnTo>
                  <a:lnTo>
                    <a:pt x="143586" y="209735"/>
                  </a:lnTo>
                  <a:lnTo>
                    <a:pt x="115088" y="245893"/>
                  </a:lnTo>
                  <a:lnTo>
                    <a:pt x="89368" y="284229"/>
                  </a:lnTo>
                  <a:lnTo>
                    <a:pt x="66579" y="324589"/>
                  </a:lnTo>
                  <a:lnTo>
                    <a:pt x="46875" y="366818"/>
                  </a:lnTo>
                  <a:lnTo>
                    <a:pt x="30409" y="410763"/>
                  </a:lnTo>
                  <a:lnTo>
                    <a:pt x="17335" y="456268"/>
                  </a:lnTo>
                  <a:lnTo>
                    <a:pt x="7807" y="503178"/>
                  </a:lnTo>
                  <a:lnTo>
                    <a:pt x="1977" y="551340"/>
                  </a:lnTo>
                  <a:lnTo>
                    <a:pt x="0" y="600598"/>
                  </a:lnTo>
                  <a:lnTo>
                    <a:pt x="1977" y="649857"/>
                  </a:lnTo>
                  <a:lnTo>
                    <a:pt x="7807" y="698019"/>
                  </a:lnTo>
                  <a:lnTo>
                    <a:pt x="17335" y="744929"/>
                  </a:lnTo>
                  <a:lnTo>
                    <a:pt x="30409" y="790434"/>
                  </a:lnTo>
                  <a:lnTo>
                    <a:pt x="46875" y="834378"/>
                  </a:lnTo>
                  <a:lnTo>
                    <a:pt x="66579" y="876608"/>
                  </a:lnTo>
                  <a:lnTo>
                    <a:pt x="89368" y="916968"/>
                  </a:lnTo>
                  <a:lnTo>
                    <a:pt x="115088" y="955304"/>
                  </a:lnTo>
                  <a:lnTo>
                    <a:pt x="143586" y="991462"/>
                  </a:lnTo>
                  <a:lnTo>
                    <a:pt x="174708" y="1025286"/>
                  </a:lnTo>
                  <a:lnTo>
                    <a:pt x="208301" y="1056622"/>
                  </a:lnTo>
                  <a:lnTo>
                    <a:pt x="244211" y="1085316"/>
                  </a:lnTo>
                  <a:lnTo>
                    <a:pt x="282285" y="1111214"/>
                  </a:lnTo>
                  <a:lnTo>
                    <a:pt x="322369" y="1134159"/>
                  </a:lnTo>
                  <a:lnTo>
                    <a:pt x="364310" y="1153999"/>
                  </a:lnTo>
                  <a:lnTo>
                    <a:pt x="407954" y="1170578"/>
                  </a:lnTo>
                  <a:lnTo>
                    <a:pt x="453147" y="1183742"/>
                  </a:lnTo>
                  <a:lnTo>
                    <a:pt x="499737" y="1193336"/>
                  </a:lnTo>
                  <a:lnTo>
                    <a:pt x="547570" y="1199206"/>
                  </a:lnTo>
                  <a:lnTo>
                    <a:pt x="596491" y="1201197"/>
                  </a:lnTo>
                  <a:lnTo>
                    <a:pt x="645413" y="1199206"/>
                  </a:lnTo>
                  <a:lnTo>
                    <a:pt x="693245" y="1193336"/>
                  </a:lnTo>
                  <a:lnTo>
                    <a:pt x="739835" y="1183742"/>
                  </a:lnTo>
                  <a:lnTo>
                    <a:pt x="785028" y="1170578"/>
                  </a:lnTo>
                  <a:lnTo>
                    <a:pt x="828672" y="1153999"/>
                  </a:lnTo>
                  <a:lnTo>
                    <a:pt x="870613" y="1134159"/>
                  </a:lnTo>
                  <a:lnTo>
                    <a:pt x="910697" y="1111214"/>
                  </a:lnTo>
                  <a:lnTo>
                    <a:pt x="948771" y="1085316"/>
                  </a:lnTo>
                  <a:lnTo>
                    <a:pt x="984681" y="1056622"/>
                  </a:lnTo>
                  <a:lnTo>
                    <a:pt x="1018274" y="1025286"/>
                  </a:lnTo>
                  <a:lnTo>
                    <a:pt x="1049396" y="991462"/>
                  </a:lnTo>
                  <a:lnTo>
                    <a:pt x="1077894" y="955304"/>
                  </a:lnTo>
                  <a:lnTo>
                    <a:pt x="1103614" y="916968"/>
                  </a:lnTo>
                  <a:lnTo>
                    <a:pt x="1126403" y="876608"/>
                  </a:lnTo>
                  <a:lnTo>
                    <a:pt x="1146107" y="834378"/>
                  </a:lnTo>
                  <a:lnTo>
                    <a:pt x="1162573" y="790434"/>
                  </a:lnTo>
                  <a:lnTo>
                    <a:pt x="1175647" y="744929"/>
                  </a:lnTo>
                  <a:lnTo>
                    <a:pt x="1185176" y="698019"/>
                  </a:lnTo>
                  <a:lnTo>
                    <a:pt x="1191005" y="649857"/>
                  </a:lnTo>
                  <a:lnTo>
                    <a:pt x="1192983" y="600598"/>
                  </a:lnTo>
                  <a:lnTo>
                    <a:pt x="1191005" y="551340"/>
                  </a:lnTo>
                  <a:lnTo>
                    <a:pt x="1185176" y="503178"/>
                  </a:lnTo>
                  <a:lnTo>
                    <a:pt x="1175647" y="456268"/>
                  </a:lnTo>
                  <a:lnTo>
                    <a:pt x="1162573" y="410763"/>
                  </a:lnTo>
                  <a:lnTo>
                    <a:pt x="1146107" y="366818"/>
                  </a:lnTo>
                  <a:lnTo>
                    <a:pt x="1126403" y="324589"/>
                  </a:lnTo>
                  <a:lnTo>
                    <a:pt x="1103614" y="284229"/>
                  </a:lnTo>
                  <a:lnTo>
                    <a:pt x="1077894" y="245893"/>
                  </a:lnTo>
                  <a:lnTo>
                    <a:pt x="1049396" y="209735"/>
                  </a:lnTo>
                  <a:lnTo>
                    <a:pt x="1018274" y="175911"/>
                  </a:lnTo>
                  <a:lnTo>
                    <a:pt x="984681" y="144574"/>
                  </a:lnTo>
                  <a:lnTo>
                    <a:pt x="948771" y="115880"/>
                  </a:lnTo>
                  <a:lnTo>
                    <a:pt x="910697" y="89983"/>
                  </a:lnTo>
                  <a:lnTo>
                    <a:pt x="870613" y="67037"/>
                  </a:lnTo>
                  <a:lnTo>
                    <a:pt x="828672" y="47198"/>
                  </a:lnTo>
                  <a:lnTo>
                    <a:pt x="785028" y="30618"/>
                  </a:lnTo>
                  <a:lnTo>
                    <a:pt x="739835" y="17455"/>
                  </a:lnTo>
                  <a:lnTo>
                    <a:pt x="693245" y="7860"/>
                  </a:lnTo>
                  <a:lnTo>
                    <a:pt x="645413" y="1990"/>
                  </a:lnTo>
                  <a:lnTo>
                    <a:pt x="596491" y="0"/>
                  </a:lnTo>
                  <a:close/>
                </a:path>
              </a:pathLst>
            </a:custGeom>
            <a:solidFill>
              <a:srgbClr val="E3E3E3"/>
            </a:solidFill>
          </p:spPr>
          <p:txBody>
            <a:bodyPr wrap="square" lIns="0" tIns="0" rIns="0" bIns="0" rtlCol="0"/>
            <a:lstStyle/>
            <a:p>
              <a:endParaRPr/>
            </a:p>
          </p:txBody>
        </p:sp>
        <p:sp>
          <p:nvSpPr>
            <p:cNvPr id="25" name="object 25"/>
            <p:cNvSpPr/>
            <p:nvPr/>
          </p:nvSpPr>
          <p:spPr>
            <a:xfrm>
              <a:off x="3420209" y="4809029"/>
              <a:ext cx="85090" cy="261620"/>
            </a:xfrm>
            <a:custGeom>
              <a:avLst/>
              <a:gdLst/>
              <a:ahLst/>
              <a:cxnLst/>
              <a:rect l="l" t="t" r="r" b="b"/>
              <a:pathLst>
                <a:path w="85089" h="261620">
                  <a:moveTo>
                    <a:pt x="84820" y="0"/>
                  </a:moveTo>
                  <a:lnTo>
                    <a:pt x="0" y="0"/>
                  </a:lnTo>
                  <a:lnTo>
                    <a:pt x="0" y="261363"/>
                  </a:lnTo>
                  <a:lnTo>
                    <a:pt x="84820" y="261363"/>
                  </a:lnTo>
                  <a:lnTo>
                    <a:pt x="84820" y="0"/>
                  </a:lnTo>
                  <a:close/>
                </a:path>
              </a:pathLst>
            </a:custGeom>
            <a:solidFill>
              <a:srgbClr val="FFFFFF"/>
            </a:solidFill>
          </p:spPr>
          <p:txBody>
            <a:bodyPr wrap="square" lIns="0" tIns="0" rIns="0" bIns="0" rtlCol="0"/>
            <a:lstStyle/>
            <a:p>
              <a:endParaRPr/>
            </a:p>
          </p:txBody>
        </p:sp>
        <p:sp>
          <p:nvSpPr>
            <p:cNvPr id="26" name="object 26"/>
            <p:cNvSpPr/>
            <p:nvPr/>
          </p:nvSpPr>
          <p:spPr>
            <a:xfrm>
              <a:off x="3420209" y="4809029"/>
              <a:ext cx="85090" cy="261620"/>
            </a:xfrm>
            <a:custGeom>
              <a:avLst/>
              <a:gdLst/>
              <a:ahLst/>
              <a:cxnLst/>
              <a:rect l="l" t="t" r="r" b="b"/>
              <a:pathLst>
                <a:path w="85089" h="261620">
                  <a:moveTo>
                    <a:pt x="0" y="0"/>
                  </a:moveTo>
                  <a:lnTo>
                    <a:pt x="84820" y="0"/>
                  </a:lnTo>
                  <a:lnTo>
                    <a:pt x="84820" y="261363"/>
                  </a:lnTo>
                  <a:lnTo>
                    <a:pt x="0" y="261363"/>
                  </a:lnTo>
                  <a:lnTo>
                    <a:pt x="0" y="0"/>
                  </a:lnTo>
                  <a:close/>
                </a:path>
              </a:pathLst>
            </a:custGeom>
            <a:ln w="9289">
              <a:solidFill>
                <a:srgbClr val="9C9D9D"/>
              </a:solidFill>
            </a:ln>
          </p:spPr>
          <p:txBody>
            <a:bodyPr wrap="square" lIns="0" tIns="0" rIns="0" bIns="0" rtlCol="0"/>
            <a:lstStyle/>
            <a:p>
              <a:endParaRPr/>
            </a:p>
          </p:txBody>
        </p:sp>
        <p:sp>
          <p:nvSpPr>
            <p:cNvPr id="27" name="object 27"/>
            <p:cNvSpPr/>
            <p:nvPr/>
          </p:nvSpPr>
          <p:spPr>
            <a:xfrm>
              <a:off x="3438799" y="4548382"/>
              <a:ext cx="48260" cy="261620"/>
            </a:xfrm>
            <a:custGeom>
              <a:avLst/>
              <a:gdLst/>
              <a:ahLst/>
              <a:cxnLst/>
              <a:rect l="l" t="t" r="r" b="b"/>
              <a:pathLst>
                <a:path w="48260" h="261620">
                  <a:moveTo>
                    <a:pt x="47640" y="0"/>
                  </a:moveTo>
                  <a:lnTo>
                    <a:pt x="0" y="0"/>
                  </a:lnTo>
                  <a:lnTo>
                    <a:pt x="0" y="261363"/>
                  </a:lnTo>
                  <a:lnTo>
                    <a:pt x="47640" y="261363"/>
                  </a:lnTo>
                  <a:lnTo>
                    <a:pt x="47640" y="0"/>
                  </a:lnTo>
                  <a:close/>
                </a:path>
              </a:pathLst>
            </a:custGeom>
            <a:solidFill>
              <a:srgbClr val="FFFFFF"/>
            </a:solidFill>
          </p:spPr>
          <p:txBody>
            <a:bodyPr wrap="square" lIns="0" tIns="0" rIns="0" bIns="0" rtlCol="0"/>
            <a:lstStyle/>
            <a:p>
              <a:endParaRPr/>
            </a:p>
          </p:txBody>
        </p:sp>
        <p:sp>
          <p:nvSpPr>
            <p:cNvPr id="28" name="object 28"/>
            <p:cNvSpPr/>
            <p:nvPr/>
          </p:nvSpPr>
          <p:spPr>
            <a:xfrm>
              <a:off x="3438799" y="4548382"/>
              <a:ext cx="48260" cy="261620"/>
            </a:xfrm>
            <a:custGeom>
              <a:avLst/>
              <a:gdLst/>
              <a:ahLst/>
              <a:cxnLst/>
              <a:rect l="l" t="t" r="r" b="b"/>
              <a:pathLst>
                <a:path w="48260" h="261620">
                  <a:moveTo>
                    <a:pt x="0" y="0"/>
                  </a:moveTo>
                  <a:lnTo>
                    <a:pt x="47640" y="0"/>
                  </a:lnTo>
                  <a:lnTo>
                    <a:pt x="47640" y="261363"/>
                  </a:lnTo>
                  <a:lnTo>
                    <a:pt x="0" y="261363"/>
                  </a:lnTo>
                  <a:lnTo>
                    <a:pt x="0" y="0"/>
                  </a:lnTo>
                  <a:close/>
                </a:path>
              </a:pathLst>
            </a:custGeom>
            <a:ln w="9289">
              <a:solidFill>
                <a:srgbClr val="9C9D9D"/>
              </a:solidFill>
            </a:ln>
          </p:spPr>
          <p:txBody>
            <a:bodyPr wrap="square" lIns="0" tIns="0" rIns="0" bIns="0" rtlCol="0"/>
            <a:lstStyle/>
            <a:p>
              <a:endParaRPr/>
            </a:p>
          </p:txBody>
        </p:sp>
        <p:sp>
          <p:nvSpPr>
            <p:cNvPr id="29" name="object 29"/>
            <p:cNvSpPr/>
            <p:nvPr/>
          </p:nvSpPr>
          <p:spPr>
            <a:xfrm>
              <a:off x="3273844" y="5057034"/>
              <a:ext cx="374015" cy="704850"/>
            </a:xfrm>
            <a:custGeom>
              <a:avLst/>
              <a:gdLst/>
              <a:ahLst/>
              <a:cxnLst/>
              <a:rect l="l" t="t" r="r" b="b"/>
              <a:pathLst>
                <a:path w="374014" h="704850">
                  <a:moveTo>
                    <a:pt x="373862" y="0"/>
                  </a:moveTo>
                  <a:lnTo>
                    <a:pt x="0" y="0"/>
                  </a:lnTo>
                  <a:lnTo>
                    <a:pt x="0" y="43180"/>
                  </a:lnTo>
                  <a:lnTo>
                    <a:pt x="104508" y="43180"/>
                  </a:lnTo>
                  <a:lnTo>
                    <a:pt x="104508" y="421640"/>
                  </a:lnTo>
                  <a:lnTo>
                    <a:pt x="104533" y="530606"/>
                  </a:lnTo>
                  <a:lnTo>
                    <a:pt x="55435" y="530606"/>
                  </a:lnTo>
                  <a:lnTo>
                    <a:pt x="55435" y="647446"/>
                  </a:lnTo>
                  <a:lnTo>
                    <a:pt x="104533" y="647446"/>
                  </a:lnTo>
                  <a:lnTo>
                    <a:pt x="104533" y="704596"/>
                  </a:lnTo>
                  <a:lnTo>
                    <a:pt x="269379" y="704596"/>
                  </a:lnTo>
                  <a:lnTo>
                    <a:pt x="269379" y="647446"/>
                  </a:lnTo>
                  <a:lnTo>
                    <a:pt x="318477" y="647446"/>
                  </a:lnTo>
                  <a:lnTo>
                    <a:pt x="318477" y="530606"/>
                  </a:lnTo>
                  <a:lnTo>
                    <a:pt x="269379" y="530606"/>
                  </a:lnTo>
                  <a:lnTo>
                    <a:pt x="269379" y="421386"/>
                  </a:lnTo>
                  <a:lnTo>
                    <a:pt x="269354" y="43180"/>
                  </a:lnTo>
                  <a:lnTo>
                    <a:pt x="373862" y="43180"/>
                  </a:lnTo>
                  <a:lnTo>
                    <a:pt x="373862" y="0"/>
                  </a:lnTo>
                  <a:close/>
                </a:path>
              </a:pathLst>
            </a:custGeom>
            <a:solidFill>
              <a:srgbClr val="1A1A18"/>
            </a:solidFill>
          </p:spPr>
          <p:txBody>
            <a:bodyPr wrap="square" lIns="0" tIns="0" rIns="0" bIns="0" rtlCol="0"/>
            <a:lstStyle/>
            <a:p>
              <a:endParaRPr/>
            </a:p>
          </p:txBody>
        </p:sp>
        <p:sp>
          <p:nvSpPr>
            <p:cNvPr id="30" name="object 30"/>
            <p:cNvSpPr/>
            <p:nvPr/>
          </p:nvSpPr>
          <p:spPr>
            <a:xfrm>
              <a:off x="3957968" y="4809029"/>
              <a:ext cx="85090" cy="261620"/>
            </a:xfrm>
            <a:custGeom>
              <a:avLst/>
              <a:gdLst/>
              <a:ahLst/>
              <a:cxnLst/>
              <a:rect l="l" t="t" r="r" b="b"/>
              <a:pathLst>
                <a:path w="85089" h="261620">
                  <a:moveTo>
                    <a:pt x="84820" y="0"/>
                  </a:moveTo>
                  <a:lnTo>
                    <a:pt x="0" y="0"/>
                  </a:lnTo>
                  <a:lnTo>
                    <a:pt x="0" y="261363"/>
                  </a:lnTo>
                  <a:lnTo>
                    <a:pt x="84820" y="261363"/>
                  </a:lnTo>
                  <a:lnTo>
                    <a:pt x="84820" y="0"/>
                  </a:lnTo>
                  <a:close/>
                </a:path>
              </a:pathLst>
            </a:custGeom>
            <a:solidFill>
              <a:srgbClr val="FFFFFF"/>
            </a:solidFill>
          </p:spPr>
          <p:txBody>
            <a:bodyPr wrap="square" lIns="0" tIns="0" rIns="0" bIns="0" rtlCol="0"/>
            <a:lstStyle/>
            <a:p>
              <a:endParaRPr/>
            </a:p>
          </p:txBody>
        </p:sp>
        <p:sp>
          <p:nvSpPr>
            <p:cNvPr id="31" name="object 31"/>
            <p:cNvSpPr/>
            <p:nvPr/>
          </p:nvSpPr>
          <p:spPr>
            <a:xfrm>
              <a:off x="3957968" y="4809029"/>
              <a:ext cx="85090" cy="261620"/>
            </a:xfrm>
            <a:custGeom>
              <a:avLst/>
              <a:gdLst/>
              <a:ahLst/>
              <a:cxnLst/>
              <a:rect l="l" t="t" r="r" b="b"/>
              <a:pathLst>
                <a:path w="85089" h="261620">
                  <a:moveTo>
                    <a:pt x="0" y="0"/>
                  </a:moveTo>
                  <a:lnTo>
                    <a:pt x="84820" y="0"/>
                  </a:lnTo>
                  <a:lnTo>
                    <a:pt x="84820" y="261363"/>
                  </a:lnTo>
                  <a:lnTo>
                    <a:pt x="0" y="261363"/>
                  </a:lnTo>
                  <a:lnTo>
                    <a:pt x="0" y="0"/>
                  </a:lnTo>
                  <a:close/>
                </a:path>
              </a:pathLst>
            </a:custGeom>
            <a:ln w="9289">
              <a:solidFill>
                <a:srgbClr val="9C9D9D"/>
              </a:solidFill>
            </a:ln>
          </p:spPr>
          <p:txBody>
            <a:bodyPr wrap="square" lIns="0" tIns="0" rIns="0" bIns="0" rtlCol="0"/>
            <a:lstStyle/>
            <a:p>
              <a:endParaRPr/>
            </a:p>
          </p:txBody>
        </p:sp>
        <p:sp>
          <p:nvSpPr>
            <p:cNvPr id="32" name="object 32"/>
            <p:cNvSpPr/>
            <p:nvPr/>
          </p:nvSpPr>
          <p:spPr>
            <a:xfrm>
              <a:off x="3976558" y="4548382"/>
              <a:ext cx="48260" cy="261620"/>
            </a:xfrm>
            <a:custGeom>
              <a:avLst/>
              <a:gdLst/>
              <a:ahLst/>
              <a:cxnLst/>
              <a:rect l="l" t="t" r="r" b="b"/>
              <a:pathLst>
                <a:path w="48260" h="261620">
                  <a:moveTo>
                    <a:pt x="47640" y="0"/>
                  </a:moveTo>
                  <a:lnTo>
                    <a:pt x="0" y="0"/>
                  </a:lnTo>
                  <a:lnTo>
                    <a:pt x="0" y="261363"/>
                  </a:lnTo>
                  <a:lnTo>
                    <a:pt x="47640" y="261363"/>
                  </a:lnTo>
                  <a:lnTo>
                    <a:pt x="47640" y="0"/>
                  </a:lnTo>
                  <a:close/>
                </a:path>
              </a:pathLst>
            </a:custGeom>
            <a:solidFill>
              <a:srgbClr val="FFFFFF"/>
            </a:solidFill>
          </p:spPr>
          <p:txBody>
            <a:bodyPr wrap="square" lIns="0" tIns="0" rIns="0" bIns="0" rtlCol="0"/>
            <a:lstStyle/>
            <a:p>
              <a:endParaRPr/>
            </a:p>
          </p:txBody>
        </p:sp>
        <p:sp>
          <p:nvSpPr>
            <p:cNvPr id="33" name="object 33"/>
            <p:cNvSpPr/>
            <p:nvPr/>
          </p:nvSpPr>
          <p:spPr>
            <a:xfrm>
              <a:off x="3976558" y="4548382"/>
              <a:ext cx="48260" cy="261620"/>
            </a:xfrm>
            <a:custGeom>
              <a:avLst/>
              <a:gdLst/>
              <a:ahLst/>
              <a:cxnLst/>
              <a:rect l="l" t="t" r="r" b="b"/>
              <a:pathLst>
                <a:path w="48260" h="261620">
                  <a:moveTo>
                    <a:pt x="0" y="0"/>
                  </a:moveTo>
                  <a:lnTo>
                    <a:pt x="47640" y="0"/>
                  </a:lnTo>
                  <a:lnTo>
                    <a:pt x="47640" y="261363"/>
                  </a:lnTo>
                  <a:lnTo>
                    <a:pt x="0" y="261363"/>
                  </a:lnTo>
                  <a:lnTo>
                    <a:pt x="0" y="0"/>
                  </a:lnTo>
                  <a:close/>
                </a:path>
              </a:pathLst>
            </a:custGeom>
            <a:ln w="9289">
              <a:solidFill>
                <a:srgbClr val="9C9D9D"/>
              </a:solidFill>
            </a:ln>
          </p:spPr>
          <p:txBody>
            <a:bodyPr wrap="square" lIns="0" tIns="0" rIns="0" bIns="0" rtlCol="0"/>
            <a:lstStyle/>
            <a:p>
              <a:endParaRPr/>
            </a:p>
          </p:txBody>
        </p:sp>
        <p:pic>
          <p:nvPicPr>
            <p:cNvPr id="34" name="object 34"/>
            <p:cNvPicPr/>
            <p:nvPr/>
          </p:nvPicPr>
          <p:blipFill>
            <a:blip r:embed="rId3" cstate="print"/>
            <a:stretch>
              <a:fillRect/>
            </a:stretch>
          </p:blipFill>
          <p:spPr>
            <a:xfrm>
              <a:off x="3871995" y="5593123"/>
              <a:ext cx="253089" cy="163830"/>
            </a:xfrm>
            <a:prstGeom prst="rect">
              <a:avLst/>
            </a:prstGeom>
          </p:spPr>
        </p:pic>
        <p:sp>
          <p:nvSpPr>
            <p:cNvPr id="35" name="object 35"/>
            <p:cNvSpPr/>
            <p:nvPr/>
          </p:nvSpPr>
          <p:spPr>
            <a:xfrm>
              <a:off x="3816578" y="5062266"/>
              <a:ext cx="364490" cy="530860"/>
            </a:xfrm>
            <a:custGeom>
              <a:avLst/>
              <a:gdLst/>
              <a:ahLst/>
              <a:cxnLst/>
              <a:rect l="l" t="t" r="r" b="b"/>
              <a:pathLst>
                <a:path w="364489" h="530860">
                  <a:moveTo>
                    <a:pt x="363918" y="0"/>
                  </a:moveTo>
                  <a:lnTo>
                    <a:pt x="0" y="0"/>
                  </a:lnTo>
                  <a:lnTo>
                    <a:pt x="0" y="33020"/>
                  </a:lnTo>
                  <a:lnTo>
                    <a:pt x="104508" y="33020"/>
                  </a:lnTo>
                  <a:lnTo>
                    <a:pt x="104508" y="530860"/>
                  </a:lnTo>
                  <a:lnTo>
                    <a:pt x="259397" y="530860"/>
                  </a:lnTo>
                  <a:lnTo>
                    <a:pt x="259397" y="33020"/>
                  </a:lnTo>
                  <a:lnTo>
                    <a:pt x="363918" y="33020"/>
                  </a:lnTo>
                  <a:lnTo>
                    <a:pt x="363918" y="0"/>
                  </a:lnTo>
                  <a:close/>
                </a:path>
              </a:pathLst>
            </a:custGeom>
            <a:solidFill>
              <a:srgbClr val="FFFFFF"/>
            </a:solidFill>
          </p:spPr>
          <p:txBody>
            <a:bodyPr wrap="square" lIns="0" tIns="0" rIns="0" bIns="0" rtlCol="0"/>
            <a:lstStyle/>
            <a:p>
              <a:endParaRPr/>
            </a:p>
          </p:txBody>
        </p:sp>
        <p:pic>
          <p:nvPicPr>
            <p:cNvPr id="36" name="object 36"/>
            <p:cNvPicPr/>
            <p:nvPr/>
          </p:nvPicPr>
          <p:blipFill>
            <a:blip r:embed="rId4" cstate="print"/>
            <a:stretch>
              <a:fillRect/>
            </a:stretch>
          </p:blipFill>
          <p:spPr>
            <a:xfrm>
              <a:off x="3867015" y="5587469"/>
              <a:ext cx="213938" cy="173990"/>
            </a:xfrm>
            <a:prstGeom prst="rect">
              <a:avLst/>
            </a:prstGeom>
          </p:spPr>
        </p:pic>
        <p:sp>
          <p:nvSpPr>
            <p:cNvPr id="37" name="object 37"/>
            <p:cNvSpPr/>
            <p:nvPr/>
          </p:nvSpPr>
          <p:spPr>
            <a:xfrm>
              <a:off x="3811613" y="5056615"/>
              <a:ext cx="374015" cy="695960"/>
            </a:xfrm>
            <a:custGeom>
              <a:avLst/>
              <a:gdLst/>
              <a:ahLst/>
              <a:cxnLst/>
              <a:rect l="l" t="t" r="r" b="b"/>
              <a:pathLst>
                <a:path w="374014" h="695960">
                  <a:moveTo>
                    <a:pt x="373849" y="0"/>
                  </a:moveTo>
                  <a:lnTo>
                    <a:pt x="0" y="0"/>
                  </a:lnTo>
                  <a:lnTo>
                    <a:pt x="0" y="10160"/>
                  </a:lnTo>
                  <a:lnTo>
                    <a:pt x="0" y="33020"/>
                  </a:lnTo>
                  <a:lnTo>
                    <a:pt x="0" y="43180"/>
                  </a:lnTo>
                  <a:lnTo>
                    <a:pt x="104508" y="43180"/>
                  </a:lnTo>
                  <a:lnTo>
                    <a:pt x="104508" y="530860"/>
                  </a:lnTo>
                  <a:lnTo>
                    <a:pt x="114439" y="530860"/>
                  </a:lnTo>
                  <a:lnTo>
                    <a:pt x="114439" y="43180"/>
                  </a:lnTo>
                  <a:lnTo>
                    <a:pt x="114439" y="33020"/>
                  </a:lnTo>
                  <a:lnTo>
                    <a:pt x="9931" y="33020"/>
                  </a:lnTo>
                  <a:lnTo>
                    <a:pt x="9931" y="10160"/>
                  </a:lnTo>
                  <a:lnTo>
                    <a:pt x="363905" y="10160"/>
                  </a:lnTo>
                  <a:lnTo>
                    <a:pt x="363905" y="33020"/>
                  </a:lnTo>
                  <a:lnTo>
                    <a:pt x="259397" y="33020"/>
                  </a:lnTo>
                  <a:lnTo>
                    <a:pt x="259397" y="43180"/>
                  </a:lnTo>
                  <a:lnTo>
                    <a:pt x="259397" y="530860"/>
                  </a:lnTo>
                  <a:lnTo>
                    <a:pt x="259397" y="541020"/>
                  </a:lnTo>
                  <a:lnTo>
                    <a:pt x="308495" y="541020"/>
                  </a:lnTo>
                  <a:lnTo>
                    <a:pt x="308495" y="637540"/>
                  </a:lnTo>
                  <a:lnTo>
                    <a:pt x="259397" y="637540"/>
                  </a:lnTo>
                  <a:lnTo>
                    <a:pt x="259397" y="647700"/>
                  </a:lnTo>
                  <a:lnTo>
                    <a:pt x="259397" y="695960"/>
                  </a:lnTo>
                  <a:lnTo>
                    <a:pt x="269328" y="695960"/>
                  </a:lnTo>
                  <a:lnTo>
                    <a:pt x="269328" y="647700"/>
                  </a:lnTo>
                  <a:lnTo>
                    <a:pt x="318439" y="647700"/>
                  </a:lnTo>
                  <a:lnTo>
                    <a:pt x="318439" y="637540"/>
                  </a:lnTo>
                  <a:lnTo>
                    <a:pt x="318439" y="541020"/>
                  </a:lnTo>
                  <a:lnTo>
                    <a:pt x="318439" y="530860"/>
                  </a:lnTo>
                  <a:lnTo>
                    <a:pt x="269328" y="530860"/>
                  </a:lnTo>
                  <a:lnTo>
                    <a:pt x="269328" y="43180"/>
                  </a:lnTo>
                  <a:lnTo>
                    <a:pt x="373849" y="43180"/>
                  </a:lnTo>
                  <a:lnTo>
                    <a:pt x="373849" y="33020"/>
                  </a:lnTo>
                  <a:lnTo>
                    <a:pt x="373849" y="10160"/>
                  </a:lnTo>
                  <a:lnTo>
                    <a:pt x="373849" y="0"/>
                  </a:lnTo>
                  <a:close/>
                </a:path>
              </a:pathLst>
            </a:custGeom>
            <a:solidFill>
              <a:srgbClr val="1A1A18"/>
            </a:solidFill>
          </p:spPr>
          <p:txBody>
            <a:bodyPr wrap="square" lIns="0" tIns="0" rIns="0" bIns="0" rtlCol="0"/>
            <a:lstStyle/>
            <a:p>
              <a:endParaRPr/>
            </a:p>
          </p:txBody>
        </p:sp>
        <p:sp>
          <p:nvSpPr>
            <p:cNvPr id="38" name="object 38"/>
            <p:cNvSpPr/>
            <p:nvPr/>
          </p:nvSpPr>
          <p:spPr>
            <a:xfrm>
              <a:off x="3342271" y="5629575"/>
              <a:ext cx="239395" cy="38735"/>
            </a:xfrm>
            <a:custGeom>
              <a:avLst/>
              <a:gdLst/>
              <a:ahLst/>
              <a:cxnLst/>
              <a:rect l="l" t="t" r="r" b="b"/>
              <a:pathLst>
                <a:path w="239395" h="38735">
                  <a:moveTo>
                    <a:pt x="38163" y="19215"/>
                  </a:moveTo>
                  <a:lnTo>
                    <a:pt x="36664" y="11734"/>
                  </a:lnTo>
                  <a:lnTo>
                    <a:pt x="32575" y="5626"/>
                  </a:lnTo>
                  <a:lnTo>
                    <a:pt x="26504" y="1511"/>
                  </a:lnTo>
                  <a:lnTo>
                    <a:pt x="19088" y="0"/>
                  </a:lnTo>
                  <a:lnTo>
                    <a:pt x="11658" y="1511"/>
                  </a:lnTo>
                  <a:lnTo>
                    <a:pt x="5588" y="5626"/>
                  </a:lnTo>
                  <a:lnTo>
                    <a:pt x="1498" y="11734"/>
                  </a:lnTo>
                  <a:lnTo>
                    <a:pt x="0" y="19215"/>
                  </a:lnTo>
                  <a:lnTo>
                    <a:pt x="1498" y="26695"/>
                  </a:lnTo>
                  <a:lnTo>
                    <a:pt x="5588" y="32804"/>
                  </a:lnTo>
                  <a:lnTo>
                    <a:pt x="11658" y="36918"/>
                  </a:lnTo>
                  <a:lnTo>
                    <a:pt x="19088" y="38430"/>
                  </a:lnTo>
                  <a:lnTo>
                    <a:pt x="26504" y="36918"/>
                  </a:lnTo>
                  <a:lnTo>
                    <a:pt x="32575" y="32804"/>
                  </a:lnTo>
                  <a:lnTo>
                    <a:pt x="36664" y="26695"/>
                  </a:lnTo>
                  <a:lnTo>
                    <a:pt x="38163" y="19215"/>
                  </a:lnTo>
                  <a:close/>
                </a:path>
                <a:path w="239395" h="38735">
                  <a:moveTo>
                    <a:pt x="239204" y="19215"/>
                  </a:moveTo>
                  <a:lnTo>
                    <a:pt x="237705" y="11734"/>
                  </a:lnTo>
                  <a:lnTo>
                    <a:pt x="233616" y="5626"/>
                  </a:lnTo>
                  <a:lnTo>
                    <a:pt x="227545" y="1511"/>
                  </a:lnTo>
                  <a:lnTo>
                    <a:pt x="220129" y="0"/>
                  </a:lnTo>
                  <a:lnTo>
                    <a:pt x="212699" y="1511"/>
                  </a:lnTo>
                  <a:lnTo>
                    <a:pt x="206629" y="5626"/>
                  </a:lnTo>
                  <a:lnTo>
                    <a:pt x="202539" y="11734"/>
                  </a:lnTo>
                  <a:lnTo>
                    <a:pt x="201041" y="19215"/>
                  </a:lnTo>
                  <a:lnTo>
                    <a:pt x="202539" y="26695"/>
                  </a:lnTo>
                  <a:lnTo>
                    <a:pt x="206629" y="32804"/>
                  </a:lnTo>
                  <a:lnTo>
                    <a:pt x="212699" y="36918"/>
                  </a:lnTo>
                  <a:lnTo>
                    <a:pt x="220129" y="38430"/>
                  </a:lnTo>
                  <a:lnTo>
                    <a:pt x="227545" y="36918"/>
                  </a:lnTo>
                  <a:lnTo>
                    <a:pt x="233616" y="32804"/>
                  </a:lnTo>
                  <a:lnTo>
                    <a:pt x="237705" y="26695"/>
                  </a:lnTo>
                  <a:lnTo>
                    <a:pt x="239204" y="19215"/>
                  </a:lnTo>
                  <a:close/>
                </a:path>
              </a:pathLst>
            </a:custGeom>
            <a:solidFill>
              <a:srgbClr val="FFFFFF"/>
            </a:solidFill>
          </p:spPr>
          <p:txBody>
            <a:bodyPr wrap="square" lIns="0" tIns="0" rIns="0" bIns="0" rtlCol="0"/>
            <a:lstStyle/>
            <a:p>
              <a:endParaRPr/>
            </a:p>
          </p:txBody>
        </p:sp>
        <p:sp>
          <p:nvSpPr>
            <p:cNvPr id="39" name="object 39"/>
            <p:cNvSpPr/>
            <p:nvPr/>
          </p:nvSpPr>
          <p:spPr>
            <a:xfrm>
              <a:off x="3887012" y="5629575"/>
              <a:ext cx="222885" cy="38735"/>
            </a:xfrm>
            <a:custGeom>
              <a:avLst/>
              <a:gdLst/>
              <a:ahLst/>
              <a:cxnLst/>
              <a:rect l="l" t="t" r="r" b="b"/>
              <a:pathLst>
                <a:path w="222885" h="38735">
                  <a:moveTo>
                    <a:pt x="38163" y="19215"/>
                  </a:moveTo>
                  <a:lnTo>
                    <a:pt x="36664" y="11734"/>
                  </a:lnTo>
                  <a:lnTo>
                    <a:pt x="32575" y="5626"/>
                  </a:lnTo>
                  <a:lnTo>
                    <a:pt x="26504" y="1511"/>
                  </a:lnTo>
                  <a:lnTo>
                    <a:pt x="19088" y="0"/>
                  </a:lnTo>
                  <a:lnTo>
                    <a:pt x="11658" y="1511"/>
                  </a:lnTo>
                  <a:lnTo>
                    <a:pt x="5588" y="5626"/>
                  </a:lnTo>
                  <a:lnTo>
                    <a:pt x="1498" y="11734"/>
                  </a:lnTo>
                  <a:lnTo>
                    <a:pt x="0" y="19215"/>
                  </a:lnTo>
                  <a:lnTo>
                    <a:pt x="1498" y="26695"/>
                  </a:lnTo>
                  <a:lnTo>
                    <a:pt x="5588" y="32804"/>
                  </a:lnTo>
                  <a:lnTo>
                    <a:pt x="11658" y="36918"/>
                  </a:lnTo>
                  <a:lnTo>
                    <a:pt x="19088" y="38430"/>
                  </a:lnTo>
                  <a:lnTo>
                    <a:pt x="26504" y="36918"/>
                  </a:lnTo>
                  <a:lnTo>
                    <a:pt x="32575" y="32804"/>
                  </a:lnTo>
                  <a:lnTo>
                    <a:pt x="36664" y="26695"/>
                  </a:lnTo>
                  <a:lnTo>
                    <a:pt x="38163" y="19215"/>
                  </a:lnTo>
                  <a:close/>
                </a:path>
                <a:path w="222885" h="38735">
                  <a:moveTo>
                    <a:pt x="222656" y="19215"/>
                  </a:moveTo>
                  <a:lnTo>
                    <a:pt x="221157" y="11734"/>
                  </a:lnTo>
                  <a:lnTo>
                    <a:pt x="217068" y="5626"/>
                  </a:lnTo>
                  <a:lnTo>
                    <a:pt x="210997" y="1511"/>
                  </a:lnTo>
                  <a:lnTo>
                    <a:pt x="203581" y="0"/>
                  </a:lnTo>
                  <a:lnTo>
                    <a:pt x="196151" y="1511"/>
                  </a:lnTo>
                  <a:lnTo>
                    <a:pt x="190080" y="5626"/>
                  </a:lnTo>
                  <a:lnTo>
                    <a:pt x="185991" y="11734"/>
                  </a:lnTo>
                  <a:lnTo>
                    <a:pt x="184492" y="19215"/>
                  </a:lnTo>
                  <a:lnTo>
                    <a:pt x="185991" y="26695"/>
                  </a:lnTo>
                  <a:lnTo>
                    <a:pt x="190080" y="32804"/>
                  </a:lnTo>
                  <a:lnTo>
                    <a:pt x="196151" y="36918"/>
                  </a:lnTo>
                  <a:lnTo>
                    <a:pt x="203581" y="38430"/>
                  </a:lnTo>
                  <a:lnTo>
                    <a:pt x="210997" y="36918"/>
                  </a:lnTo>
                  <a:lnTo>
                    <a:pt x="217068" y="32804"/>
                  </a:lnTo>
                  <a:lnTo>
                    <a:pt x="221157" y="26695"/>
                  </a:lnTo>
                  <a:lnTo>
                    <a:pt x="222656" y="19215"/>
                  </a:lnTo>
                  <a:close/>
                </a:path>
              </a:pathLst>
            </a:custGeom>
            <a:solidFill>
              <a:srgbClr val="1A1A18"/>
            </a:solidFill>
          </p:spPr>
          <p:txBody>
            <a:bodyPr wrap="square" lIns="0" tIns="0" rIns="0" bIns="0" rtlCol="0"/>
            <a:lstStyle/>
            <a:p>
              <a:endParaRPr/>
            </a:p>
          </p:txBody>
        </p:sp>
        <p:sp>
          <p:nvSpPr>
            <p:cNvPr id="40" name="object 40"/>
            <p:cNvSpPr/>
            <p:nvPr/>
          </p:nvSpPr>
          <p:spPr>
            <a:xfrm>
              <a:off x="3412049" y="5496357"/>
              <a:ext cx="631190" cy="635635"/>
            </a:xfrm>
            <a:custGeom>
              <a:avLst/>
              <a:gdLst/>
              <a:ahLst/>
              <a:cxnLst/>
              <a:rect l="l" t="t" r="r" b="b"/>
              <a:pathLst>
                <a:path w="631189" h="635635">
                  <a:moveTo>
                    <a:pt x="315451" y="0"/>
                  </a:moveTo>
                  <a:lnTo>
                    <a:pt x="268837" y="3444"/>
                  </a:lnTo>
                  <a:lnTo>
                    <a:pt x="224346" y="13450"/>
                  </a:lnTo>
                  <a:lnTo>
                    <a:pt x="182466" y="29525"/>
                  </a:lnTo>
                  <a:lnTo>
                    <a:pt x="143686" y="51179"/>
                  </a:lnTo>
                  <a:lnTo>
                    <a:pt x="108493" y="77921"/>
                  </a:lnTo>
                  <a:lnTo>
                    <a:pt x="77376" y="109258"/>
                  </a:lnTo>
                  <a:lnTo>
                    <a:pt x="50822" y="144699"/>
                  </a:lnTo>
                  <a:lnTo>
                    <a:pt x="29319" y="183754"/>
                  </a:lnTo>
                  <a:lnTo>
                    <a:pt x="13356" y="225931"/>
                  </a:lnTo>
                  <a:lnTo>
                    <a:pt x="3420" y="270737"/>
                  </a:lnTo>
                  <a:lnTo>
                    <a:pt x="0" y="317683"/>
                  </a:lnTo>
                  <a:lnTo>
                    <a:pt x="3420" y="364629"/>
                  </a:lnTo>
                  <a:lnTo>
                    <a:pt x="13356" y="409436"/>
                  </a:lnTo>
                  <a:lnTo>
                    <a:pt x="29319" y="451613"/>
                  </a:lnTo>
                  <a:lnTo>
                    <a:pt x="50822" y="490667"/>
                  </a:lnTo>
                  <a:lnTo>
                    <a:pt x="77376" y="526109"/>
                  </a:lnTo>
                  <a:lnTo>
                    <a:pt x="108493" y="557446"/>
                  </a:lnTo>
                  <a:lnTo>
                    <a:pt x="143686" y="584188"/>
                  </a:lnTo>
                  <a:lnTo>
                    <a:pt x="182466" y="605842"/>
                  </a:lnTo>
                  <a:lnTo>
                    <a:pt x="224346" y="621917"/>
                  </a:lnTo>
                  <a:lnTo>
                    <a:pt x="268837" y="631923"/>
                  </a:lnTo>
                  <a:lnTo>
                    <a:pt x="315451" y="635367"/>
                  </a:lnTo>
                  <a:lnTo>
                    <a:pt x="362065" y="631923"/>
                  </a:lnTo>
                  <a:lnTo>
                    <a:pt x="406556" y="621917"/>
                  </a:lnTo>
                  <a:lnTo>
                    <a:pt x="448435" y="605842"/>
                  </a:lnTo>
                  <a:lnTo>
                    <a:pt x="487215" y="584188"/>
                  </a:lnTo>
                  <a:lnTo>
                    <a:pt x="522408" y="557446"/>
                  </a:lnTo>
                  <a:lnTo>
                    <a:pt x="553525" y="526109"/>
                  </a:lnTo>
                  <a:lnTo>
                    <a:pt x="580080" y="490667"/>
                  </a:lnTo>
                  <a:lnTo>
                    <a:pt x="601582" y="451613"/>
                  </a:lnTo>
                  <a:lnTo>
                    <a:pt x="617546" y="409436"/>
                  </a:lnTo>
                  <a:lnTo>
                    <a:pt x="627481" y="364629"/>
                  </a:lnTo>
                  <a:lnTo>
                    <a:pt x="630902" y="317683"/>
                  </a:lnTo>
                  <a:lnTo>
                    <a:pt x="627481" y="270737"/>
                  </a:lnTo>
                  <a:lnTo>
                    <a:pt x="617546" y="225931"/>
                  </a:lnTo>
                  <a:lnTo>
                    <a:pt x="601582" y="183754"/>
                  </a:lnTo>
                  <a:lnTo>
                    <a:pt x="580080" y="144699"/>
                  </a:lnTo>
                  <a:lnTo>
                    <a:pt x="553525" y="109258"/>
                  </a:lnTo>
                  <a:lnTo>
                    <a:pt x="522408" y="77921"/>
                  </a:lnTo>
                  <a:lnTo>
                    <a:pt x="487215" y="51179"/>
                  </a:lnTo>
                  <a:lnTo>
                    <a:pt x="448435" y="29525"/>
                  </a:lnTo>
                  <a:lnTo>
                    <a:pt x="406556" y="13450"/>
                  </a:lnTo>
                  <a:lnTo>
                    <a:pt x="362065" y="3444"/>
                  </a:lnTo>
                  <a:lnTo>
                    <a:pt x="315451" y="0"/>
                  </a:lnTo>
                  <a:close/>
                </a:path>
              </a:pathLst>
            </a:custGeom>
            <a:solidFill>
              <a:srgbClr val="FFFFFF"/>
            </a:solidFill>
          </p:spPr>
          <p:txBody>
            <a:bodyPr wrap="square" lIns="0" tIns="0" rIns="0" bIns="0" rtlCol="0"/>
            <a:lstStyle/>
            <a:p>
              <a:endParaRPr/>
            </a:p>
          </p:txBody>
        </p:sp>
        <p:sp>
          <p:nvSpPr>
            <p:cNvPr id="41" name="object 41"/>
            <p:cNvSpPr/>
            <p:nvPr/>
          </p:nvSpPr>
          <p:spPr>
            <a:xfrm>
              <a:off x="3412049" y="5496357"/>
              <a:ext cx="631190" cy="635635"/>
            </a:xfrm>
            <a:custGeom>
              <a:avLst/>
              <a:gdLst/>
              <a:ahLst/>
              <a:cxnLst/>
              <a:rect l="l" t="t" r="r" b="b"/>
              <a:pathLst>
                <a:path w="631189" h="635635">
                  <a:moveTo>
                    <a:pt x="630902" y="317683"/>
                  </a:moveTo>
                  <a:lnTo>
                    <a:pt x="627481" y="364629"/>
                  </a:lnTo>
                  <a:lnTo>
                    <a:pt x="617546" y="409436"/>
                  </a:lnTo>
                  <a:lnTo>
                    <a:pt x="601582" y="451613"/>
                  </a:lnTo>
                  <a:lnTo>
                    <a:pt x="580080" y="490667"/>
                  </a:lnTo>
                  <a:lnTo>
                    <a:pt x="553525" y="526109"/>
                  </a:lnTo>
                  <a:lnTo>
                    <a:pt x="522408" y="557446"/>
                  </a:lnTo>
                  <a:lnTo>
                    <a:pt x="487215" y="584188"/>
                  </a:lnTo>
                  <a:lnTo>
                    <a:pt x="448435" y="605842"/>
                  </a:lnTo>
                  <a:lnTo>
                    <a:pt x="406556" y="621917"/>
                  </a:lnTo>
                  <a:lnTo>
                    <a:pt x="362065" y="631923"/>
                  </a:lnTo>
                  <a:lnTo>
                    <a:pt x="315451" y="635367"/>
                  </a:lnTo>
                  <a:lnTo>
                    <a:pt x="268837" y="631923"/>
                  </a:lnTo>
                  <a:lnTo>
                    <a:pt x="224346" y="621917"/>
                  </a:lnTo>
                  <a:lnTo>
                    <a:pt x="182466" y="605842"/>
                  </a:lnTo>
                  <a:lnTo>
                    <a:pt x="143686" y="584188"/>
                  </a:lnTo>
                  <a:lnTo>
                    <a:pt x="108493" y="557446"/>
                  </a:lnTo>
                  <a:lnTo>
                    <a:pt x="77376" y="526109"/>
                  </a:lnTo>
                  <a:lnTo>
                    <a:pt x="50822" y="490667"/>
                  </a:lnTo>
                  <a:lnTo>
                    <a:pt x="29319" y="451613"/>
                  </a:lnTo>
                  <a:lnTo>
                    <a:pt x="13356" y="409436"/>
                  </a:lnTo>
                  <a:lnTo>
                    <a:pt x="3420" y="364629"/>
                  </a:lnTo>
                  <a:lnTo>
                    <a:pt x="0" y="317683"/>
                  </a:lnTo>
                  <a:lnTo>
                    <a:pt x="3420" y="270737"/>
                  </a:lnTo>
                  <a:lnTo>
                    <a:pt x="13356" y="225931"/>
                  </a:lnTo>
                  <a:lnTo>
                    <a:pt x="29319" y="183754"/>
                  </a:lnTo>
                  <a:lnTo>
                    <a:pt x="50822" y="144699"/>
                  </a:lnTo>
                  <a:lnTo>
                    <a:pt x="77376" y="109258"/>
                  </a:lnTo>
                  <a:lnTo>
                    <a:pt x="108493" y="77921"/>
                  </a:lnTo>
                  <a:lnTo>
                    <a:pt x="143686" y="51179"/>
                  </a:lnTo>
                  <a:lnTo>
                    <a:pt x="182466" y="29525"/>
                  </a:lnTo>
                  <a:lnTo>
                    <a:pt x="224346" y="13450"/>
                  </a:lnTo>
                  <a:lnTo>
                    <a:pt x="268837" y="3444"/>
                  </a:lnTo>
                  <a:lnTo>
                    <a:pt x="315451" y="0"/>
                  </a:lnTo>
                  <a:lnTo>
                    <a:pt x="362065" y="3444"/>
                  </a:lnTo>
                  <a:lnTo>
                    <a:pt x="406556" y="13450"/>
                  </a:lnTo>
                  <a:lnTo>
                    <a:pt x="448435" y="29525"/>
                  </a:lnTo>
                  <a:lnTo>
                    <a:pt x="487215" y="51179"/>
                  </a:lnTo>
                  <a:lnTo>
                    <a:pt x="522408" y="77921"/>
                  </a:lnTo>
                  <a:lnTo>
                    <a:pt x="553525" y="109258"/>
                  </a:lnTo>
                  <a:lnTo>
                    <a:pt x="580080" y="144699"/>
                  </a:lnTo>
                  <a:lnTo>
                    <a:pt x="601582" y="183754"/>
                  </a:lnTo>
                  <a:lnTo>
                    <a:pt x="617546" y="225931"/>
                  </a:lnTo>
                  <a:lnTo>
                    <a:pt x="627481" y="270737"/>
                  </a:lnTo>
                  <a:lnTo>
                    <a:pt x="630902" y="317683"/>
                  </a:lnTo>
                  <a:close/>
                </a:path>
              </a:pathLst>
            </a:custGeom>
            <a:ln w="18578">
              <a:solidFill>
                <a:srgbClr val="009EE3"/>
              </a:solidFill>
            </a:ln>
          </p:spPr>
          <p:txBody>
            <a:bodyPr wrap="square" lIns="0" tIns="0" rIns="0" bIns="0" rtlCol="0"/>
            <a:lstStyle/>
            <a:p>
              <a:endParaRPr/>
            </a:p>
          </p:txBody>
        </p:sp>
        <p:sp>
          <p:nvSpPr>
            <p:cNvPr id="42" name="object 42"/>
            <p:cNvSpPr/>
            <p:nvPr/>
          </p:nvSpPr>
          <p:spPr>
            <a:xfrm>
              <a:off x="3535692" y="5683742"/>
              <a:ext cx="381000" cy="275590"/>
            </a:xfrm>
            <a:custGeom>
              <a:avLst/>
              <a:gdLst/>
              <a:ahLst/>
              <a:cxnLst/>
              <a:rect l="l" t="t" r="r" b="b"/>
              <a:pathLst>
                <a:path w="381000" h="275589">
                  <a:moveTo>
                    <a:pt x="324083" y="252026"/>
                  </a:moveTo>
                  <a:lnTo>
                    <a:pt x="324083" y="269709"/>
                  </a:lnTo>
                  <a:lnTo>
                    <a:pt x="324083" y="272790"/>
                  </a:lnTo>
                  <a:lnTo>
                    <a:pt x="326567" y="275297"/>
                  </a:lnTo>
                  <a:lnTo>
                    <a:pt x="329623" y="275297"/>
                  </a:lnTo>
                  <a:lnTo>
                    <a:pt x="371317" y="275297"/>
                  </a:lnTo>
                  <a:lnTo>
                    <a:pt x="374386" y="275297"/>
                  </a:lnTo>
                  <a:lnTo>
                    <a:pt x="376857" y="272790"/>
                  </a:lnTo>
                  <a:lnTo>
                    <a:pt x="376857" y="269709"/>
                  </a:lnTo>
                  <a:lnTo>
                    <a:pt x="376857" y="245340"/>
                  </a:lnTo>
                  <a:lnTo>
                    <a:pt x="361675" y="249951"/>
                  </a:lnTo>
                  <a:lnTo>
                    <a:pt x="345953" y="251960"/>
                  </a:lnTo>
                  <a:lnTo>
                    <a:pt x="332489" y="252331"/>
                  </a:lnTo>
                  <a:lnTo>
                    <a:pt x="324083" y="252026"/>
                  </a:lnTo>
                </a:path>
                <a:path w="381000" h="275589">
                  <a:moveTo>
                    <a:pt x="1850" y="245340"/>
                  </a:moveTo>
                  <a:lnTo>
                    <a:pt x="1850" y="269709"/>
                  </a:lnTo>
                  <a:lnTo>
                    <a:pt x="1850" y="272790"/>
                  </a:lnTo>
                  <a:lnTo>
                    <a:pt x="4334" y="275297"/>
                  </a:lnTo>
                  <a:lnTo>
                    <a:pt x="7390" y="275297"/>
                  </a:lnTo>
                  <a:lnTo>
                    <a:pt x="49096" y="275297"/>
                  </a:lnTo>
                  <a:lnTo>
                    <a:pt x="52153" y="275297"/>
                  </a:lnTo>
                  <a:lnTo>
                    <a:pt x="54636" y="272790"/>
                  </a:lnTo>
                  <a:lnTo>
                    <a:pt x="54636" y="269709"/>
                  </a:lnTo>
                  <a:lnTo>
                    <a:pt x="54636" y="252026"/>
                  </a:lnTo>
                  <a:lnTo>
                    <a:pt x="46226" y="252331"/>
                  </a:lnTo>
                  <a:lnTo>
                    <a:pt x="32761" y="251960"/>
                  </a:lnTo>
                  <a:lnTo>
                    <a:pt x="17037" y="249951"/>
                  </a:lnTo>
                  <a:lnTo>
                    <a:pt x="1850" y="245340"/>
                  </a:lnTo>
                </a:path>
                <a:path w="381000" h="275589">
                  <a:moveTo>
                    <a:pt x="40189" y="76044"/>
                  </a:moveTo>
                  <a:lnTo>
                    <a:pt x="42647" y="65065"/>
                  </a:lnTo>
                  <a:lnTo>
                    <a:pt x="41196" y="57627"/>
                  </a:lnTo>
                  <a:lnTo>
                    <a:pt x="38428" y="53404"/>
                  </a:lnTo>
                  <a:lnTo>
                    <a:pt x="36929" y="52069"/>
                  </a:lnTo>
                  <a:lnTo>
                    <a:pt x="31067" y="48822"/>
                  </a:lnTo>
                  <a:lnTo>
                    <a:pt x="15820" y="52368"/>
                  </a:lnTo>
                  <a:lnTo>
                    <a:pt x="2340" y="57096"/>
                  </a:lnTo>
                  <a:lnTo>
                    <a:pt x="0" y="66254"/>
                  </a:lnTo>
                  <a:lnTo>
                    <a:pt x="2041" y="78671"/>
                  </a:lnTo>
                  <a:lnTo>
                    <a:pt x="9086" y="78373"/>
                  </a:lnTo>
                  <a:lnTo>
                    <a:pt x="17159" y="78009"/>
                  </a:lnTo>
                  <a:lnTo>
                    <a:pt x="27494" y="77209"/>
                  </a:lnTo>
                  <a:lnTo>
                    <a:pt x="36400" y="76408"/>
                  </a:lnTo>
                  <a:lnTo>
                    <a:pt x="40189" y="76044"/>
                  </a:lnTo>
                </a:path>
                <a:path w="381000" h="275589">
                  <a:moveTo>
                    <a:pt x="340357" y="76044"/>
                  </a:moveTo>
                  <a:lnTo>
                    <a:pt x="354054" y="77391"/>
                  </a:lnTo>
                  <a:lnTo>
                    <a:pt x="361861" y="78082"/>
                  </a:lnTo>
                  <a:lnTo>
                    <a:pt x="366695" y="78336"/>
                  </a:lnTo>
                  <a:lnTo>
                    <a:pt x="371472" y="78373"/>
                  </a:lnTo>
                  <a:lnTo>
                    <a:pt x="378505" y="78671"/>
                  </a:lnTo>
                  <a:lnTo>
                    <a:pt x="380559" y="66254"/>
                  </a:lnTo>
                  <a:lnTo>
                    <a:pt x="378207" y="57096"/>
                  </a:lnTo>
                  <a:lnTo>
                    <a:pt x="364726" y="52368"/>
                  </a:lnTo>
                  <a:lnTo>
                    <a:pt x="349479" y="48822"/>
                  </a:lnTo>
                  <a:lnTo>
                    <a:pt x="343617" y="52069"/>
                  </a:lnTo>
                  <a:lnTo>
                    <a:pt x="337776" y="56285"/>
                  </a:lnTo>
                  <a:lnTo>
                    <a:pt x="335490" y="60188"/>
                  </a:lnTo>
                  <a:lnTo>
                    <a:pt x="336452" y="66025"/>
                  </a:lnTo>
                  <a:lnTo>
                    <a:pt x="340357" y="76044"/>
                  </a:lnTo>
                </a:path>
                <a:path w="381000" h="275589">
                  <a:moveTo>
                    <a:pt x="331128" y="69657"/>
                  </a:moveTo>
                  <a:lnTo>
                    <a:pt x="303862" y="25215"/>
                  </a:lnTo>
                  <a:lnTo>
                    <a:pt x="265015" y="1833"/>
                  </a:lnTo>
                  <a:lnTo>
                    <a:pt x="211166" y="91"/>
                  </a:lnTo>
                  <a:lnTo>
                    <a:pt x="189366" y="0"/>
                  </a:lnTo>
                  <a:lnTo>
                    <a:pt x="167559" y="91"/>
                  </a:lnTo>
                  <a:lnTo>
                    <a:pt x="113710" y="1833"/>
                  </a:lnTo>
                  <a:lnTo>
                    <a:pt x="73639" y="24522"/>
                  </a:lnTo>
                  <a:lnTo>
                    <a:pt x="55231" y="51176"/>
                  </a:lnTo>
                  <a:lnTo>
                    <a:pt x="47592" y="69657"/>
                  </a:lnTo>
                </a:path>
              </a:pathLst>
            </a:custGeom>
            <a:ln w="9289">
              <a:solidFill>
                <a:srgbClr val="009EE3"/>
              </a:solidFill>
            </a:ln>
          </p:spPr>
          <p:txBody>
            <a:bodyPr wrap="square" lIns="0" tIns="0" rIns="0" bIns="0" rtlCol="0"/>
            <a:lstStyle/>
            <a:p>
              <a:endParaRPr/>
            </a:p>
          </p:txBody>
        </p:sp>
        <p:pic>
          <p:nvPicPr>
            <p:cNvPr id="43" name="object 43"/>
            <p:cNvPicPr/>
            <p:nvPr/>
          </p:nvPicPr>
          <p:blipFill>
            <a:blip r:embed="rId5" cstate="print"/>
            <a:stretch>
              <a:fillRect/>
            </a:stretch>
          </p:blipFill>
          <p:spPr>
            <a:xfrm>
              <a:off x="3539358" y="5793231"/>
              <a:ext cx="371389" cy="77716"/>
            </a:xfrm>
            <a:prstGeom prst="rect">
              <a:avLst/>
            </a:prstGeom>
          </p:spPr>
        </p:pic>
        <p:sp>
          <p:nvSpPr>
            <p:cNvPr id="44" name="object 44"/>
            <p:cNvSpPr/>
            <p:nvPr/>
          </p:nvSpPr>
          <p:spPr>
            <a:xfrm>
              <a:off x="3530936" y="5753400"/>
              <a:ext cx="388620" cy="177800"/>
            </a:xfrm>
            <a:custGeom>
              <a:avLst/>
              <a:gdLst/>
              <a:ahLst/>
              <a:cxnLst/>
              <a:rect l="l" t="t" r="r" b="b"/>
              <a:pathLst>
                <a:path w="388620" h="177800">
                  <a:moveTo>
                    <a:pt x="52348" y="0"/>
                  </a:moveTo>
                  <a:lnTo>
                    <a:pt x="22805" y="28610"/>
                  </a:lnTo>
                  <a:lnTo>
                    <a:pt x="15717" y="39413"/>
                  </a:lnTo>
                  <a:lnTo>
                    <a:pt x="10810" y="43186"/>
                  </a:lnTo>
                  <a:lnTo>
                    <a:pt x="2452" y="49836"/>
                  </a:lnTo>
                  <a:lnTo>
                    <a:pt x="1867" y="58517"/>
                  </a:lnTo>
                  <a:lnTo>
                    <a:pt x="479" y="80494"/>
                  </a:lnTo>
                  <a:lnTo>
                    <a:pt x="0" y="94699"/>
                  </a:lnTo>
                  <a:lnTo>
                    <a:pt x="15" y="102338"/>
                  </a:lnTo>
                  <a:lnTo>
                    <a:pt x="111" y="104617"/>
                  </a:lnTo>
                  <a:lnTo>
                    <a:pt x="641" y="118310"/>
                  </a:lnTo>
                  <a:lnTo>
                    <a:pt x="2750" y="163576"/>
                  </a:lnTo>
                  <a:lnTo>
                    <a:pt x="33973" y="177760"/>
                  </a:lnTo>
                  <a:lnTo>
                    <a:pt x="53140" y="177344"/>
                  </a:lnTo>
                  <a:lnTo>
                    <a:pt x="63561" y="176429"/>
                  </a:lnTo>
                  <a:lnTo>
                    <a:pt x="67878" y="175514"/>
                  </a:lnTo>
                  <a:lnTo>
                    <a:pt x="68730" y="175098"/>
                  </a:lnTo>
                  <a:lnTo>
                    <a:pt x="81103" y="156639"/>
                  </a:lnTo>
                  <a:lnTo>
                    <a:pt x="94181" y="144121"/>
                  </a:lnTo>
                  <a:lnTo>
                    <a:pt x="132138" y="130641"/>
                  </a:lnTo>
                  <a:lnTo>
                    <a:pt x="134709" y="130765"/>
                  </a:lnTo>
                  <a:lnTo>
                    <a:pt x="186230" y="130765"/>
                  </a:lnTo>
                  <a:lnTo>
                    <a:pt x="202003" y="130765"/>
                  </a:lnTo>
                  <a:lnTo>
                    <a:pt x="253523" y="130765"/>
                  </a:lnTo>
                  <a:lnTo>
                    <a:pt x="262586" y="130082"/>
                  </a:lnTo>
                  <a:lnTo>
                    <a:pt x="268309" y="130269"/>
                  </a:lnTo>
                  <a:lnTo>
                    <a:pt x="273126" y="131702"/>
                  </a:lnTo>
                  <a:lnTo>
                    <a:pt x="279468" y="134753"/>
                  </a:lnTo>
                  <a:lnTo>
                    <a:pt x="294446" y="141871"/>
                  </a:lnTo>
                  <a:lnTo>
                    <a:pt x="303609" y="148446"/>
                  </a:lnTo>
                  <a:lnTo>
                    <a:pt x="310710" y="158261"/>
                  </a:lnTo>
                  <a:lnTo>
                    <a:pt x="319503" y="175098"/>
                  </a:lnTo>
                  <a:lnTo>
                    <a:pt x="321281" y="176637"/>
                  </a:lnTo>
                  <a:lnTo>
                    <a:pt x="325494" y="177427"/>
                  </a:lnTo>
                  <a:lnTo>
                    <a:pt x="335397" y="177719"/>
                  </a:lnTo>
                  <a:lnTo>
                    <a:pt x="354248" y="177760"/>
                  </a:lnTo>
                  <a:lnTo>
                    <a:pt x="372298" y="176289"/>
                  </a:lnTo>
                  <a:lnTo>
                    <a:pt x="386934" y="133664"/>
                  </a:lnTo>
                  <a:lnTo>
                    <a:pt x="388109" y="104617"/>
                  </a:lnTo>
                  <a:lnTo>
                    <a:pt x="388579" y="97664"/>
                  </a:lnTo>
                  <a:lnTo>
                    <a:pt x="388552" y="90544"/>
                  </a:lnTo>
                  <a:lnTo>
                    <a:pt x="387866" y="78936"/>
                  </a:lnTo>
                  <a:lnTo>
                    <a:pt x="386354" y="58517"/>
                  </a:lnTo>
                </a:path>
                <a:path w="388620" h="177800">
                  <a:moveTo>
                    <a:pt x="386354" y="58517"/>
                  </a:moveTo>
                  <a:lnTo>
                    <a:pt x="385769" y="49836"/>
                  </a:lnTo>
                  <a:lnTo>
                    <a:pt x="377411" y="43186"/>
                  </a:lnTo>
                  <a:lnTo>
                    <a:pt x="372504" y="39413"/>
                  </a:lnTo>
                  <a:lnTo>
                    <a:pt x="372205" y="38112"/>
                  </a:lnTo>
                  <a:lnTo>
                    <a:pt x="368280" y="30410"/>
                  </a:lnTo>
                  <a:lnTo>
                    <a:pt x="363188" y="23873"/>
                  </a:lnTo>
                  <a:lnTo>
                    <a:pt x="353524" y="14927"/>
                  </a:lnTo>
                  <a:lnTo>
                    <a:pt x="335884" y="0"/>
                  </a:lnTo>
                </a:path>
                <a:path w="388620" h="177800">
                  <a:moveTo>
                    <a:pt x="68730" y="175098"/>
                  </a:moveTo>
                  <a:lnTo>
                    <a:pt x="319503" y="175098"/>
                  </a:lnTo>
                </a:path>
              </a:pathLst>
            </a:custGeom>
            <a:ln w="9289">
              <a:solidFill>
                <a:srgbClr val="009EE3"/>
              </a:solidFill>
            </a:ln>
          </p:spPr>
          <p:txBody>
            <a:bodyPr wrap="square" lIns="0" tIns="0" rIns="0" bIns="0" rtlCol="0"/>
            <a:lstStyle/>
            <a:p>
              <a:endParaRPr/>
            </a:p>
          </p:txBody>
        </p:sp>
        <p:sp>
          <p:nvSpPr>
            <p:cNvPr id="45" name="object 45"/>
            <p:cNvSpPr/>
            <p:nvPr/>
          </p:nvSpPr>
          <p:spPr>
            <a:xfrm>
              <a:off x="3706380" y="5819605"/>
              <a:ext cx="37465" cy="38100"/>
            </a:xfrm>
            <a:custGeom>
              <a:avLst/>
              <a:gdLst/>
              <a:ahLst/>
              <a:cxnLst/>
              <a:rect l="l" t="t" r="r" b="b"/>
              <a:pathLst>
                <a:path w="37464" h="38100">
                  <a:moveTo>
                    <a:pt x="17830" y="12"/>
                  </a:moveTo>
                  <a:lnTo>
                    <a:pt x="10858" y="1701"/>
                  </a:lnTo>
                  <a:lnTo>
                    <a:pt x="5194" y="5740"/>
                  </a:lnTo>
                  <a:lnTo>
                    <a:pt x="1397" y="11595"/>
                  </a:lnTo>
                  <a:lnTo>
                    <a:pt x="0" y="18707"/>
                  </a:lnTo>
                  <a:lnTo>
                    <a:pt x="0" y="21805"/>
                  </a:lnTo>
                  <a:lnTo>
                    <a:pt x="825" y="24714"/>
                  </a:lnTo>
                  <a:lnTo>
                    <a:pt x="2159" y="27292"/>
                  </a:lnTo>
                  <a:lnTo>
                    <a:pt x="15417" y="16865"/>
                  </a:lnTo>
                  <a:lnTo>
                    <a:pt x="17830" y="12"/>
                  </a:lnTo>
                  <a:close/>
                </a:path>
                <a:path w="37464" h="38100">
                  <a:moveTo>
                    <a:pt x="34353" y="28803"/>
                  </a:moveTo>
                  <a:lnTo>
                    <a:pt x="18669" y="22504"/>
                  </a:lnTo>
                  <a:lnTo>
                    <a:pt x="2946" y="28727"/>
                  </a:lnTo>
                  <a:lnTo>
                    <a:pt x="6248" y="33985"/>
                  </a:lnTo>
                  <a:lnTo>
                    <a:pt x="12039" y="37503"/>
                  </a:lnTo>
                  <a:lnTo>
                    <a:pt x="25273" y="37503"/>
                  </a:lnTo>
                  <a:lnTo>
                    <a:pt x="31038" y="34023"/>
                  </a:lnTo>
                  <a:lnTo>
                    <a:pt x="34353" y="28803"/>
                  </a:lnTo>
                  <a:close/>
                </a:path>
                <a:path w="37464" h="38100">
                  <a:moveTo>
                    <a:pt x="37325" y="18707"/>
                  </a:moveTo>
                  <a:lnTo>
                    <a:pt x="35928" y="11582"/>
                  </a:lnTo>
                  <a:lnTo>
                    <a:pt x="32118" y="5727"/>
                  </a:lnTo>
                  <a:lnTo>
                    <a:pt x="26441" y="1676"/>
                  </a:lnTo>
                  <a:lnTo>
                    <a:pt x="19456" y="0"/>
                  </a:lnTo>
                  <a:lnTo>
                    <a:pt x="21920" y="16865"/>
                  </a:lnTo>
                  <a:lnTo>
                    <a:pt x="35128" y="27368"/>
                  </a:lnTo>
                  <a:lnTo>
                    <a:pt x="36487" y="24765"/>
                  </a:lnTo>
                  <a:lnTo>
                    <a:pt x="37325" y="21844"/>
                  </a:lnTo>
                  <a:lnTo>
                    <a:pt x="37325" y="18707"/>
                  </a:lnTo>
                  <a:close/>
                </a:path>
              </a:pathLst>
            </a:custGeom>
            <a:solidFill>
              <a:srgbClr val="009EE3"/>
            </a:solidFill>
          </p:spPr>
          <p:txBody>
            <a:bodyPr wrap="square" lIns="0" tIns="0" rIns="0" bIns="0" rtlCol="0"/>
            <a:lstStyle/>
            <a:p>
              <a:endParaRPr/>
            </a:p>
          </p:txBody>
        </p:sp>
        <p:sp>
          <p:nvSpPr>
            <p:cNvPr id="46" name="object 46"/>
            <p:cNvSpPr/>
            <p:nvPr/>
          </p:nvSpPr>
          <p:spPr>
            <a:xfrm>
              <a:off x="3484361" y="5753216"/>
              <a:ext cx="484505" cy="266065"/>
            </a:xfrm>
            <a:custGeom>
              <a:avLst/>
              <a:gdLst/>
              <a:ahLst/>
              <a:cxnLst/>
              <a:rect l="l" t="t" r="r" b="b"/>
              <a:pathLst>
                <a:path w="484504" h="266064">
                  <a:moveTo>
                    <a:pt x="98969" y="0"/>
                  </a:moveTo>
                  <a:lnTo>
                    <a:pt x="382409" y="0"/>
                  </a:lnTo>
                </a:path>
                <a:path w="484504" h="266064">
                  <a:moveTo>
                    <a:pt x="35043" y="195921"/>
                  </a:moveTo>
                  <a:lnTo>
                    <a:pt x="0" y="262903"/>
                  </a:lnTo>
                </a:path>
                <a:path w="484504" h="266064">
                  <a:moveTo>
                    <a:pt x="447529" y="195921"/>
                  </a:moveTo>
                  <a:lnTo>
                    <a:pt x="483994" y="265649"/>
                  </a:lnTo>
                </a:path>
              </a:pathLst>
            </a:custGeom>
            <a:ln w="9289">
              <a:solidFill>
                <a:srgbClr val="009EE3"/>
              </a:solidFill>
            </a:ln>
          </p:spPr>
          <p:txBody>
            <a:bodyPr wrap="square" lIns="0" tIns="0" rIns="0" bIns="0" rtlCol="0"/>
            <a:lstStyle/>
            <a:p>
              <a:endParaRPr/>
            </a:p>
          </p:txBody>
        </p:sp>
      </p:grpSp>
      <p:grpSp>
        <p:nvGrpSpPr>
          <p:cNvPr id="47" name="object 47"/>
          <p:cNvGrpSpPr/>
          <p:nvPr/>
        </p:nvGrpSpPr>
        <p:grpSpPr>
          <a:xfrm>
            <a:off x="18663324" y="565489"/>
            <a:ext cx="845819" cy="845819"/>
            <a:chOff x="18663324" y="565489"/>
            <a:chExt cx="845819" cy="845819"/>
          </a:xfrm>
        </p:grpSpPr>
        <p:sp>
          <p:nvSpPr>
            <p:cNvPr id="48" name="object 48"/>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49" name="object 49"/>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50" name="object 50"/>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sp>
        <p:nvSpPr>
          <p:cNvPr id="51" name="object 51"/>
          <p:cNvSpPr txBox="1"/>
          <p:nvPr/>
        </p:nvSpPr>
        <p:spPr>
          <a:xfrm>
            <a:off x="596514" y="1498600"/>
            <a:ext cx="4290695" cy="1627177"/>
          </a:xfrm>
          <a:prstGeom prst="rect">
            <a:avLst/>
          </a:prstGeom>
        </p:spPr>
        <p:txBody>
          <a:bodyPr vert="horz" wrap="square" lIns="0" tIns="12700" rIns="0" bIns="0" rtlCol="0">
            <a:spAutoFit/>
          </a:bodyPr>
          <a:lstStyle/>
          <a:p>
            <a:pPr marL="12700" marR="247015">
              <a:lnSpc>
                <a:spcPct val="111300"/>
              </a:lnSpc>
              <a:spcBef>
                <a:spcPts val="100"/>
              </a:spcBef>
            </a:pPr>
            <a:r>
              <a:rPr lang="it-IT" sz="950" dirty="0">
                <a:solidFill>
                  <a:srgbClr val="1A1A18"/>
                </a:solidFill>
                <a:latin typeface="MB Corpo S Text Light"/>
                <a:ea typeface="MB Corpo S Text Light"/>
                <a:cs typeface="MB Corpo S Text Light"/>
                <a:sym typeface="MB Corpo S Text Light"/>
              </a:rPr>
              <a:t>Diversi produttori mettono a disposizione ammortizzatori di qualità differente. Già in condizioni a nuovo la qualità offerta può scostarsi fortemente dalle caratteristiche nominali</a:t>
            </a:r>
            <a:r>
              <a:rPr lang="it-IT" sz="950" dirty="0">
                <a:latin typeface="MB Corpo S Text Light"/>
                <a:ea typeface="MB Corpo S Text Light"/>
                <a:cs typeface="MB Corpo S Text Light"/>
                <a:sym typeface="MB Corpo S Text Light"/>
              </a:rPr>
              <a:t> </a:t>
            </a:r>
            <a:r>
              <a:rPr lang="it-IT" sz="950" dirty="0">
                <a:solidFill>
                  <a:srgbClr val="1A1A18"/>
                </a:solidFill>
                <a:latin typeface="MB Corpo S Text Light"/>
                <a:ea typeface="MB Corpo S Text Light"/>
                <a:cs typeface="MB Corpo S Text Light"/>
                <a:sym typeface="MB Corpo S Text Light"/>
              </a:rPr>
              <a:t>desiderate di cui dispongono invece gli ammortizzatori originali. Questo risultato è emerso anche dai test eseguiti nel centro di prove per autoveicoli del politecnico di Dresda. Su incarico di Mercedes‑Benz Group AG è stato sottoposto a test l'ammortizzatore originale Mercedes‑Benz A 204 323 26 00 (Classe C 204 asse anteriore) rispetto a tre prodotti concorrenti paragonabili, sia sul banco di prova che a bordo di una vettura Mercedes-Benz C 180 </a:t>
            </a:r>
            <a:r>
              <a:rPr lang="it-IT" sz="950" dirty="0" err="1">
                <a:solidFill>
                  <a:srgbClr val="1A1A18"/>
                </a:solidFill>
                <a:latin typeface="MB Corpo S Text Light"/>
                <a:ea typeface="MB Corpo S Text Light"/>
                <a:cs typeface="MB Corpo S Text Light"/>
                <a:sym typeface="MB Corpo S Text Light"/>
              </a:rPr>
              <a:t>Kompressor</a:t>
            </a:r>
            <a:r>
              <a:rPr lang="it-IT" sz="950" dirty="0">
                <a:solidFill>
                  <a:srgbClr val="1A1A18"/>
                </a:solidFill>
                <a:latin typeface="MB Corpo S Text Light"/>
                <a:ea typeface="MB Corpo S Text Light"/>
                <a:cs typeface="MB Corpo S Text Light"/>
                <a:sym typeface="MB Corpo S Text Light"/>
              </a:rPr>
              <a:t> con prima immatricolazione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nel 2009. Il periodo di test andava da novembre 2016 a febbraio 2017.</a:t>
            </a:r>
            <a:endParaRPr sz="950" dirty="0">
              <a:latin typeface="MB Corpo S Text Light"/>
              <a:cs typeface="MB Corpo S Text Light"/>
            </a:endParaRPr>
          </a:p>
        </p:txBody>
      </p:sp>
      <p:sp>
        <p:nvSpPr>
          <p:cNvPr id="52" name="object 52"/>
          <p:cNvSpPr txBox="1"/>
          <p:nvPr/>
        </p:nvSpPr>
        <p:spPr>
          <a:xfrm>
            <a:off x="596514" y="3499719"/>
            <a:ext cx="2985135" cy="168910"/>
          </a:xfrm>
          <a:prstGeom prst="rect">
            <a:avLst/>
          </a:prstGeom>
        </p:spPr>
        <p:txBody>
          <a:bodyPr vert="horz" wrap="square" lIns="0" tIns="11430" rIns="0" bIns="0" rtlCol="0">
            <a:spAutoFit/>
          </a:bodyPr>
          <a:lstStyle/>
          <a:p>
            <a:pPr marL="12700">
              <a:lnSpc>
                <a:spcPct val="100000"/>
              </a:lnSpc>
              <a:spcBef>
                <a:spcPts val="90"/>
              </a:spcBef>
            </a:pPr>
            <a:r>
              <a:rPr lang="it-IT" sz="950" b="1" dirty="0">
                <a:solidFill>
                  <a:srgbClr val="1A1A18"/>
                </a:solidFill>
                <a:latin typeface="MB Corpo S Text"/>
                <a:ea typeface="MB Corpo S Text"/>
                <a:cs typeface="MB Corpo S Text"/>
                <a:sym typeface="MB Corpo S Text"/>
              </a:rPr>
              <a:t>Segue qui un estratto dei test svolti:</a:t>
            </a:r>
            <a:endParaRPr sz="950" dirty="0">
              <a:latin typeface="MB Corpo S Text"/>
              <a:cs typeface="MB Corpo S Text"/>
            </a:endParaRPr>
          </a:p>
        </p:txBody>
      </p:sp>
      <p:sp>
        <p:nvSpPr>
          <p:cNvPr id="53" name="object 53"/>
          <p:cNvSpPr txBox="1"/>
          <p:nvPr/>
        </p:nvSpPr>
        <p:spPr>
          <a:xfrm>
            <a:off x="5097842" y="1819791"/>
            <a:ext cx="4352925" cy="1951753"/>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Resistenza all'usura: </a:t>
            </a:r>
            <a:r>
              <a:rPr lang="it-IT" sz="950" dirty="0">
                <a:solidFill>
                  <a:srgbClr val="1A1A18"/>
                </a:solidFill>
                <a:latin typeface="MB Corpo S Text Light"/>
                <a:ea typeface="MB Corpo S Text Light"/>
                <a:cs typeface="MB Corpo S Text Light"/>
                <a:sym typeface="MB Corpo S Text Light"/>
              </a:rPr>
              <a:t>per valutare questa caratteristica sono stati testati ammortizzatori condizionati (ossia invecchiati artificialmente tramite usura controllata e riproducibile) rispetto ad ammortizzatori nello stato a nuovo.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Nello specifico sono state considerate le differenze per le forze di compressione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ed estensione alla massima velocità VDA90 per gli ammortizzatori a nuovo e l'ammortizzatore con il condizionamento peggiore risultante dal diagramma F/v.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Su questa base sono stati formati dei valori medi. Dal test emerge quanto segue:</a:t>
            </a:r>
            <a:endParaRPr sz="950" dirty="0">
              <a:latin typeface="MB Corpo S Text Light"/>
              <a:cs typeface="MB Corpo S Text Light"/>
            </a:endParaRPr>
          </a:p>
          <a:p>
            <a:pPr marL="12700" marR="32384">
              <a:lnSpc>
                <a:spcPct val="111300"/>
              </a:lnSpc>
            </a:pPr>
            <a:r>
              <a:rPr lang="it-IT" sz="950" dirty="0">
                <a:solidFill>
                  <a:srgbClr val="1A1A18"/>
                </a:solidFill>
                <a:latin typeface="MB Corpo S Text Light"/>
                <a:ea typeface="MB Corpo S Text Light"/>
                <a:cs typeface="MB Corpo S Text Light"/>
                <a:sym typeface="MB Corpo S Text Light"/>
              </a:rPr>
              <a:t>insieme ad un altro concorrente, l'ammortizzatore originale Mercedes‑Benz presenta la minore perdita della forza di smorzamento. Il condizionamento non compromette quasi per nulla il regolare funzionamento. Solamente nello smorzamento della fase di compressione si rilevano perdite di forza alle velocità elevate. Questo risultato lo rende il migliore ammortizzatore nel test.</a:t>
            </a:r>
            <a:endParaRPr sz="950" dirty="0">
              <a:latin typeface="MB Corpo S Text Light"/>
              <a:cs typeface="MB Corpo S Text Light"/>
            </a:endParaRPr>
          </a:p>
        </p:txBody>
      </p:sp>
      <p:grpSp>
        <p:nvGrpSpPr>
          <p:cNvPr id="54" name="object 54"/>
          <p:cNvGrpSpPr/>
          <p:nvPr/>
        </p:nvGrpSpPr>
        <p:grpSpPr>
          <a:xfrm>
            <a:off x="16163002" y="1808614"/>
            <a:ext cx="3332479" cy="2009139"/>
            <a:chOff x="16163002" y="1808614"/>
            <a:chExt cx="3332479" cy="2009139"/>
          </a:xfrm>
        </p:grpSpPr>
        <p:sp>
          <p:nvSpPr>
            <p:cNvPr id="55" name="object 55"/>
            <p:cNvSpPr/>
            <p:nvPr/>
          </p:nvSpPr>
          <p:spPr>
            <a:xfrm>
              <a:off x="16163002" y="1808614"/>
              <a:ext cx="3332479" cy="2009139"/>
            </a:xfrm>
            <a:custGeom>
              <a:avLst/>
              <a:gdLst/>
              <a:ahLst/>
              <a:cxnLst/>
              <a:rect l="l" t="t" r="r" b="b"/>
              <a:pathLst>
                <a:path w="3332480" h="2009139">
                  <a:moveTo>
                    <a:pt x="3331878" y="0"/>
                  </a:moveTo>
                  <a:lnTo>
                    <a:pt x="0" y="0"/>
                  </a:lnTo>
                  <a:lnTo>
                    <a:pt x="0" y="2009132"/>
                  </a:lnTo>
                  <a:lnTo>
                    <a:pt x="3331878" y="2009132"/>
                  </a:lnTo>
                  <a:lnTo>
                    <a:pt x="3331878" y="0"/>
                  </a:lnTo>
                  <a:close/>
                </a:path>
              </a:pathLst>
            </a:custGeom>
            <a:solidFill>
              <a:srgbClr val="ECECED"/>
            </a:solidFill>
          </p:spPr>
          <p:txBody>
            <a:bodyPr wrap="square" lIns="0" tIns="0" rIns="0" bIns="0" rtlCol="0"/>
            <a:lstStyle/>
            <a:p>
              <a:endParaRPr/>
            </a:p>
          </p:txBody>
        </p:sp>
        <p:pic>
          <p:nvPicPr>
            <p:cNvPr id="56" name="object 56"/>
            <p:cNvPicPr/>
            <p:nvPr/>
          </p:nvPicPr>
          <p:blipFill>
            <a:blip r:embed="rId6" cstate="print"/>
            <a:stretch>
              <a:fillRect/>
            </a:stretch>
          </p:blipFill>
          <p:spPr>
            <a:xfrm>
              <a:off x="16230683" y="2068184"/>
              <a:ext cx="169235" cy="169223"/>
            </a:xfrm>
            <a:prstGeom prst="rect">
              <a:avLst/>
            </a:prstGeom>
          </p:spPr>
        </p:pic>
        <p:pic>
          <p:nvPicPr>
            <p:cNvPr id="57" name="object 57"/>
            <p:cNvPicPr/>
            <p:nvPr/>
          </p:nvPicPr>
          <p:blipFill>
            <a:blip r:embed="rId7" cstate="print"/>
            <a:stretch>
              <a:fillRect/>
            </a:stretch>
          </p:blipFill>
          <p:spPr>
            <a:xfrm>
              <a:off x="16230683" y="2448000"/>
              <a:ext cx="169235" cy="169223"/>
            </a:xfrm>
            <a:prstGeom prst="rect">
              <a:avLst/>
            </a:prstGeom>
          </p:spPr>
        </p:pic>
        <p:pic>
          <p:nvPicPr>
            <p:cNvPr id="58" name="object 58"/>
            <p:cNvPicPr/>
            <p:nvPr/>
          </p:nvPicPr>
          <p:blipFill>
            <a:blip r:embed="rId8" cstate="print"/>
            <a:stretch>
              <a:fillRect/>
            </a:stretch>
          </p:blipFill>
          <p:spPr>
            <a:xfrm>
              <a:off x="16230683" y="2664000"/>
              <a:ext cx="169235" cy="169223"/>
            </a:xfrm>
            <a:prstGeom prst="rect">
              <a:avLst/>
            </a:prstGeom>
          </p:spPr>
        </p:pic>
        <p:pic>
          <p:nvPicPr>
            <p:cNvPr id="59" name="object 59"/>
            <p:cNvPicPr/>
            <p:nvPr/>
          </p:nvPicPr>
          <p:blipFill>
            <a:blip r:embed="rId9" cstate="print"/>
            <a:stretch>
              <a:fillRect/>
            </a:stretch>
          </p:blipFill>
          <p:spPr>
            <a:xfrm>
              <a:off x="16230683" y="2916000"/>
              <a:ext cx="169235" cy="169223"/>
            </a:xfrm>
            <a:prstGeom prst="rect">
              <a:avLst/>
            </a:prstGeom>
          </p:spPr>
        </p:pic>
        <p:pic>
          <p:nvPicPr>
            <p:cNvPr id="60" name="object 60"/>
            <p:cNvPicPr/>
            <p:nvPr/>
          </p:nvPicPr>
          <p:blipFill>
            <a:blip r:embed="rId10" cstate="print"/>
            <a:stretch>
              <a:fillRect/>
            </a:stretch>
          </p:blipFill>
          <p:spPr>
            <a:xfrm>
              <a:off x="16230683" y="3175000"/>
              <a:ext cx="169235" cy="169223"/>
            </a:xfrm>
            <a:prstGeom prst="rect">
              <a:avLst/>
            </a:prstGeom>
          </p:spPr>
        </p:pic>
        <p:pic>
          <p:nvPicPr>
            <p:cNvPr id="61" name="object 61"/>
            <p:cNvPicPr/>
            <p:nvPr/>
          </p:nvPicPr>
          <p:blipFill>
            <a:blip r:embed="rId7" cstate="print"/>
            <a:stretch>
              <a:fillRect/>
            </a:stretch>
          </p:blipFill>
          <p:spPr>
            <a:xfrm>
              <a:off x="16230683" y="3479800"/>
              <a:ext cx="169235" cy="169223"/>
            </a:xfrm>
            <a:prstGeom prst="rect">
              <a:avLst/>
            </a:prstGeom>
          </p:spPr>
        </p:pic>
      </p:grpSp>
      <p:sp>
        <p:nvSpPr>
          <p:cNvPr id="62" name="object 62"/>
          <p:cNvSpPr txBox="1"/>
          <p:nvPr/>
        </p:nvSpPr>
        <p:spPr>
          <a:xfrm>
            <a:off x="16168371" y="1808614"/>
            <a:ext cx="3637279" cy="1973232"/>
          </a:xfrm>
          <a:prstGeom prst="rect">
            <a:avLst/>
          </a:prstGeom>
        </p:spPr>
        <p:txBody>
          <a:bodyPr vert="horz" wrap="square" lIns="0" tIns="45085" rIns="0" bIns="0" rtlCol="0">
            <a:spAutoFit/>
          </a:bodyPr>
          <a:lstStyle/>
          <a:p>
            <a:pPr marL="67310">
              <a:lnSpc>
                <a:spcPct val="100000"/>
              </a:lnSpc>
              <a:spcBef>
                <a:spcPts val="355"/>
              </a:spcBef>
            </a:pPr>
            <a:r>
              <a:rPr lang="it-IT" sz="950" b="1" dirty="0">
                <a:solidFill>
                  <a:srgbClr val="1A1A18"/>
                </a:solidFill>
                <a:latin typeface="MB Corpo S Text"/>
                <a:ea typeface="MB Corpo S Text"/>
                <a:cs typeface="MB Corpo S Text"/>
                <a:sym typeface="MB Corpo S Text"/>
              </a:rPr>
              <a:t>Vantaggi degli ammortizzatori originali Mercedes-Benz.</a:t>
            </a:r>
            <a:endParaRPr sz="950" dirty="0">
              <a:latin typeface="MB Corpo S Text"/>
              <a:cs typeface="MB Corpo S Text"/>
            </a:endParaRPr>
          </a:p>
          <a:p>
            <a:pPr marL="372110" marR="443865">
              <a:lnSpc>
                <a:spcPct val="111300"/>
              </a:lnSpc>
              <a:spcBef>
                <a:spcPts val="520"/>
              </a:spcBef>
            </a:pPr>
            <a:r>
              <a:rPr lang="it-IT" sz="950" dirty="0">
                <a:solidFill>
                  <a:srgbClr val="1A1A18"/>
                </a:solidFill>
                <a:latin typeface="MB Corpo S Text Light"/>
                <a:ea typeface="MB Corpo S Text Light"/>
                <a:cs typeface="MB Corpo S Text Light"/>
                <a:sym typeface="MB Corpo S Text Light"/>
              </a:rPr>
              <a:t>Elevata economicità grazie al ciclo di vita lungo (circa 300.000 km)</a:t>
            </a:r>
          </a:p>
          <a:p>
            <a:pPr marL="372110" marR="443865">
              <a:lnSpc>
                <a:spcPct val="111300"/>
              </a:lnSpc>
              <a:spcBef>
                <a:spcPts val="520"/>
              </a:spcBef>
            </a:pPr>
            <a:r>
              <a:rPr lang="it-IT" sz="950" dirty="0">
                <a:solidFill>
                  <a:srgbClr val="1A1A18"/>
                </a:solidFill>
                <a:latin typeface="MB Corpo S Text Light"/>
                <a:cs typeface="MB Corpo S Text Light"/>
                <a:sym typeface="MB Corpo S Text Light"/>
              </a:rPr>
              <a:t>Configurazione comfort</a:t>
            </a:r>
          </a:p>
          <a:p>
            <a:pPr marL="372110" marR="443865">
              <a:lnSpc>
                <a:spcPct val="111300"/>
              </a:lnSpc>
              <a:spcBef>
                <a:spcPts val="520"/>
              </a:spcBef>
            </a:pPr>
            <a:r>
              <a:rPr lang="it-IT" sz="950" dirty="0">
                <a:solidFill>
                  <a:srgbClr val="1A1A18"/>
                </a:solidFill>
                <a:latin typeface="MB Corpo S Text Light"/>
                <a:cs typeface="MB Corpo S Text Light"/>
                <a:sym typeface="MB Corpo S Text Light"/>
              </a:rPr>
              <a:t>Precisione dimensionale</a:t>
            </a:r>
            <a:endParaRPr sz="950" dirty="0">
              <a:latin typeface="MB Corpo S Text Light"/>
              <a:cs typeface="MB Corpo S Text Light"/>
            </a:endParaRPr>
          </a:p>
          <a:p>
            <a:pPr marL="372110" marR="685165">
              <a:lnSpc>
                <a:spcPct val="181500"/>
              </a:lnSpc>
            </a:pPr>
            <a:r>
              <a:rPr lang="it-IT" sz="950" dirty="0">
                <a:solidFill>
                  <a:srgbClr val="1A1A18"/>
                </a:solidFill>
                <a:latin typeface="MB Corpo S Text Light"/>
                <a:ea typeface="MB Corpo S Text Light"/>
                <a:cs typeface="MB Corpo S Text Light"/>
                <a:sym typeface="MB Corpo S Text Light"/>
              </a:rPr>
              <a:t>Elevata resistenza all'usura/al logoramento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Elevata sicurezza in frenata</a:t>
            </a:r>
            <a:endParaRPr sz="950" dirty="0">
              <a:latin typeface="MB Corpo S Text Light"/>
              <a:cs typeface="MB Corpo S Text Light"/>
            </a:endParaRPr>
          </a:p>
          <a:p>
            <a:pPr marL="372110">
              <a:lnSpc>
                <a:spcPct val="100000"/>
              </a:lnSpc>
              <a:spcBef>
                <a:spcPts val="925"/>
              </a:spcBef>
            </a:pPr>
            <a:r>
              <a:rPr lang="it-IT" sz="950" dirty="0">
                <a:solidFill>
                  <a:srgbClr val="1A1A18"/>
                </a:solidFill>
                <a:latin typeface="MB Corpo S Text Light"/>
                <a:ea typeface="MB Corpo S Text Light"/>
                <a:cs typeface="MB Corpo S Text Light"/>
                <a:sym typeface="MB Corpo S Text Light"/>
              </a:rPr>
              <a:t>Aderenza al suolo, sicurezza di sterzata,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stabilità in curva ottimali</a:t>
            </a:r>
            <a:endParaRPr sz="950" dirty="0">
              <a:latin typeface="MB Corpo S Text Light"/>
              <a:cs typeface="MB Corpo S Text Light"/>
            </a:endParaRPr>
          </a:p>
        </p:txBody>
      </p:sp>
      <p:grpSp>
        <p:nvGrpSpPr>
          <p:cNvPr id="63" name="object 63"/>
          <p:cNvGrpSpPr/>
          <p:nvPr/>
        </p:nvGrpSpPr>
        <p:grpSpPr>
          <a:xfrm>
            <a:off x="16163002" y="3978935"/>
            <a:ext cx="3332479" cy="2020570"/>
            <a:chOff x="16163002" y="3978935"/>
            <a:chExt cx="3332479" cy="2020570"/>
          </a:xfrm>
        </p:grpSpPr>
        <p:sp>
          <p:nvSpPr>
            <p:cNvPr id="64" name="object 64"/>
            <p:cNvSpPr/>
            <p:nvPr/>
          </p:nvSpPr>
          <p:spPr>
            <a:xfrm>
              <a:off x="16163002" y="3978935"/>
              <a:ext cx="3332479" cy="2020570"/>
            </a:xfrm>
            <a:custGeom>
              <a:avLst/>
              <a:gdLst/>
              <a:ahLst/>
              <a:cxnLst/>
              <a:rect l="l" t="t" r="r" b="b"/>
              <a:pathLst>
                <a:path w="3332480" h="2020570">
                  <a:moveTo>
                    <a:pt x="3331878" y="0"/>
                  </a:moveTo>
                  <a:lnTo>
                    <a:pt x="0" y="0"/>
                  </a:lnTo>
                  <a:lnTo>
                    <a:pt x="0" y="2020570"/>
                  </a:lnTo>
                  <a:lnTo>
                    <a:pt x="3331878" y="2020570"/>
                  </a:lnTo>
                  <a:lnTo>
                    <a:pt x="3331878" y="0"/>
                  </a:lnTo>
                  <a:close/>
                </a:path>
              </a:pathLst>
            </a:custGeom>
            <a:solidFill>
              <a:srgbClr val="ECECED"/>
            </a:solidFill>
          </p:spPr>
          <p:txBody>
            <a:bodyPr wrap="square" lIns="0" tIns="0" rIns="0" bIns="0" rtlCol="0"/>
            <a:lstStyle/>
            <a:p>
              <a:endParaRPr/>
            </a:p>
          </p:txBody>
        </p:sp>
        <p:pic>
          <p:nvPicPr>
            <p:cNvPr id="65" name="object 65"/>
            <p:cNvPicPr/>
            <p:nvPr/>
          </p:nvPicPr>
          <p:blipFill>
            <a:blip r:embed="rId11" cstate="print"/>
            <a:stretch>
              <a:fillRect/>
            </a:stretch>
          </p:blipFill>
          <p:spPr>
            <a:xfrm>
              <a:off x="16230690" y="4238517"/>
              <a:ext cx="169223" cy="169223"/>
            </a:xfrm>
            <a:prstGeom prst="rect">
              <a:avLst/>
            </a:prstGeom>
          </p:spPr>
        </p:pic>
        <p:pic>
          <p:nvPicPr>
            <p:cNvPr id="66" name="object 66"/>
            <p:cNvPicPr/>
            <p:nvPr/>
          </p:nvPicPr>
          <p:blipFill>
            <a:blip r:embed="rId11" cstate="print"/>
            <a:stretch>
              <a:fillRect/>
            </a:stretch>
          </p:blipFill>
          <p:spPr>
            <a:xfrm>
              <a:off x="16230690" y="4501240"/>
              <a:ext cx="169223" cy="169223"/>
            </a:xfrm>
            <a:prstGeom prst="rect">
              <a:avLst/>
            </a:prstGeom>
          </p:spPr>
        </p:pic>
        <p:pic>
          <p:nvPicPr>
            <p:cNvPr id="67" name="object 67"/>
            <p:cNvPicPr/>
            <p:nvPr/>
          </p:nvPicPr>
          <p:blipFill>
            <a:blip r:embed="rId11" cstate="print"/>
            <a:stretch>
              <a:fillRect/>
            </a:stretch>
          </p:blipFill>
          <p:spPr>
            <a:xfrm>
              <a:off x="16230690" y="4716000"/>
              <a:ext cx="169223" cy="169223"/>
            </a:xfrm>
            <a:prstGeom prst="rect">
              <a:avLst/>
            </a:prstGeom>
          </p:spPr>
        </p:pic>
        <p:pic>
          <p:nvPicPr>
            <p:cNvPr id="68" name="object 68"/>
            <p:cNvPicPr/>
            <p:nvPr/>
          </p:nvPicPr>
          <p:blipFill>
            <a:blip r:embed="rId12" cstate="print"/>
            <a:stretch>
              <a:fillRect/>
            </a:stretch>
          </p:blipFill>
          <p:spPr>
            <a:xfrm>
              <a:off x="16230690" y="4968000"/>
              <a:ext cx="169223" cy="169223"/>
            </a:xfrm>
            <a:prstGeom prst="rect">
              <a:avLst/>
            </a:prstGeom>
          </p:spPr>
        </p:pic>
        <p:pic>
          <p:nvPicPr>
            <p:cNvPr id="69" name="object 69"/>
            <p:cNvPicPr/>
            <p:nvPr/>
          </p:nvPicPr>
          <p:blipFill>
            <a:blip r:embed="rId12" cstate="print"/>
            <a:stretch>
              <a:fillRect/>
            </a:stretch>
          </p:blipFill>
          <p:spPr>
            <a:xfrm>
              <a:off x="16230690" y="5400000"/>
              <a:ext cx="169223" cy="169223"/>
            </a:xfrm>
            <a:prstGeom prst="rect">
              <a:avLst/>
            </a:prstGeom>
          </p:spPr>
        </p:pic>
        <p:pic>
          <p:nvPicPr>
            <p:cNvPr id="70" name="object 70"/>
            <p:cNvPicPr/>
            <p:nvPr/>
          </p:nvPicPr>
          <p:blipFill>
            <a:blip r:embed="rId12" cstate="print"/>
            <a:stretch>
              <a:fillRect/>
            </a:stretch>
          </p:blipFill>
          <p:spPr>
            <a:xfrm>
              <a:off x="16230690" y="5796000"/>
              <a:ext cx="169223" cy="169223"/>
            </a:xfrm>
            <a:prstGeom prst="rect">
              <a:avLst/>
            </a:prstGeom>
          </p:spPr>
        </p:pic>
      </p:grpSp>
      <p:sp>
        <p:nvSpPr>
          <p:cNvPr id="71" name="object 71"/>
          <p:cNvSpPr txBox="1"/>
          <p:nvPr/>
        </p:nvSpPr>
        <p:spPr>
          <a:xfrm>
            <a:off x="16168371" y="3978935"/>
            <a:ext cx="3332479" cy="2010294"/>
          </a:xfrm>
          <a:prstGeom prst="rect">
            <a:avLst/>
          </a:prstGeom>
        </p:spPr>
        <p:txBody>
          <a:bodyPr vert="horz" wrap="square" lIns="0" tIns="45085" rIns="0" bIns="0" rtlCol="0">
            <a:spAutoFit/>
          </a:bodyPr>
          <a:lstStyle/>
          <a:p>
            <a:pPr marL="67310">
              <a:lnSpc>
                <a:spcPct val="100000"/>
              </a:lnSpc>
              <a:spcBef>
                <a:spcPts val="355"/>
              </a:spcBef>
            </a:pPr>
            <a:r>
              <a:rPr lang="it-IT" sz="950" b="1" dirty="0">
                <a:solidFill>
                  <a:srgbClr val="1A1A18"/>
                </a:solidFill>
                <a:latin typeface="MB Corpo S Text"/>
                <a:ea typeface="MB Corpo S Text"/>
                <a:cs typeface="MB Corpo S Text"/>
                <a:sym typeface="MB Corpo S Text"/>
              </a:rPr>
              <a:t>Svantaggi dovuti ad ammortizzatori di scarsa qualità.</a:t>
            </a:r>
            <a:endParaRPr sz="950" dirty="0">
              <a:latin typeface="MB Corpo S Text"/>
              <a:cs typeface="MB Corpo S Text"/>
            </a:endParaRPr>
          </a:p>
          <a:p>
            <a:pPr marL="372110">
              <a:lnSpc>
                <a:spcPct val="100000"/>
              </a:lnSpc>
              <a:spcBef>
                <a:spcPts val="650"/>
              </a:spcBef>
            </a:pPr>
            <a:r>
              <a:rPr lang="it-IT" sz="950" dirty="0">
                <a:solidFill>
                  <a:srgbClr val="1A1A18"/>
                </a:solidFill>
                <a:latin typeface="MB Corpo S Text Light"/>
                <a:ea typeface="MB Corpo S Text Light"/>
                <a:cs typeface="MB Corpo S Text Light"/>
                <a:sym typeface="MB Corpo S Text Light"/>
              </a:rPr>
              <a:t>Spazio di frenata allungato</a:t>
            </a:r>
          </a:p>
          <a:p>
            <a:pPr marL="372110">
              <a:lnSpc>
                <a:spcPct val="100000"/>
              </a:lnSpc>
              <a:spcBef>
                <a:spcPts val="650"/>
              </a:spcBef>
            </a:pPr>
            <a:r>
              <a:rPr lang="it-IT" sz="950" dirty="0">
                <a:solidFill>
                  <a:srgbClr val="1A1A18"/>
                </a:solidFill>
                <a:latin typeface="MB Corpo S Text Light"/>
                <a:cs typeface="MB Corpo S Text Light"/>
                <a:sym typeface="MB Corpo S Text Light"/>
              </a:rPr>
              <a:t>Minore efficacia dei sistemi ABS, ASR, ESP</a:t>
            </a:r>
          </a:p>
          <a:p>
            <a:pPr marL="372110">
              <a:lnSpc>
                <a:spcPct val="100000"/>
              </a:lnSpc>
              <a:spcBef>
                <a:spcPts val="650"/>
              </a:spcBef>
            </a:pPr>
            <a:r>
              <a:rPr lang="it-IT" sz="950" dirty="0">
                <a:solidFill>
                  <a:srgbClr val="1A1A18"/>
                </a:solidFill>
                <a:latin typeface="MB Corpo S Text Light"/>
                <a:cs typeface="MB Corpo S Text Light"/>
                <a:sym typeface="MB Corpo S Text Light"/>
              </a:rPr>
              <a:t>Rischio aumentato in presenza di vento laterale</a:t>
            </a:r>
            <a:endParaRPr sz="950" dirty="0">
              <a:latin typeface="MB Corpo S Text Light"/>
              <a:cs typeface="MB Corpo S Text Light"/>
            </a:endParaRPr>
          </a:p>
          <a:p>
            <a:pPr marL="372110" marR="143510">
              <a:lnSpc>
                <a:spcPct val="111300"/>
              </a:lnSpc>
              <a:spcBef>
                <a:spcPts val="795"/>
              </a:spcBef>
            </a:pPr>
            <a:r>
              <a:rPr lang="it-IT" sz="950" dirty="0">
                <a:solidFill>
                  <a:srgbClr val="1A1A18"/>
                </a:solidFill>
                <a:latin typeface="MB Corpo S Text Light"/>
                <a:ea typeface="MB Corpo S Text Light"/>
                <a:cs typeface="MB Corpo S Text Light"/>
                <a:sym typeface="MB Corpo S Text Light"/>
              </a:rPr>
              <a:t>Rischio aumentato di aquaplaning (fino alla perdita completa del controllo del veicolo)</a:t>
            </a:r>
          </a:p>
          <a:p>
            <a:pPr marL="372110" marR="143510">
              <a:lnSpc>
                <a:spcPct val="111300"/>
              </a:lnSpc>
              <a:spcBef>
                <a:spcPts val="795"/>
              </a:spcBef>
            </a:pPr>
            <a:r>
              <a:rPr lang="it-IT" sz="950" dirty="0">
                <a:latin typeface="MB Corpo S Text Light"/>
                <a:cs typeface="MB Corpo S Text Light"/>
              </a:rPr>
              <a:t>Cattivo comportamento in curva (sbandamento, sottosterzo)</a:t>
            </a:r>
          </a:p>
          <a:p>
            <a:pPr marL="372110" marR="143510">
              <a:lnSpc>
                <a:spcPct val="111300"/>
              </a:lnSpc>
              <a:spcBef>
                <a:spcPts val="700"/>
              </a:spcBef>
            </a:pPr>
            <a:r>
              <a:rPr lang="it-IT" sz="950" dirty="0">
                <a:solidFill>
                  <a:srgbClr val="1A1A18"/>
                </a:solidFill>
                <a:latin typeface="MB Corpo S Text Light"/>
                <a:ea typeface="MB Corpo S Text Light"/>
                <a:cs typeface="MB Corpo S Text Light"/>
                <a:sym typeface="MB Corpo S Text Light"/>
              </a:rPr>
              <a:t>Scarso comfort di molleggio</a:t>
            </a:r>
            <a:endParaRPr sz="950" dirty="0">
              <a:latin typeface="MB Corpo S Text Light"/>
              <a:cs typeface="MB Corpo S Text Light"/>
            </a:endParaRPr>
          </a:p>
        </p:txBody>
      </p:sp>
      <p:grpSp>
        <p:nvGrpSpPr>
          <p:cNvPr id="72" name="object 72"/>
          <p:cNvGrpSpPr/>
          <p:nvPr/>
        </p:nvGrpSpPr>
        <p:grpSpPr>
          <a:xfrm>
            <a:off x="5110642" y="4758655"/>
            <a:ext cx="4332605" cy="1724660"/>
            <a:chOff x="5110642" y="4758655"/>
            <a:chExt cx="4332605" cy="1724660"/>
          </a:xfrm>
        </p:grpSpPr>
        <p:sp>
          <p:nvSpPr>
            <p:cNvPr id="73" name="object 73"/>
            <p:cNvSpPr/>
            <p:nvPr/>
          </p:nvSpPr>
          <p:spPr>
            <a:xfrm>
              <a:off x="5110642" y="4758655"/>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sp>
          <p:nvSpPr>
            <p:cNvPr id="74" name="object 74"/>
            <p:cNvSpPr/>
            <p:nvPr/>
          </p:nvSpPr>
          <p:spPr>
            <a:xfrm>
              <a:off x="5648777" y="5065049"/>
              <a:ext cx="3591560" cy="0"/>
            </a:xfrm>
            <a:custGeom>
              <a:avLst/>
              <a:gdLst/>
              <a:ahLst/>
              <a:cxnLst/>
              <a:rect l="l" t="t" r="r" b="b"/>
              <a:pathLst>
                <a:path w="3591559">
                  <a:moveTo>
                    <a:pt x="0" y="0"/>
                  </a:moveTo>
                  <a:lnTo>
                    <a:pt x="290408" y="0"/>
                  </a:lnTo>
                </a:path>
                <a:path w="3591559">
                  <a:moveTo>
                    <a:pt x="728088" y="0"/>
                  </a:moveTo>
                  <a:lnTo>
                    <a:pt x="1149374" y="0"/>
                  </a:lnTo>
                </a:path>
                <a:path w="3591559">
                  <a:moveTo>
                    <a:pt x="1587053" y="0"/>
                  </a:moveTo>
                  <a:lnTo>
                    <a:pt x="2008339" y="0"/>
                  </a:lnTo>
                </a:path>
                <a:path w="3591559">
                  <a:moveTo>
                    <a:pt x="2446019" y="0"/>
                  </a:moveTo>
                  <a:lnTo>
                    <a:pt x="2867317" y="0"/>
                  </a:lnTo>
                </a:path>
                <a:path w="3591559">
                  <a:moveTo>
                    <a:pt x="3304996" y="0"/>
                  </a:moveTo>
                  <a:lnTo>
                    <a:pt x="3591175" y="0"/>
                  </a:lnTo>
                </a:path>
              </a:pathLst>
            </a:custGeom>
            <a:ln w="3581">
              <a:solidFill>
                <a:srgbClr val="1A1A18"/>
              </a:solidFill>
            </a:ln>
          </p:spPr>
          <p:txBody>
            <a:bodyPr wrap="square" lIns="0" tIns="0" rIns="0" bIns="0" rtlCol="0"/>
            <a:lstStyle/>
            <a:p>
              <a:endParaRPr/>
            </a:p>
          </p:txBody>
        </p:sp>
        <p:sp>
          <p:nvSpPr>
            <p:cNvPr id="75" name="object 75"/>
            <p:cNvSpPr/>
            <p:nvPr/>
          </p:nvSpPr>
          <p:spPr>
            <a:xfrm>
              <a:off x="5650566" y="5066836"/>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6" name="object 76"/>
            <p:cNvSpPr/>
            <p:nvPr/>
          </p:nvSpPr>
          <p:spPr>
            <a:xfrm>
              <a:off x="9238166" y="5066836"/>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7" name="object 77"/>
            <p:cNvSpPr/>
            <p:nvPr/>
          </p:nvSpPr>
          <p:spPr>
            <a:xfrm>
              <a:off x="5648777" y="5186891"/>
              <a:ext cx="3591560" cy="0"/>
            </a:xfrm>
            <a:custGeom>
              <a:avLst/>
              <a:gdLst/>
              <a:ahLst/>
              <a:cxnLst/>
              <a:rect l="l" t="t" r="r" b="b"/>
              <a:pathLst>
                <a:path w="3591559">
                  <a:moveTo>
                    <a:pt x="0" y="0"/>
                  </a:moveTo>
                  <a:lnTo>
                    <a:pt x="290408" y="0"/>
                  </a:lnTo>
                </a:path>
                <a:path w="3591559">
                  <a:moveTo>
                    <a:pt x="728088" y="0"/>
                  </a:moveTo>
                  <a:lnTo>
                    <a:pt x="1149374" y="0"/>
                  </a:lnTo>
                </a:path>
                <a:path w="3591559">
                  <a:moveTo>
                    <a:pt x="1587053" y="0"/>
                  </a:moveTo>
                  <a:lnTo>
                    <a:pt x="2008339" y="0"/>
                  </a:lnTo>
                </a:path>
                <a:path w="3591559">
                  <a:moveTo>
                    <a:pt x="2446019" y="0"/>
                  </a:moveTo>
                  <a:lnTo>
                    <a:pt x="2867317" y="0"/>
                  </a:lnTo>
                </a:path>
                <a:path w="3591559">
                  <a:moveTo>
                    <a:pt x="3304996" y="0"/>
                  </a:moveTo>
                  <a:lnTo>
                    <a:pt x="3591175" y="0"/>
                  </a:lnTo>
                </a:path>
              </a:pathLst>
            </a:custGeom>
            <a:ln w="3581">
              <a:solidFill>
                <a:srgbClr val="1A1A18"/>
              </a:solidFill>
            </a:ln>
          </p:spPr>
          <p:txBody>
            <a:bodyPr wrap="square" lIns="0" tIns="0" rIns="0" bIns="0" rtlCol="0"/>
            <a:lstStyle/>
            <a:p>
              <a:endParaRPr/>
            </a:p>
          </p:txBody>
        </p:sp>
        <p:sp>
          <p:nvSpPr>
            <p:cNvPr id="78" name="object 78"/>
            <p:cNvSpPr/>
            <p:nvPr/>
          </p:nvSpPr>
          <p:spPr>
            <a:xfrm>
              <a:off x="5650566" y="51886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9" name="object 79"/>
            <p:cNvSpPr/>
            <p:nvPr/>
          </p:nvSpPr>
          <p:spPr>
            <a:xfrm>
              <a:off x="9238166" y="51886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0" name="object 80"/>
            <p:cNvSpPr/>
            <p:nvPr/>
          </p:nvSpPr>
          <p:spPr>
            <a:xfrm>
              <a:off x="5648777" y="5308735"/>
              <a:ext cx="3591560" cy="0"/>
            </a:xfrm>
            <a:custGeom>
              <a:avLst/>
              <a:gdLst/>
              <a:ahLst/>
              <a:cxnLst/>
              <a:rect l="l" t="t" r="r" b="b"/>
              <a:pathLst>
                <a:path w="3591559">
                  <a:moveTo>
                    <a:pt x="0" y="0"/>
                  </a:moveTo>
                  <a:lnTo>
                    <a:pt x="1149374" y="0"/>
                  </a:lnTo>
                </a:path>
                <a:path w="3591559">
                  <a:moveTo>
                    <a:pt x="1587053"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1" name="object 81"/>
            <p:cNvSpPr/>
            <p:nvPr/>
          </p:nvSpPr>
          <p:spPr>
            <a:xfrm>
              <a:off x="5650566" y="5310523"/>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2" name="object 82"/>
            <p:cNvSpPr/>
            <p:nvPr/>
          </p:nvSpPr>
          <p:spPr>
            <a:xfrm>
              <a:off x="9238166" y="5310523"/>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3" name="object 83"/>
            <p:cNvSpPr/>
            <p:nvPr/>
          </p:nvSpPr>
          <p:spPr>
            <a:xfrm>
              <a:off x="5648777" y="5430578"/>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4" name="object 84"/>
            <p:cNvSpPr/>
            <p:nvPr/>
          </p:nvSpPr>
          <p:spPr>
            <a:xfrm>
              <a:off x="5650566" y="543236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5" name="object 85"/>
            <p:cNvSpPr/>
            <p:nvPr/>
          </p:nvSpPr>
          <p:spPr>
            <a:xfrm>
              <a:off x="9238166" y="543236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6" name="object 86"/>
            <p:cNvSpPr/>
            <p:nvPr/>
          </p:nvSpPr>
          <p:spPr>
            <a:xfrm>
              <a:off x="5648777" y="5552421"/>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7" name="object 87"/>
            <p:cNvSpPr/>
            <p:nvPr/>
          </p:nvSpPr>
          <p:spPr>
            <a:xfrm>
              <a:off x="5650566" y="5554208"/>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8" name="object 88"/>
            <p:cNvSpPr/>
            <p:nvPr/>
          </p:nvSpPr>
          <p:spPr>
            <a:xfrm>
              <a:off x="9238166" y="5554208"/>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9" name="object 89"/>
            <p:cNvSpPr/>
            <p:nvPr/>
          </p:nvSpPr>
          <p:spPr>
            <a:xfrm>
              <a:off x="5648777" y="5674263"/>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90" name="object 90"/>
            <p:cNvSpPr/>
            <p:nvPr/>
          </p:nvSpPr>
          <p:spPr>
            <a:xfrm>
              <a:off x="5650566" y="5676052"/>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1" name="object 91"/>
            <p:cNvSpPr/>
            <p:nvPr/>
          </p:nvSpPr>
          <p:spPr>
            <a:xfrm>
              <a:off x="9238166" y="5676052"/>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2" name="object 92"/>
            <p:cNvSpPr/>
            <p:nvPr/>
          </p:nvSpPr>
          <p:spPr>
            <a:xfrm>
              <a:off x="5648777" y="5796107"/>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93" name="object 93"/>
            <p:cNvSpPr/>
            <p:nvPr/>
          </p:nvSpPr>
          <p:spPr>
            <a:xfrm>
              <a:off x="5650566" y="579789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4" name="object 94"/>
            <p:cNvSpPr/>
            <p:nvPr/>
          </p:nvSpPr>
          <p:spPr>
            <a:xfrm>
              <a:off x="9238166" y="579789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5" name="object 95"/>
            <p:cNvSpPr/>
            <p:nvPr/>
          </p:nvSpPr>
          <p:spPr>
            <a:xfrm>
              <a:off x="5648777" y="5917950"/>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sp>
          <p:nvSpPr>
            <p:cNvPr id="96" name="object 96"/>
            <p:cNvSpPr/>
            <p:nvPr/>
          </p:nvSpPr>
          <p:spPr>
            <a:xfrm>
              <a:off x="5650566" y="5919737"/>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7" name="object 97"/>
            <p:cNvSpPr/>
            <p:nvPr/>
          </p:nvSpPr>
          <p:spPr>
            <a:xfrm>
              <a:off x="9238166" y="5919737"/>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8" name="object 98"/>
            <p:cNvSpPr/>
            <p:nvPr/>
          </p:nvSpPr>
          <p:spPr>
            <a:xfrm>
              <a:off x="5648777" y="6039793"/>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sp>
          <p:nvSpPr>
            <p:cNvPr id="99" name="object 99"/>
            <p:cNvSpPr/>
            <p:nvPr/>
          </p:nvSpPr>
          <p:spPr>
            <a:xfrm>
              <a:off x="5650566" y="60415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100" name="object 100"/>
            <p:cNvSpPr/>
            <p:nvPr/>
          </p:nvSpPr>
          <p:spPr>
            <a:xfrm>
              <a:off x="9238166" y="60415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101" name="object 101"/>
            <p:cNvSpPr/>
            <p:nvPr/>
          </p:nvSpPr>
          <p:spPr>
            <a:xfrm>
              <a:off x="5648777" y="6161635"/>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grpSp>
      <p:sp>
        <p:nvSpPr>
          <p:cNvPr id="102" name="object 102"/>
          <p:cNvSpPr txBox="1"/>
          <p:nvPr/>
        </p:nvSpPr>
        <p:spPr>
          <a:xfrm>
            <a:off x="5313369" y="5350566"/>
            <a:ext cx="337197" cy="878205"/>
          </a:xfrm>
          <a:prstGeom prst="rect">
            <a:avLst/>
          </a:prstGeom>
        </p:spPr>
        <p:txBody>
          <a:bodyPr vert="horz" wrap="square" lIns="0" tIns="50165" rIns="0" bIns="0" rtlCol="0">
            <a:spAutoFit/>
          </a:bodyPr>
          <a:lstStyle/>
          <a:p>
            <a:pPr marL="3810">
              <a:lnSpc>
                <a:spcPct val="100000"/>
              </a:lnSpc>
              <a:spcBef>
                <a:spcPts val="395"/>
              </a:spcBef>
            </a:pPr>
            <a:r>
              <a:rPr lang="it-IT" sz="550" dirty="0">
                <a:solidFill>
                  <a:srgbClr val="1A1A18"/>
                </a:solidFill>
                <a:latin typeface="MB Corpo S Text Light"/>
                <a:ea typeface="MB Corpo S Text Light"/>
                <a:cs typeface="MB Corpo S Text Light"/>
                <a:sym typeface="MB Corpo S Text Light"/>
              </a:rPr>
              <a:t>–30,00 %</a:t>
            </a:r>
            <a:endParaRPr sz="550" dirty="0">
              <a:latin typeface="MB Corpo S Text Light"/>
              <a:cs typeface="MB Corpo S Text Light"/>
            </a:endParaRPr>
          </a:p>
          <a:p>
            <a:pPr>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–40,00 %</a:t>
            </a:r>
            <a:endParaRPr sz="550" dirty="0">
              <a:latin typeface="MB Corpo S Text Light"/>
              <a:cs typeface="MB Corpo S Text Light"/>
            </a:endParaRPr>
          </a:p>
          <a:p>
            <a:pPr marL="254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–50,00 %</a:t>
            </a:r>
            <a:endParaRPr sz="550" dirty="0">
              <a:latin typeface="MB Corpo S Text Light"/>
              <a:cs typeface="MB Corpo S Text Light"/>
            </a:endParaRPr>
          </a:p>
          <a:p>
            <a:pPr>
              <a:lnSpc>
                <a:spcPct val="100000"/>
              </a:lnSpc>
              <a:spcBef>
                <a:spcPts val="295"/>
              </a:spcBef>
            </a:pPr>
            <a:r>
              <a:rPr lang="it-IT" sz="550" dirty="0">
                <a:solidFill>
                  <a:srgbClr val="1A1A18"/>
                </a:solidFill>
                <a:latin typeface="MB Corpo S Text Light"/>
                <a:ea typeface="MB Corpo S Text Light"/>
                <a:cs typeface="MB Corpo S Text Light"/>
                <a:sym typeface="MB Corpo S Text Light"/>
              </a:rPr>
              <a:t>–60,00 %</a:t>
            </a:r>
            <a:endParaRPr sz="550" dirty="0">
              <a:latin typeface="MB Corpo S Text Light"/>
              <a:cs typeface="MB Corpo S Text Light"/>
            </a:endParaRPr>
          </a:p>
          <a:p>
            <a:pPr marL="1143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–70,00 %</a:t>
            </a:r>
            <a:endParaRPr sz="550" dirty="0">
              <a:latin typeface="MB Corpo S Text Light"/>
              <a:cs typeface="MB Corpo S Text Light"/>
            </a:endParaRPr>
          </a:p>
          <a:p>
            <a:pPr>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–80,00 %</a:t>
            </a:r>
            <a:endParaRPr sz="550" dirty="0">
              <a:latin typeface="MB Corpo S Text Light"/>
              <a:cs typeface="MB Corpo S Text Light"/>
            </a:endParaRPr>
          </a:p>
          <a:p>
            <a:pPr marL="3175">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–90,00 %</a:t>
            </a:r>
            <a:endParaRPr sz="550" dirty="0">
              <a:latin typeface="MB Corpo S Text Light"/>
              <a:cs typeface="MB Corpo S Text Light"/>
            </a:endParaRPr>
          </a:p>
        </p:txBody>
      </p:sp>
      <p:sp>
        <p:nvSpPr>
          <p:cNvPr id="103" name="object 103"/>
          <p:cNvSpPr/>
          <p:nvPr/>
        </p:nvSpPr>
        <p:spPr>
          <a:xfrm>
            <a:off x="5939180" y="5063257"/>
            <a:ext cx="3014980" cy="839469"/>
          </a:xfrm>
          <a:custGeom>
            <a:avLst/>
            <a:gdLst/>
            <a:ahLst/>
            <a:cxnLst/>
            <a:rect l="l" t="t" r="r" b="b"/>
            <a:pathLst>
              <a:path w="3014979" h="839470">
                <a:moveTo>
                  <a:pt x="437680" y="12"/>
                </a:moveTo>
                <a:lnTo>
                  <a:pt x="0" y="12"/>
                </a:lnTo>
                <a:lnTo>
                  <a:pt x="0" y="201396"/>
                </a:lnTo>
                <a:lnTo>
                  <a:pt x="437680" y="201396"/>
                </a:lnTo>
                <a:lnTo>
                  <a:pt x="437680" y="12"/>
                </a:lnTo>
                <a:close/>
              </a:path>
              <a:path w="3014979" h="839470">
                <a:moveTo>
                  <a:pt x="1296644" y="0"/>
                </a:moveTo>
                <a:lnTo>
                  <a:pt x="858964" y="0"/>
                </a:lnTo>
                <a:lnTo>
                  <a:pt x="858964" y="304609"/>
                </a:lnTo>
                <a:lnTo>
                  <a:pt x="1296644" y="304609"/>
                </a:lnTo>
                <a:lnTo>
                  <a:pt x="1296644" y="0"/>
                </a:lnTo>
                <a:close/>
              </a:path>
              <a:path w="3014979" h="839470">
                <a:moveTo>
                  <a:pt x="2155609" y="12"/>
                </a:moveTo>
                <a:lnTo>
                  <a:pt x="1717929" y="12"/>
                </a:lnTo>
                <a:lnTo>
                  <a:pt x="1717929" y="839368"/>
                </a:lnTo>
                <a:lnTo>
                  <a:pt x="2155609" y="839368"/>
                </a:lnTo>
                <a:lnTo>
                  <a:pt x="2155609" y="12"/>
                </a:lnTo>
                <a:close/>
              </a:path>
              <a:path w="3014979" h="839470">
                <a:moveTo>
                  <a:pt x="3014586" y="12"/>
                </a:moveTo>
                <a:lnTo>
                  <a:pt x="2576906" y="12"/>
                </a:lnTo>
                <a:lnTo>
                  <a:pt x="2576906" y="201396"/>
                </a:lnTo>
                <a:lnTo>
                  <a:pt x="3014586" y="201396"/>
                </a:lnTo>
                <a:lnTo>
                  <a:pt x="3014586" y="12"/>
                </a:lnTo>
                <a:close/>
              </a:path>
            </a:pathLst>
          </a:custGeom>
          <a:solidFill>
            <a:srgbClr val="009EE3"/>
          </a:solidFill>
        </p:spPr>
        <p:txBody>
          <a:bodyPr wrap="square" lIns="0" tIns="0" rIns="0" bIns="0" rtlCol="0"/>
          <a:lstStyle/>
          <a:p>
            <a:endParaRPr/>
          </a:p>
        </p:txBody>
      </p:sp>
      <p:sp>
        <p:nvSpPr>
          <p:cNvPr id="104" name="object 104"/>
          <p:cNvSpPr txBox="1"/>
          <p:nvPr/>
        </p:nvSpPr>
        <p:spPr>
          <a:xfrm>
            <a:off x="6863577" y="5539930"/>
            <a:ext cx="320040" cy="133350"/>
          </a:xfrm>
          <a:prstGeom prst="rect">
            <a:avLst/>
          </a:prstGeom>
        </p:spPr>
        <p:txBody>
          <a:bodyPr vert="horz" wrap="square" lIns="0" tIns="13335" rIns="0" bIns="0" rtlCol="0">
            <a:spAutoFit/>
          </a:bodyPr>
          <a:lstStyle/>
          <a:p>
            <a:pPr>
              <a:lnSpc>
                <a:spcPct val="100000"/>
              </a:lnSpc>
              <a:spcBef>
                <a:spcPts val="105"/>
              </a:spcBef>
            </a:pPr>
            <a:r>
              <a:rPr lang="it-IT" sz="700" b="1">
                <a:solidFill>
                  <a:srgbClr val="1A1A18"/>
                </a:solidFill>
                <a:latin typeface="MB Corpo S Text"/>
                <a:ea typeface="MB Corpo S Text"/>
                <a:cs typeface="MB Corpo S Text"/>
                <a:sym typeface="MB Corpo S Text"/>
              </a:rPr>
              <a:t>–24,5 %</a:t>
            </a:r>
            <a:endParaRPr sz="700">
              <a:latin typeface="MB Corpo S Text"/>
              <a:cs typeface="MB Corpo S Text"/>
            </a:endParaRPr>
          </a:p>
        </p:txBody>
      </p:sp>
      <p:sp>
        <p:nvSpPr>
          <p:cNvPr id="105" name="object 105"/>
          <p:cNvSpPr txBox="1"/>
          <p:nvPr/>
        </p:nvSpPr>
        <p:spPr>
          <a:xfrm>
            <a:off x="6013758" y="5417248"/>
            <a:ext cx="2878455" cy="133350"/>
          </a:xfrm>
          <a:prstGeom prst="rect">
            <a:avLst/>
          </a:prstGeom>
        </p:spPr>
        <p:txBody>
          <a:bodyPr vert="horz" wrap="square" lIns="0" tIns="13335" rIns="0" bIns="0" rtlCol="0">
            <a:spAutoFit/>
          </a:bodyPr>
          <a:lstStyle/>
          <a:p>
            <a:pPr>
              <a:lnSpc>
                <a:spcPct val="100000"/>
              </a:lnSpc>
              <a:spcBef>
                <a:spcPts val="105"/>
              </a:spcBef>
              <a:tabLst>
                <a:tab pos="2576830" algn="l"/>
              </a:tabLst>
            </a:pPr>
            <a:r>
              <a:rPr lang="it-IT" sz="700" b="1">
                <a:solidFill>
                  <a:srgbClr val="1A1A18"/>
                </a:solidFill>
                <a:latin typeface="MB Corpo S Text"/>
                <a:ea typeface="MB Corpo S Text"/>
                <a:cs typeface="MB Corpo S Text"/>
                <a:sym typeface="MB Corpo S Text"/>
              </a:rPr>
              <a:t>–17,5 %	–17,5 %</a:t>
            </a:r>
            <a:endParaRPr sz="700">
              <a:latin typeface="MB Corpo S Text"/>
              <a:cs typeface="MB Corpo S Text"/>
            </a:endParaRPr>
          </a:p>
        </p:txBody>
      </p:sp>
      <p:sp>
        <p:nvSpPr>
          <p:cNvPr id="106" name="object 106"/>
          <p:cNvSpPr txBox="1"/>
          <p:nvPr/>
        </p:nvSpPr>
        <p:spPr>
          <a:xfrm>
            <a:off x="5810101" y="6228710"/>
            <a:ext cx="668959" cy="201081"/>
          </a:xfrm>
          <a:prstGeom prst="rect">
            <a:avLst/>
          </a:prstGeom>
        </p:spPr>
        <p:txBody>
          <a:bodyPr vert="horz" wrap="square" lIns="0" tIns="12065" rIns="0" bIns="0" rtlCol="0">
            <a:spAutoFit/>
          </a:bodyPr>
          <a:lstStyle/>
          <a:p>
            <a:pPr marR="5080" algn="ctr">
              <a:lnSpc>
                <a:spcPct val="115399"/>
              </a:lnSpc>
              <a:spcBef>
                <a:spcPts val="95"/>
              </a:spcBef>
            </a:pPr>
            <a:r>
              <a:rPr lang="it-IT" sz="550" dirty="0">
                <a:solidFill>
                  <a:srgbClr val="009EE3"/>
                </a:solidFill>
                <a:latin typeface="MB Corpo S Text Light"/>
                <a:ea typeface="MB Corpo S Text Light"/>
                <a:cs typeface="MB Corpo S Text Light"/>
                <a:sym typeface="MB Corpo S Text Light"/>
              </a:rPr>
              <a:t>Componente originale Mercedes‑Benz</a:t>
            </a:r>
            <a:endParaRPr sz="550" dirty="0">
              <a:latin typeface="MB Corpo S Text Light"/>
              <a:cs typeface="MB Corpo S Text Light"/>
            </a:endParaRPr>
          </a:p>
        </p:txBody>
      </p:sp>
      <p:sp>
        <p:nvSpPr>
          <p:cNvPr id="107" name="object 107"/>
          <p:cNvSpPr txBox="1"/>
          <p:nvPr/>
        </p:nvSpPr>
        <p:spPr>
          <a:xfrm>
            <a:off x="6776024" y="6239456"/>
            <a:ext cx="494665" cy="99386"/>
          </a:xfrm>
          <a:prstGeom prst="rect">
            <a:avLst/>
          </a:prstGeom>
        </p:spPr>
        <p:txBody>
          <a:bodyPr vert="horz" wrap="square" lIns="0" tIns="14605" rIns="0" bIns="0" rtlCol="0">
            <a:spAutoFit/>
          </a:bodyPr>
          <a:lstStyle/>
          <a:p>
            <a:pPr algn="ctr">
              <a:lnSpc>
                <a:spcPct val="100000"/>
              </a:lnSpc>
              <a:spcBef>
                <a:spcPts val="115"/>
              </a:spcBef>
            </a:pPr>
            <a:r>
              <a:rPr lang="it-IT" sz="550" dirty="0">
                <a:solidFill>
                  <a:srgbClr val="1A1A18"/>
                </a:solidFill>
                <a:latin typeface="MB Corpo S Text Light"/>
                <a:ea typeface="MB Corpo S Text Light"/>
                <a:cs typeface="MB Corpo S Text Light"/>
                <a:sym typeface="MB Corpo S Text Light"/>
              </a:rPr>
              <a:t>Concorrente 1</a:t>
            </a:r>
            <a:endParaRPr sz="550" dirty="0">
              <a:latin typeface="MB Corpo S Text Light"/>
              <a:cs typeface="MB Corpo S Text Light"/>
            </a:endParaRPr>
          </a:p>
        </p:txBody>
      </p:sp>
      <p:sp>
        <p:nvSpPr>
          <p:cNvPr id="108" name="object 108"/>
          <p:cNvSpPr txBox="1"/>
          <p:nvPr/>
        </p:nvSpPr>
        <p:spPr>
          <a:xfrm>
            <a:off x="7628888" y="6030658"/>
            <a:ext cx="507365" cy="320675"/>
          </a:xfrm>
          <a:prstGeom prst="rect">
            <a:avLst/>
          </a:prstGeom>
        </p:spPr>
        <p:txBody>
          <a:bodyPr vert="horz" wrap="square" lIns="0" tIns="13335" rIns="0" bIns="0" rtlCol="0">
            <a:spAutoFit/>
          </a:bodyPr>
          <a:lstStyle/>
          <a:p>
            <a:pPr marR="4445" algn="ctr">
              <a:lnSpc>
                <a:spcPct val="100000"/>
              </a:lnSpc>
              <a:spcBef>
                <a:spcPts val="105"/>
              </a:spcBef>
            </a:pPr>
            <a:r>
              <a:rPr lang="it-IT" sz="700" b="1" dirty="0">
                <a:solidFill>
                  <a:srgbClr val="1A1A18"/>
                </a:solidFill>
                <a:latin typeface="MB Corpo S Text"/>
                <a:ea typeface="MB Corpo S Text"/>
                <a:cs typeface="MB Corpo S Text"/>
                <a:sym typeface="MB Corpo S Text"/>
              </a:rPr>
              <a:t>–69 %</a:t>
            </a:r>
            <a:endParaRPr sz="700" dirty="0">
              <a:latin typeface="MB Corpo S Text"/>
              <a:cs typeface="MB Corpo S Text"/>
            </a:endParaRPr>
          </a:p>
          <a:p>
            <a:pPr>
              <a:lnSpc>
                <a:spcPct val="100000"/>
              </a:lnSpc>
              <a:spcBef>
                <a:spcPts val="45"/>
              </a:spcBef>
            </a:pPr>
            <a:endParaRPr sz="600" dirty="0">
              <a:latin typeface="MB Corpo S Text"/>
              <a:cs typeface="MB Corpo S Text"/>
            </a:endParaRPr>
          </a:p>
          <a:p>
            <a:pPr marR="5080" algn="ctr">
              <a:lnSpc>
                <a:spcPct val="100000"/>
              </a:lnSpc>
            </a:pPr>
            <a:r>
              <a:rPr lang="it-IT" sz="550" dirty="0">
                <a:solidFill>
                  <a:srgbClr val="1A1A18"/>
                </a:solidFill>
                <a:latin typeface="MB Corpo S Text Light"/>
                <a:ea typeface="MB Corpo S Text Light"/>
                <a:cs typeface="MB Corpo S Text Light"/>
                <a:sym typeface="MB Corpo S Text Light"/>
              </a:rPr>
              <a:t>Concorrente 2</a:t>
            </a:r>
            <a:endParaRPr sz="550" dirty="0">
              <a:latin typeface="MB Corpo S Text Light"/>
              <a:cs typeface="MB Corpo S Text Light"/>
            </a:endParaRPr>
          </a:p>
        </p:txBody>
      </p:sp>
      <p:sp>
        <p:nvSpPr>
          <p:cNvPr id="109" name="object 109"/>
          <p:cNvSpPr txBox="1"/>
          <p:nvPr/>
        </p:nvSpPr>
        <p:spPr>
          <a:xfrm>
            <a:off x="8487698" y="6239456"/>
            <a:ext cx="507365" cy="111760"/>
          </a:xfrm>
          <a:prstGeom prst="rect">
            <a:avLst/>
          </a:prstGeom>
        </p:spPr>
        <p:txBody>
          <a:bodyPr vert="horz" wrap="square" lIns="0" tIns="14605" rIns="0" bIns="0" rtlCol="0">
            <a:spAutoFit/>
          </a:bodyPr>
          <a:lstStyle/>
          <a:p>
            <a:pPr>
              <a:lnSpc>
                <a:spcPct val="100000"/>
              </a:lnSpc>
              <a:spcBef>
                <a:spcPts val="115"/>
              </a:spcBef>
            </a:pPr>
            <a:r>
              <a:rPr lang="it-IT" sz="550" dirty="0">
                <a:solidFill>
                  <a:srgbClr val="1A1A18"/>
                </a:solidFill>
                <a:latin typeface="MB Corpo S Text Light"/>
                <a:ea typeface="MB Corpo S Text Light"/>
                <a:cs typeface="MB Corpo S Text Light"/>
                <a:sym typeface="MB Corpo S Text Light"/>
              </a:rPr>
              <a:t>Concorrente 3</a:t>
            </a:r>
            <a:endParaRPr sz="550" dirty="0">
              <a:latin typeface="MB Corpo S Text Light"/>
              <a:cs typeface="MB Corpo S Text Light"/>
            </a:endParaRPr>
          </a:p>
        </p:txBody>
      </p:sp>
      <p:sp>
        <p:nvSpPr>
          <p:cNvPr id="110" name="object 110"/>
          <p:cNvSpPr txBox="1"/>
          <p:nvPr/>
        </p:nvSpPr>
        <p:spPr>
          <a:xfrm>
            <a:off x="5178326" y="4792626"/>
            <a:ext cx="4210050" cy="583565"/>
          </a:xfrm>
          <a:prstGeom prst="rect">
            <a:avLst/>
          </a:prstGeom>
        </p:spPr>
        <p:txBody>
          <a:bodyPr vert="horz" wrap="square" lIns="0" tIns="11430" rIns="0" bIns="0" rtlCol="0">
            <a:spAutoFit/>
          </a:bodyPr>
          <a:lstStyle/>
          <a:p>
            <a:pPr>
              <a:lnSpc>
                <a:spcPct val="100000"/>
              </a:lnSpc>
              <a:spcBef>
                <a:spcPts val="90"/>
              </a:spcBef>
              <a:tabLst>
                <a:tab pos="4196715" algn="l"/>
              </a:tabLst>
            </a:pPr>
            <a:r>
              <a:rPr lang="it-IT" sz="950" b="1" u="sng">
                <a:solidFill>
                  <a:srgbClr val="1A1A18"/>
                </a:solidFill>
                <a:uFill>
                  <a:solidFill>
                    <a:srgbClr val="1A1A18"/>
                  </a:solidFill>
                </a:uFill>
                <a:latin typeface="MB Corpo S Text"/>
                <a:ea typeface="MB Corpo S Text"/>
                <a:cs typeface="MB Corpo S Text"/>
                <a:sym typeface="MB Corpo S Text"/>
              </a:rPr>
              <a:t>Perdita di forza di smorzamento media dopo condizionamento	</a:t>
            </a:r>
            <a:endParaRPr sz="950">
              <a:latin typeface="MB Corpo S Text"/>
              <a:cs typeface="MB Corpo S Text"/>
            </a:endParaRPr>
          </a:p>
          <a:p>
            <a:pPr marL="212090">
              <a:lnSpc>
                <a:spcPct val="100000"/>
              </a:lnSpc>
              <a:spcBef>
                <a:spcPts val="680"/>
              </a:spcBef>
            </a:pPr>
            <a:r>
              <a:rPr lang="it-IT" sz="550">
                <a:solidFill>
                  <a:srgbClr val="1A1A18"/>
                </a:solidFill>
                <a:latin typeface="MB Corpo S Text Light"/>
                <a:ea typeface="MB Corpo S Text Light"/>
                <a:cs typeface="MB Corpo S Text Light"/>
                <a:sym typeface="MB Corpo S Text Light"/>
              </a:rPr>
              <a:t>0,00 %</a:t>
            </a:r>
            <a:endParaRPr sz="550">
              <a:latin typeface="MB Corpo S Text Light"/>
              <a:cs typeface="MB Corpo S Text Light"/>
            </a:endParaRPr>
          </a:p>
          <a:p>
            <a:pPr marL="153035">
              <a:lnSpc>
                <a:spcPct val="100000"/>
              </a:lnSpc>
              <a:spcBef>
                <a:spcPts val="300"/>
              </a:spcBef>
            </a:pPr>
            <a:r>
              <a:rPr lang="it-IT" sz="550">
                <a:solidFill>
                  <a:srgbClr val="1A1A18"/>
                </a:solidFill>
                <a:latin typeface="MB Corpo S Text Light"/>
                <a:ea typeface="MB Corpo S Text Light"/>
                <a:cs typeface="MB Corpo S Text Light"/>
                <a:sym typeface="MB Corpo S Text Light"/>
              </a:rPr>
              <a:t>–10,00 %</a:t>
            </a:r>
            <a:endParaRPr sz="550">
              <a:latin typeface="MB Corpo S Text Light"/>
              <a:cs typeface="MB Corpo S Text Light"/>
            </a:endParaRPr>
          </a:p>
          <a:p>
            <a:pPr marL="140335">
              <a:lnSpc>
                <a:spcPct val="100000"/>
              </a:lnSpc>
              <a:spcBef>
                <a:spcPts val="300"/>
              </a:spcBef>
            </a:pPr>
            <a:r>
              <a:rPr lang="it-IT" sz="550">
                <a:solidFill>
                  <a:srgbClr val="1A1A18"/>
                </a:solidFill>
                <a:latin typeface="MB Corpo S Text Light"/>
                <a:ea typeface="MB Corpo S Text Light"/>
                <a:cs typeface="MB Corpo S Text Light"/>
                <a:sym typeface="MB Corpo S Text Light"/>
              </a:rPr>
              <a:t>–20,00 %</a:t>
            </a:r>
            <a:endParaRPr sz="550">
              <a:latin typeface="MB Corpo S Text Light"/>
              <a:cs typeface="MB Corpo S Text Light"/>
            </a:endParaRPr>
          </a:p>
        </p:txBody>
      </p:sp>
      <p:sp>
        <p:nvSpPr>
          <p:cNvPr id="111" name="object 111"/>
          <p:cNvSpPr/>
          <p:nvPr/>
        </p:nvSpPr>
        <p:spPr>
          <a:xfrm>
            <a:off x="10661257" y="2927618"/>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graphicFrame>
        <p:nvGraphicFramePr>
          <p:cNvPr id="112" name="object 112"/>
          <p:cNvGraphicFramePr>
            <a:graphicFrameLocks noGrp="1"/>
          </p:cNvGraphicFramePr>
          <p:nvPr/>
        </p:nvGraphicFramePr>
        <p:xfrm>
          <a:off x="11135097" y="3232229"/>
          <a:ext cx="3655695" cy="1091565"/>
        </p:xfrm>
        <a:graphic>
          <a:graphicData uri="http://schemas.openxmlformats.org/drawingml/2006/table">
            <a:tbl>
              <a:tblPr firstRow="1" bandRow="1">
                <a:tableStyleId>{2D5ABB26-0587-4C30-8999-92F81FD0307C}</a:tableStyleId>
              </a:tblPr>
              <a:tblGrid>
                <a:gridCol w="288925">
                  <a:extLst>
                    <a:ext uri="{9D8B030D-6E8A-4147-A177-3AD203B41FA5}">
                      <a16:colId xmlns:a16="http://schemas.microsoft.com/office/drawing/2014/main" xmlns="" val="20000"/>
                    </a:ext>
                  </a:extLst>
                </a:gridCol>
                <a:gridCol w="438150">
                  <a:extLst>
                    <a:ext uri="{9D8B030D-6E8A-4147-A177-3AD203B41FA5}">
                      <a16:colId xmlns:a16="http://schemas.microsoft.com/office/drawing/2014/main" xmlns="" val="20001"/>
                    </a:ext>
                  </a:extLst>
                </a:gridCol>
                <a:gridCol w="421640">
                  <a:extLst>
                    <a:ext uri="{9D8B030D-6E8A-4147-A177-3AD203B41FA5}">
                      <a16:colId xmlns:a16="http://schemas.microsoft.com/office/drawing/2014/main" xmlns="" val="20002"/>
                    </a:ext>
                  </a:extLst>
                </a:gridCol>
                <a:gridCol w="438150">
                  <a:extLst>
                    <a:ext uri="{9D8B030D-6E8A-4147-A177-3AD203B41FA5}">
                      <a16:colId xmlns:a16="http://schemas.microsoft.com/office/drawing/2014/main" xmlns="" val="20003"/>
                    </a:ext>
                  </a:extLst>
                </a:gridCol>
                <a:gridCol w="421640">
                  <a:extLst>
                    <a:ext uri="{9D8B030D-6E8A-4147-A177-3AD203B41FA5}">
                      <a16:colId xmlns:a16="http://schemas.microsoft.com/office/drawing/2014/main" xmlns="" val="20004"/>
                    </a:ext>
                  </a:extLst>
                </a:gridCol>
                <a:gridCol w="438150">
                  <a:extLst>
                    <a:ext uri="{9D8B030D-6E8A-4147-A177-3AD203B41FA5}">
                      <a16:colId xmlns:a16="http://schemas.microsoft.com/office/drawing/2014/main" xmlns="" val="20005"/>
                    </a:ext>
                  </a:extLst>
                </a:gridCol>
                <a:gridCol w="421640">
                  <a:extLst>
                    <a:ext uri="{9D8B030D-6E8A-4147-A177-3AD203B41FA5}">
                      <a16:colId xmlns:a16="http://schemas.microsoft.com/office/drawing/2014/main" xmlns="" val="20006"/>
                    </a:ext>
                  </a:extLst>
                </a:gridCol>
                <a:gridCol w="438150">
                  <a:extLst>
                    <a:ext uri="{9D8B030D-6E8A-4147-A177-3AD203B41FA5}">
                      <a16:colId xmlns:a16="http://schemas.microsoft.com/office/drawing/2014/main" xmlns="" val="20007"/>
                    </a:ext>
                  </a:extLst>
                </a:gridCol>
                <a:gridCol w="349250">
                  <a:extLst>
                    <a:ext uri="{9D8B030D-6E8A-4147-A177-3AD203B41FA5}">
                      <a16:colId xmlns:a16="http://schemas.microsoft.com/office/drawing/2014/main" xmlns="" val="20008"/>
                    </a:ext>
                  </a:extLst>
                </a:gridCol>
              </a:tblGrid>
              <a:tr h="121285">
                <a:tc gridSpan="9">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0"/>
                  </a:ext>
                </a:extLst>
              </a:tr>
              <a:tr h="121285">
                <a:tc gridSpan="5">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8">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gridSpan="3">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121285">
                <a:tc gridSpan="5">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2"/>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rowSpan="6">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3"/>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4"/>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1270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1270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1270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12700">
                      <a:solidFill>
                        <a:srgbClr val="1A1A18"/>
                      </a:solidFill>
                      <a:prstDash val="solid"/>
                    </a:lnB>
                    <a:solidFill>
                      <a:srgbClr val="ECECED"/>
                    </a:solidFill>
                  </a:tcPr>
                </a:tc>
                <a:extLst>
                  <a:ext uri="{0D108BD9-81ED-4DB2-BD59-A6C34878D82A}">
                    <a16:rowId xmlns:a16="http://schemas.microsoft.com/office/drawing/2014/main" xmlns="" val="10005"/>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12700">
                      <a:solidFill>
                        <a:srgbClr val="1A1A18"/>
                      </a:solidFill>
                      <a:prstDash val="solid"/>
                    </a:lnT>
                    <a:lnB w="6350">
                      <a:solidFill>
                        <a:srgbClr val="1A1A18"/>
                      </a:solidFill>
                      <a:prstDash val="solid"/>
                    </a:lnB>
                    <a:solidFill>
                      <a:srgbClr val="ECECED"/>
                    </a:solidFill>
                  </a:tcPr>
                </a:tc>
                <a:tc rowSpan="3">
                  <a:txBody>
                    <a:bodyPr/>
                    <a:lstStyle/>
                    <a:p>
                      <a:pPr>
                        <a:lnSpc>
                          <a:spcPct val="100000"/>
                        </a:lnSpc>
                      </a:pPr>
                      <a:endParaRPr sz="8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1270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6"/>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7"/>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8"/>
                  </a:ext>
                </a:extLst>
              </a:tr>
            </a:tbl>
          </a:graphicData>
        </a:graphic>
      </p:graphicFrame>
      <p:sp>
        <p:nvSpPr>
          <p:cNvPr id="113" name="object 113"/>
          <p:cNvSpPr txBox="1"/>
          <p:nvPr/>
        </p:nvSpPr>
        <p:spPr>
          <a:xfrm>
            <a:off x="10894877" y="3154177"/>
            <a:ext cx="310986" cy="1243330"/>
          </a:xfrm>
          <a:prstGeom prst="rect">
            <a:avLst/>
          </a:prstGeom>
        </p:spPr>
        <p:txBody>
          <a:bodyPr vert="horz" wrap="square" lIns="0" tIns="50165" rIns="0" bIns="0" rtlCol="0">
            <a:spAutoFit/>
          </a:bodyPr>
          <a:lstStyle/>
          <a:p>
            <a:pPr marL="33020">
              <a:lnSpc>
                <a:spcPct val="100000"/>
              </a:lnSpc>
              <a:spcBef>
                <a:spcPts val="395"/>
              </a:spcBef>
            </a:pPr>
            <a:r>
              <a:rPr lang="it-IT" sz="550" dirty="0">
                <a:solidFill>
                  <a:srgbClr val="1A1A18"/>
                </a:solidFill>
                <a:latin typeface="MB Corpo S Text Light"/>
                <a:ea typeface="MB Corpo S Text Light"/>
                <a:cs typeface="MB Corpo S Text Light"/>
                <a:sym typeface="MB Corpo S Text Light"/>
              </a:rPr>
              <a:t>112 %</a:t>
            </a:r>
            <a:endParaRPr sz="550" dirty="0">
              <a:latin typeface="MB Corpo S Text Light"/>
              <a:cs typeface="MB Corpo S Text Light"/>
            </a:endParaRPr>
          </a:p>
          <a:p>
            <a:pPr marL="29209">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110 %</a:t>
            </a:r>
            <a:endParaRPr sz="550" dirty="0">
              <a:latin typeface="MB Corpo S Text Light"/>
              <a:cs typeface="MB Corpo S Text Light"/>
            </a:endParaRPr>
          </a:p>
          <a:p>
            <a:pPr marL="1397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108 %</a:t>
            </a:r>
            <a:endParaRPr sz="550" dirty="0">
              <a:latin typeface="MB Corpo S Text Light"/>
              <a:cs typeface="MB Corpo S Text Light"/>
            </a:endParaRPr>
          </a:p>
          <a:p>
            <a:pPr marL="14604">
              <a:lnSpc>
                <a:spcPct val="100000"/>
              </a:lnSpc>
              <a:spcBef>
                <a:spcPts val="295"/>
              </a:spcBef>
            </a:pPr>
            <a:r>
              <a:rPr lang="it-IT" sz="550" dirty="0">
                <a:solidFill>
                  <a:srgbClr val="1A1A18"/>
                </a:solidFill>
                <a:latin typeface="MB Corpo S Text Light"/>
                <a:ea typeface="MB Corpo S Text Light"/>
                <a:cs typeface="MB Corpo S Text Light"/>
                <a:sym typeface="MB Corpo S Text Light"/>
              </a:rPr>
              <a:t>106 %</a:t>
            </a:r>
            <a:endParaRPr sz="550" dirty="0">
              <a:latin typeface="MB Corpo S Text Light"/>
              <a:cs typeface="MB Corpo S Text Light"/>
            </a:endParaRPr>
          </a:p>
          <a:p>
            <a:pPr marL="1397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104 %</a:t>
            </a:r>
            <a:endParaRPr sz="550" dirty="0">
              <a:latin typeface="MB Corpo S Text Light"/>
              <a:cs typeface="MB Corpo S Text Light"/>
            </a:endParaRPr>
          </a:p>
          <a:p>
            <a:pPr marL="1651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102 %</a:t>
            </a:r>
            <a:endParaRPr sz="550" dirty="0">
              <a:latin typeface="MB Corpo S Text Light"/>
              <a:cs typeface="MB Corpo S Text Light"/>
            </a:endParaRPr>
          </a:p>
          <a:p>
            <a:pPr marL="1270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100 %</a:t>
            </a:r>
            <a:endParaRPr sz="550" dirty="0">
              <a:latin typeface="MB Corpo S Text Light"/>
              <a:cs typeface="MB Corpo S Text Light"/>
            </a:endParaRPr>
          </a:p>
          <a:p>
            <a:pPr marL="43180">
              <a:lnSpc>
                <a:spcPct val="100000"/>
              </a:lnSpc>
              <a:spcBef>
                <a:spcPts val="295"/>
              </a:spcBef>
            </a:pPr>
            <a:r>
              <a:rPr lang="it-IT" sz="550" dirty="0">
                <a:solidFill>
                  <a:srgbClr val="1A1A18"/>
                </a:solidFill>
                <a:latin typeface="MB Corpo S Text Light"/>
                <a:ea typeface="MB Corpo S Text Light"/>
                <a:cs typeface="MB Corpo S Text Light"/>
                <a:sym typeface="MB Corpo S Text Light"/>
              </a:rPr>
              <a:t>98 %</a:t>
            </a:r>
            <a:endParaRPr sz="550" dirty="0">
              <a:latin typeface="MB Corpo S Text Light"/>
              <a:cs typeface="MB Corpo S Text Light"/>
            </a:endParaRPr>
          </a:p>
          <a:p>
            <a:pPr marL="4318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96 %</a:t>
            </a:r>
            <a:endParaRPr sz="550" dirty="0">
              <a:latin typeface="MB Corpo S Text Light"/>
              <a:cs typeface="MB Corpo S Text Light"/>
            </a:endParaRPr>
          </a:p>
          <a:p>
            <a:pPr marL="4445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94 %</a:t>
            </a:r>
            <a:endParaRPr sz="550" dirty="0">
              <a:latin typeface="MB Corpo S Text Light"/>
              <a:cs typeface="MB Corpo S Text Light"/>
            </a:endParaRPr>
          </a:p>
        </p:txBody>
      </p:sp>
      <p:sp>
        <p:nvSpPr>
          <p:cNvPr id="114" name="object 114"/>
          <p:cNvSpPr/>
          <p:nvPr/>
        </p:nvSpPr>
        <p:spPr>
          <a:xfrm>
            <a:off x="14002411" y="3544885"/>
            <a:ext cx="438150" cy="784225"/>
          </a:xfrm>
          <a:custGeom>
            <a:avLst/>
            <a:gdLst/>
            <a:ahLst/>
            <a:cxnLst/>
            <a:rect l="l" t="t" r="r" b="b"/>
            <a:pathLst>
              <a:path w="438150" h="784225">
                <a:moveTo>
                  <a:pt x="437679" y="0"/>
                </a:moveTo>
                <a:lnTo>
                  <a:pt x="0" y="0"/>
                </a:lnTo>
                <a:lnTo>
                  <a:pt x="0" y="783935"/>
                </a:lnTo>
                <a:lnTo>
                  <a:pt x="437679" y="783935"/>
                </a:lnTo>
                <a:lnTo>
                  <a:pt x="437679" y="0"/>
                </a:lnTo>
                <a:close/>
              </a:path>
            </a:pathLst>
          </a:custGeom>
          <a:solidFill>
            <a:srgbClr val="009EE3"/>
          </a:solidFill>
        </p:spPr>
        <p:txBody>
          <a:bodyPr wrap="square" lIns="0" tIns="0" rIns="0" bIns="0" rtlCol="0"/>
          <a:lstStyle/>
          <a:p>
            <a:endParaRPr/>
          </a:p>
        </p:txBody>
      </p:sp>
      <p:sp>
        <p:nvSpPr>
          <p:cNvPr id="115" name="object 115"/>
          <p:cNvSpPr txBox="1"/>
          <p:nvPr/>
        </p:nvSpPr>
        <p:spPr>
          <a:xfrm>
            <a:off x="10716252" y="2961597"/>
            <a:ext cx="4222750" cy="168910"/>
          </a:xfrm>
          <a:prstGeom prst="rect">
            <a:avLst/>
          </a:prstGeom>
        </p:spPr>
        <p:txBody>
          <a:bodyPr vert="horz" wrap="square" lIns="0" tIns="11430" rIns="0" bIns="0" rtlCol="0">
            <a:spAutoFit/>
          </a:bodyPr>
          <a:lstStyle/>
          <a:p>
            <a:pPr marL="12700">
              <a:lnSpc>
                <a:spcPct val="100000"/>
              </a:lnSpc>
              <a:spcBef>
                <a:spcPts val="90"/>
              </a:spcBef>
              <a:tabLst>
                <a:tab pos="4209415" algn="l"/>
              </a:tabLst>
            </a:pPr>
            <a:r>
              <a:rPr lang="it-IT" sz="950" b="1" u="sng">
                <a:solidFill>
                  <a:srgbClr val="1A1A18"/>
                </a:solidFill>
                <a:uFill>
                  <a:solidFill>
                    <a:srgbClr val="1A1A18"/>
                  </a:solidFill>
                </a:uFill>
                <a:latin typeface="MB Corpo S Text"/>
                <a:ea typeface="MB Corpo S Text"/>
                <a:cs typeface="MB Corpo S Text"/>
                <a:sym typeface="MB Corpo S Text"/>
              </a:rPr>
              <a:t>Confronto spazio di frenata a nuovo	</a:t>
            </a:r>
            <a:endParaRPr sz="950">
              <a:latin typeface="MB Corpo S Text"/>
              <a:cs typeface="MB Corpo S Text"/>
            </a:endParaRPr>
          </a:p>
        </p:txBody>
      </p:sp>
      <p:sp>
        <p:nvSpPr>
          <p:cNvPr id="116" name="object 116"/>
          <p:cNvSpPr txBox="1"/>
          <p:nvPr/>
        </p:nvSpPr>
        <p:spPr>
          <a:xfrm>
            <a:off x="10703786" y="3219517"/>
            <a:ext cx="114300" cy="1221105"/>
          </a:xfrm>
          <a:prstGeom prst="rect">
            <a:avLst/>
          </a:prstGeom>
        </p:spPr>
        <p:txBody>
          <a:bodyPr vert="vert270" wrap="square" lIns="0" tIns="13970" rIns="0" bIns="0" rtlCol="0">
            <a:spAutoFit/>
          </a:bodyPr>
          <a:lstStyle/>
          <a:p>
            <a:pPr marL="12700">
              <a:lnSpc>
                <a:spcPct val="100000"/>
              </a:lnSpc>
              <a:spcBef>
                <a:spcPts val="110"/>
              </a:spcBef>
            </a:pPr>
            <a:r>
              <a:rPr lang="it-IT" sz="550">
                <a:solidFill>
                  <a:srgbClr val="1A1A18"/>
                </a:solidFill>
                <a:latin typeface="MB Corpo S Text Light"/>
                <a:ea typeface="MB Corpo S Text Light"/>
                <a:cs typeface="MB Corpo S Text Light"/>
                <a:sym typeface="MB Corpo S Text Light"/>
              </a:rPr>
              <a:t>Spazio di frenata in riferimento a Mercedes‑Benz</a:t>
            </a:r>
            <a:endParaRPr sz="550">
              <a:latin typeface="MB Corpo S Text Light"/>
              <a:cs typeface="MB Corpo S Text Light"/>
            </a:endParaRPr>
          </a:p>
        </p:txBody>
      </p:sp>
      <p:sp>
        <p:nvSpPr>
          <p:cNvPr id="117" name="object 117"/>
          <p:cNvSpPr txBox="1"/>
          <p:nvPr/>
        </p:nvSpPr>
        <p:spPr>
          <a:xfrm>
            <a:off x="11205863" y="4397680"/>
            <a:ext cx="877569" cy="201081"/>
          </a:xfrm>
          <a:prstGeom prst="rect">
            <a:avLst/>
          </a:prstGeom>
        </p:spPr>
        <p:txBody>
          <a:bodyPr vert="horz" wrap="square" lIns="0" tIns="12065" rIns="0" bIns="0" rtlCol="0">
            <a:spAutoFit/>
          </a:bodyPr>
          <a:lstStyle/>
          <a:p>
            <a:pPr marR="5080" indent="11113"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Componente originale Mercedes‑Benz a nuovo</a:t>
            </a:r>
            <a:endParaRPr sz="550" dirty="0">
              <a:latin typeface="MB Corpo S Text Light"/>
              <a:cs typeface="MB Corpo S Text Light"/>
            </a:endParaRPr>
          </a:p>
        </p:txBody>
      </p:sp>
      <p:sp>
        <p:nvSpPr>
          <p:cNvPr id="118" name="object 118"/>
          <p:cNvSpPr txBox="1"/>
          <p:nvPr/>
        </p:nvSpPr>
        <p:spPr>
          <a:xfrm>
            <a:off x="12249718" y="4397680"/>
            <a:ext cx="507365" cy="201081"/>
          </a:xfrm>
          <a:prstGeom prst="rect">
            <a:avLst/>
          </a:prstGeom>
        </p:spPr>
        <p:txBody>
          <a:bodyPr vert="horz" wrap="square" lIns="0" tIns="12065" rIns="0" bIns="0" rtlCol="0">
            <a:spAutoFit/>
          </a:bodyPr>
          <a:lstStyle/>
          <a:p>
            <a:pPr marR="5080" indent="12700"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1 </a:t>
            </a:r>
            <a:br>
              <a:rPr lang="it-IT" sz="550" dirty="0">
                <a:solidFill>
                  <a:srgbClr val="1A1A18"/>
                </a:solidFill>
                <a:latin typeface="MB Corpo S Text Light"/>
                <a:ea typeface="MB Corpo S Text Light"/>
                <a:cs typeface="MB Corpo S Text Light"/>
                <a:sym typeface="MB Corpo S Text Light"/>
              </a:rPr>
            </a:br>
            <a:r>
              <a:rPr lang="it-IT" sz="550" dirty="0">
                <a:solidFill>
                  <a:srgbClr val="1A1A18"/>
                </a:solidFill>
                <a:latin typeface="MB Corpo S Text Light"/>
                <a:ea typeface="MB Corpo S Text Light"/>
                <a:cs typeface="MB Corpo S Text Light"/>
                <a:sym typeface="MB Corpo S Text Light"/>
              </a:rPr>
              <a:t>a nuovo</a:t>
            </a:r>
            <a:endParaRPr sz="550" dirty="0">
              <a:latin typeface="MB Corpo S Text Light"/>
              <a:cs typeface="MB Corpo S Text Light"/>
            </a:endParaRPr>
          </a:p>
        </p:txBody>
      </p:sp>
      <p:sp>
        <p:nvSpPr>
          <p:cNvPr id="119" name="object 119"/>
          <p:cNvSpPr txBox="1"/>
          <p:nvPr/>
        </p:nvSpPr>
        <p:spPr>
          <a:xfrm>
            <a:off x="13102581" y="4397680"/>
            <a:ext cx="520065" cy="201081"/>
          </a:xfrm>
          <a:prstGeom prst="rect">
            <a:avLst/>
          </a:prstGeom>
        </p:spPr>
        <p:txBody>
          <a:bodyPr vert="horz" wrap="square" lIns="0" tIns="12065" rIns="0" bIns="0" rtlCol="0">
            <a:spAutoFit/>
          </a:bodyPr>
          <a:lstStyle/>
          <a:p>
            <a:pPr marR="5080" indent="12700"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2 </a:t>
            </a:r>
            <a:br>
              <a:rPr lang="it-IT" sz="550" dirty="0">
                <a:solidFill>
                  <a:srgbClr val="1A1A18"/>
                </a:solidFill>
                <a:latin typeface="MB Corpo S Text Light"/>
                <a:ea typeface="MB Corpo S Text Light"/>
                <a:cs typeface="MB Corpo S Text Light"/>
                <a:sym typeface="MB Corpo S Text Light"/>
              </a:rPr>
            </a:br>
            <a:r>
              <a:rPr lang="it-IT" sz="550" dirty="0">
                <a:solidFill>
                  <a:srgbClr val="1A1A18"/>
                </a:solidFill>
                <a:latin typeface="MB Corpo S Text Light"/>
                <a:ea typeface="MB Corpo S Text Light"/>
                <a:cs typeface="MB Corpo S Text Light"/>
                <a:sym typeface="MB Corpo S Text Light"/>
              </a:rPr>
              <a:t>a nuovo</a:t>
            </a:r>
            <a:endParaRPr sz="550" dirty="0">
              <a:latin typeface="MB Corpo S Text Light"/>
              <a:cs typeface="MB Corpo S Text Light"/>
            </a:endParaRPr>
          </a:p>
        </p:txBody>
      </p:sp>
      <p:sp>
        <p:nvSpPr>
          <p:cNvPr id="120" name="object 120"/>
          <p:cNvSpPr txBox="1"/>
          <p:nvPr/>
        </p:nvSpPr>
        <p:spPr>
          <a:xfrm>
            <a:off x="13961392" y="4397680"/>
            <a:ext cx="520065" cy="201081"/>
          </a:xfrm>
          <a:prstGeom prst="rect">
            <a:avLst/>
          </a:prstGeom>
        </p:spPr>
        <p:txBody>
          <a:bodyPr vert="horz" wrap="square" lIns="0" tIns="12065" rIns="0" bIns="0" rtlCol="0">
            <a:spAutoFit/>
          </a:bodyPr>
          <a:lstStyle/>
          <a:p>
            <a:pPr marR="5080" indent="12700"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3 </a:t>
            </a:r>
            <a:br>
              <a:rPr lang="it-IT" sz="550" dirty="0">
                <a:solidFill>
                  <a:srgbClr val="1A1A18"/>
                </a:solidFill>
                <a:latin typeface="MB Corpo S Text Light"/>
                <a:ea typeface="MB Corpo S Text Light"/>
                <a:cs typeface="MB Corpo S Text Light"/>
                <a:sym typeface="MB Corpo S Text Light"/>
              </a:rPr>
            </a:br>
            <a:r>
              <a:rPr lang="it-IT" sz="550" dirty="0">
                <a:solidFill>
                  <a:srgbClr val="1A1A18"/>
                </a:solidFill>
                <a:latin typeface="MB Corpo S Text Light"/>
                <a:ea typeface="MB Corpo S Text Light"/>
                <a:cs typeface="MB Corpo S Text Light"/>
                <a:sym typeface="MB Corpo S Text Light"/>
              </a:rPr>
              <a:t>a nuovo</a:t>
            </a:r>
            <a:endParaRPr sz="550" dirty="0">
              <a:latin typeface="MB Corpo S Text Light"/>
              <a:cs typeface="MB Corpo S Text Light"/>
            </a:endParaRPr>
          </a:p>
        </p:txBody>
      </p:sp>
      <p:sp>
        <p:nvSpPr>
          <p:cNvPr id="121" name="object 121"/>
          <p:cNvSpPr/>
          <p:nvPr/>
        </p:nvSpPr>
        <p:spPr>
          <a:xfrm>
            <a:off x="10661257" y="4758655"/>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graphicFrame>
        <p:nvGraphicFramePr>
          <p:cNvPr id="122" name="object 122"/>
          <p:cNvGraphicFramePr>
            <a:graphicFrameLocks noGrp="1"/>
          </p:cNvGraphicFramePr>
          <p:nvPr/>
        </p:nvGraphicFramePr>
        <p:xfrm>
          <a:off x="11273860" y="5063257"/>
          <a:ext cx="3523615" cy="1091565"/>
        </p:xfrm>
        <a:graphic>
          <a:graphicData uri="http://schemas.openxmlformats.org/drawingml/2006/table">
            <a:tbl>
              <a:tblPr firstRow="1" bandRow="1">
                <a:tableStyleId>{2D5ABB26-0587-4C30-8999-92F81FD0307C}</a:tableStyleId>
              </a:tblPr>
              <a:tblGrid>
                <a:gridCol w="288925">
                  <a:extLst>
                    <a:ext uri="{9D8B030D-6E8A-4147-A177-3AD203B41FA5}">
                      <a16:colId xmlns:a16="http://schemas.microsoft.com/office/drawing/2014/main" xmlns="" val="20000"/>
                    </a:ext>
                  </a:extLst>
                </a:gridCol>
                <a:gridCol w="438150">
                  <a:extLst>
                    <a:ext uri="{9D8B030D-6E8A-4147-A177-3AD203B41FA5}">
                      <a16:colId xmlns:a16="http://schemas.microsoft.com/office/drawing/2014/main" xmlns="" val="20001"/>
                    </a:ext>
                  </a:extLst>
                </a:gridCol>
                <a:gridCol w="421640">
                  <a:extLst>
                    <a:ext uri="{9D8B030D-6E8A-4147-A177-3AD203B41FA5}">
                      <a16:colId xmlns:a16="http://schemas.microsoft.com/office/drawing/2014/main" xmlns="" val="20002"/>
                    </a:ext>
                  </a:extLst>
                </a:gridCol>
                <a:gridCol w="438150">
                  <a:extLst>
                    <a:ext uri="{9D8B030D-6E8A-4147-A177-3AD203B41FA5}">
                      <a16:colId xmlns:a16="http://schemas.microsoft.com/office/drawing/2014/main" xmlns="" val="20003"/>
                    </a:ext>
                  </a:extLst>
                </a:gridCol>
                <a:gridCol w="421640">
                  <a:extLst>
                    <a:ext uri="{9D8B030D-6E8A-4147-A177-3AD203B41FA5}">
                      <a16:colId xmlns:a16="http://schemas.microsoft.com/office/drawing/2014/main" xmlns="" val="20004"/>
                    </a:ext>
                  </a:extLst>
                </a:gridCol>
                <a:gridCol w="438150">
                  <a:extLst>
                    <a:ext uri="{9D8B030D-6E8A-4147-A177-3AD203B41FA5}">
                      <a16:colId xmlns:a16="http://schemas.microsoft.com/office/drawing/2014/main" xmlns="" val="20005"/>
                    </a:ext>
                  </a:extLst>
                </a:gridCol>
                <a:gridCol w="421640">
                  <a:extLst>
                    <a:ext uri="{9D8B030D-6E8A-4147-A177-3AD203B41FA5}">
                      <a16:colId xmlns:a16="http://schemas.microsoft.com/office/drawing/2014/main" xmlns="" val="20006"/>
                    </a:ext>
                  </a:extLst>
                </a:gridCol>
                <a:gridCol w="438150">
                  <a:extLst>
                    <a:ext uri="{9D8B030D-6E8A-4147-A177-3AD203B41FA5}">
                      <a16:colId xmlns:a16="http://schemas.microsoft.com/office/drawing/2014/main" xmlns="" val="20007"/>
                    </a:ext>
                  </a:extLst>
                </a:gridCol>
                <a:gridCol w="217170">
                  <a:extLst>
                    <a:ext uri="{9D8B030D-6E8A-4147-A177-3AD203B41FA5}">
                      <a16:colId xmlns:a16="http://schemas.microsoft.com/office/drawing/2014/main" xmlns="" val="20008"/>
                    </a:ext>
                  </a:extLst>
                </a:gridCol>
              </a:tblGrid>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tcPr>
                </a:tc>
                <a:tc gridSpan="5">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0"/>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rowSpan="8">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gridSpan="5">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2"/>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3"/>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4"/>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5"/>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6"/>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B w="6350">
                      <a:solidFill>
                        <a:srgbClr val="1A1A18"/>
                      </a:solidFill>
                      <a:prstDash val="solid"/>
                    </a:lnB>
                    <a:solidFill>
                      <a:srgbClr val="ECECED"/>
                    </a:solidFill>
                  </a:tcPr>
                </a:tc>
                <a:tc rowSpan="2">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7"/>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8"/>
                  </a:ext>
                </a:extLst>
              </a:tr>
            </a:tbl>
          </a:graphicData>
        </a:graphic>
      </p:graphicFrame>
      <p:sp>
        <p:nvSpPr>
          <p:cNvPr id="123" name="object 123"/>
          <p:cNvSpPr txBox="1"/>
          <p:nvPr/>
        </p:nvSpPr>
        <p:spPr>
          <a:xfrm>
            <a:off x="11002766" y="4985206"/>
            <a:ext cx="341861" cy="1243330"/>
          </a:xfrm>
          <a:prstGeom prst="rect">
            <a:avLst/>
          </a:prstGeom>
        </p:spPr>
        <p:txBody>
          <a:bodyPr vert="horz" wrap="square" lIns="0" tIns="50165" rIns="0" bIns="0" rtlCol="0">
            <a:spAutoFit/>
          </a:bodyPr>
          <a:lstStyle/>
          <a:p>
            <a:pPr marL="27305">
              <a:lnSpc>
                <a:spcPct val="100000"/>
              </a:lnSpc>
              <a:spcBef>
                <a:spcPts val="395"/>
              </a:spcBef>
            </a:pPr>
            <a:r>
              <a:rPr lang="it-IT" sz="550" dirty="0">
                <a:solidFill>
                  <a:srgbClr val="1A1A18"/>
                </a:solidFill>
                <a:latin typeface="MB Corpo S Text Light"/>
                <a:ea typeface="MB Corpo S Text Light"/>
                <a:cs typeface="MB Corpo S Text Light"/>
                <a:sym typeface="MB Corpo S Text Light"/>
              </a:rPr>
              <a:t>1,80 %</a:t>
            </a:r>
            <a:endParaRPr sz="550" dirty="0">
              <a:latin typeface="MB Corpo S Text Light"/>
              <a:cs typeface="MB Corpo S Text Light"/>
            </a:endParaRPr>
          </a:p>
          <a:p>
            <a:pPr marL="29209">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1,60 %</a:t>
            </a:r>
            <a:endParaRPr sz="550" dirty="0">
              <a:latin typeface="MB Corpo S Text Light"/>
              <a:cs typeface="MB Corpo S Text Light"/>
            </a:endParaRPr>
          </a:p>
          <a:p>
            <a:pPr marL="27305">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1,40 %</a:t>
            </a:r>
            <a:endParaRPr sz="550" dirty="0">
              <a:latin typeface="MB Corpo S Text Light"/>
              <a:cs typeface="MB Corpo S Text Light"/>
            </a:endParaRPr>
          </a:p>
          <a:p>
            <a:pPr marL="29845">
              <a:lnSpc>
                <a:spcPct val="100000"/>
              </a:lnSpc>
              <a:spcBef>
                <a:spcPts val="295"/>
              </a:spcBef>
            </a:pPr>
            <a:r>
              <a:rPr lang="it-IT" sz="550" dirty="0">
                <a:solidFill>
                  <a:srgbClr val="1A1A18"/>
                </a:solidFill>
                <a:latin typeface="MB Corpo S Text Light"/>
                <a:ea typeface="MB Corpo S Text Light"/>
                <a:cs typeface="MB Corpo S Text Light"/>
                <a:sym typeface="MB Corpo S Text Light"/>
              </a:rPr>
              <a:t>1,20 %</a:t>
            </a:r>
            <a:endParaRPr sz="550" dirty="0">
              <a:latin typeface="MB Corpo S Text Light"/>
              <a:cs typeface="MB Corpo S Text Light"/>
            </a:endParaRPr>
          </a:p>
          <a:p>
            <a:pPr marL="27305">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1,00 %</a:t>
            </a:r>
            <a:endParaRPr sz="550" dirty="0">
              <a:latin typeface="MB Corpo S Text Light"/>
              <a:cs typeface="MB Corpo S Text Light"/>
            </a:endParaRPr>
          </a:p>
          <a:p>
            <a:pPr marL="1270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0,80 %</a:t>
            </a:r>
            <a:endParaRPr sz="550" dirty="0">
              <a:latin typeface="MB Corpo S Text Light"/>
              <a:cs typeface="MB Corpo S Text Light"/>
            </a:endParaRPr>
          </a:p>
          <a:p>
            <a:pPr marL="14604">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0,60 %</a:t>
            </a:r>
            <a:endParaRPr sz="550" dirty="0">
              <a:latin typeface="MB Corpo S Text Light"/>
              <a:cs typeface="MB Corpo S Text Light"/>
            </a:endParaRPr>
          </a:p>
          <a:p>
            <a:pPr marL="12700">
              <a:lnSpc>
                <a:spcPct val="100000"/>
              </a:lnSpc>
              <a:spcBef>
                <a:spcPts val="295"/>
              </a:spcBef>
            </a:pPr>
            <a:r>
              <a:rPr lang="it-IT" sz="550" dirty="0">
                <a:solidFill>
                  <a:srgbClr val="1A1A18"/>
                </a:solidFill>
                <a:latin typeface="MB Corpo S Text Light"/>
                <a:ea typeface="MB Corpo S Text Light"/>
                <a:cs typeface="MB Corpo S Text Light"/>
                <a:sym typeface="MB Corpo S Text Light"/>
              </a:rPr>
              <a:t>0,40 %</a:t>
            </a:r>
            <a:endParaRPr sz="550" dirty="0">
              <a:latin typeface="MB Corpo S Text Light"/>
              <a:cs typeface="MB Corpo S Text Light"/>
            </a:endParaRPr>
          </a:p>
          <a:p>
            <a:pPr marL="1524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0,20 %</a:t>
            </a:r>
            <a:endParaRPr sz="550" dirty="0">
              <a:latin typeface="MB Corpo S Text Light"/>
              <a:cs typeface="MB Corpo S Text Light"/>
            </a:endParaRPr>
          </a:p>
          <a:p>
            <a:pPr marL="12700">
              <a:lnSpc>
                <a:spcPct val="100000"/>
              </a:lnSpc>
              <a:spcBef>
                <a:spcPts val="300"/>
              </a:spcBef>
            </a:pPr>
            <a:r>
              <a:rPr lang="it-IT" sz="550" dirty="0">
                <a:solidFill>
                  <a:srgbClr val="1A1A18"/>
                </a:solidFill>
                <a:latin typeface="MB Corpo S Text Light"/>
                <a:ea typeface="MB Corpo S Text Light"/>
                <a:cs typeface="MB Corpo S Text Light"/>
                <a:sym typeface="MB Corpo S Text Light"/>
              </a:rPr>
              <a:t>0,00 %</a:t>
            </a:r>
            <a:endParaRPr sz="550" dirty="0">
              <a:latin typeface="MB Corpo S Text Light"/>
              <a:cs typeface="MB Corpo S Text Light"/>
            </a:endParaRPr>
          </a:p>
        </p:txBody>
      </p:sp>
      <p:sp>
        <p:nvSpPr>
          <p:cNvPr id="124" name="object 124"/>
          <p:cNvSpPr txBox="1"/>
          <p:nvPr/>
        </p:nvSpPr>
        <p:spPr>
          <a:xfrm>
            <a:off x="10716252" y="4792626"/>
            <a:ext cx="4222750" cy="168910"/>
          </a:xfrm>
          <a:prstGeom prst="rect">
            <a:avLst/>
          </a:prstGeom>
        </p:spPr>
        <p:txBody>
          <a:bodyPr vert="horz" wrap="square" lIns="0" tIns="11430" rIns="0" bIns="0" rtlCol="0">
            <a:spAutoFit/>
          </a:bodyPr>
          <a:lstStyle/>
          <a:p>
            <a:pPr marL="12700">
              <a:lnSpc>
                <a:spcPct val="100000"/>
              </a:lnSpc>
              <a:spcBef>
                <a:spcPts val="90"/>
              </a:spcBef>
              <a:tabLst>
                <a:tab pos="4209415" algn="l"/>
              </a:tabLst>
            </a:pPr>
            <a:r>
              <a:rPr lang="it-IT" sz="950" b="1" u="sng">
                <a:solidFill>
                  <a:srgbClr val="1A1A18"/>
                </a:solidFill>
                <a:uFill>
                  <a:solidFill>
                    <a:srgbClr val="1A1A18"/>
                  </a:solidFill>
                </a:uFill>
                <a:latin typeface="MB Corpo S Text"/>
                <a:ea typeface="MB Corpo S Text"/>
                <a:cs typeface="MB Corpo S Text"/>
                <a:sym typeface="MB Corpo S Text"/>
              </a:rPr>
              <a:t>Allungamento spazio di frenata dopo condizionamento	</a:t>
            </a:r>
            <a:endParaRPr sz="950">
              <a:latin typeface="MB Corpo S Text"/>
              <a:cs typeface="MB Corpo S Text"/>
            </a:endParaRPr>
          </a:p>
        </p:txBody>
      </p:sp>
      <p:sp>
        <p:nvSpPr>
          <p:cNvPr id="125" name="object 125"/>
          <p:cNvSpPr txBox="1"/>
          <p:nvPr/>
        </p:nvSpPr>
        <p:spPr>
          <a:xfrm>
            <a:off x="10703786" y="5143443"/>
            <a:ext cx="210820" cy="1031240"/>
          </a:xfrm>
          <a:prstGeom prst="rect">
            <a:avLst/>
          </a:prstGeom>
        </p:spPr>
        <p:txBody>
          <a:bodyPr vert="vert270" wrap="square" lIns="0" tIns="1270" rIns="0" bIns="0" rtlCol="0">
            <a:spAutoFit/>
          </a:bodyPr>
          <a:lstStyle/>
          <a:p>
            <a:pPr marL="12700" marR="5080" indent="8255">
              <a:lnSpc>
                <a:spcPct val="115399"/>
              </a:lnSpc>
              <a:spcBef>
                <a:spcPts val="10"/>
              </a:spcBef>
            </a:pPr>
            <a:r>
              <a:rPr lang="it-IT" sz="550">
                <a:solidFill>
                  <a:srgbClr val="1A1A18"/>
                </a:solidFill>
                <a:latin typeface="MB Corpo S Text Light"/>
                <a:ea typeface="MB Corpo S Text Light"/>
                <a:cs typeface="MB Corpo S Text Light"/>
                <a:sym typeface="MB Corpo S Text Light"/>
              </a:rPr>
              <a:t>Allungamento spazio di frenata in riferimento allo stato a nuovo della stessa marca</a:t>
            </a:r>
            <a:endParaRPr sz="550">
              <a:latin typeface="MB Corpo S Text Light"/>
              <a:cs typeface="MB Corpo S Text Light"/>
            </a:endParaRPr>
          </a:p>
        </p:txBody>
      </p:sp>
      <p:sp>
        <p:nvSpPr>
          <p:cNvPr id="126" name="object 126"/>
          <p:cNvSpPr txBox="1"/>
          <p:nvPr/>
        </p:nvSpPr>
        <p:spPr>
          <a:xfrm>
            <a:off x="11344628" y="6228710"/>
            <a:ext cx="877569" cy="201081"/>
          </a:xfrm>
          <a:prstGeom prst="rect">
            <a:avLst/>
          </a:prstGeom>
        </p:spPr>
        <p:txBody>
          <a:bodyPr vert="horz" wrap="square" lIns="0" tIns="12065" rIns="0" bIns="0" rtlCol="0">
            <a:spAutoFit/>
          </a:bodyPr>
          <a:lstStyle/>
          <a:p>
            <a:pPr marR="5080" indent="11113"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Componente originale Mercedes‑Benz condizionato</a:t>
            </a:r>
            <a:endParaRPr sz="550" dirty="0">
              <a:latin typeface="MB Corpo S Text Light"/>
              <a:cs typeface="MB Corpo S Text Light"/>
            </a:endParaRPr>
          </a:p>
        </p:txBody>
      </p:sp>
      <p:sp>
        <p:nvSpPr>
          <p:cNvPr id="127" name="object 127"/>
          <p:cNvSpPr txBox="1"/>
          <p:nvPr/>
        </p:nvSpPr>
        <p:spPr>
          <a:xfrm>
            <a:off x="12388482" y="6228710"/>
            <a:ext cx="507365" cy="201081"/>
          </a:xfrm>
          <a:prstGeom prst="rect">
            <a:avLst/>
          </a:prstGeom>
        </p:spPr>
        <p:txBody>
          <a:bodyPr vert="horz" wrap="square" lIns="0" tIns="12065" rIns="0" bIns="0" rtlCol="0">
            <a:spAutoFit/>
          </a:bodyPr>
          <a:lstStyle/>
          <a:p>
            <a:pPr marR="5080" indent="12700"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1 condizionato</a:t>
            </a:r>
            <a:endParaRPr sz="550" dirty="0">
              <a:latin typeface="MB Corpo S Text Light"/>
              <a:cs typeface="MB Corpo S Text Light"/>
            </a:endParaRPr>
          </a:p>
        </p:txBody>
      </p:sp>
      <p:sp>
        <p:nvSpPr>
          <p:cNvPr id="128" name="object 128"/>
          <p:cNvSpPr txBox="1"/>
          <p:nvPr/>
        </p:nvSpPr>
        <p:spPr>
          <a:xfrm>
            <a:off x="13241275" y="6228710"/>
            <a:ext cx="520065" cy="201081"/>
          </a:xfrm>
          <a:prstGeom prst="rect">
            <a:avLst/>
          </a:prstGeom>
        </p:spPr>
        <p:txBody>
          <a:bodyPr vert="horz" wrap="square" lIns="0" tIns="12065" rIns="0" bIns="0" rtlCol="0">
            <a:spAutoFit/>
          </a:bodyPr>
          <a:lstStyle/>
          <a:p>
            <a:pPr marR="5080" indent="11113"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2 condizionato</a:t>
            </a:r>
            <a:endParaRPr sz="550" dirty="0">
              <a:latin typeface="MB Corpo S Text Light"/>
              <a:cs typeface="MB Corpo S Text Light"/>
            </a:endParaRPr>
          </a:p>
        </p:txBody>
      </p:sp>
      <p:sp>
        <p:nvSpPr>
          <p:cNvPr id="129" name="object 129"/>
          <p:cNvSpPr txBox="1"/>
          <p:nvPr/>
        </p:nvSpPr>
        <p:spPr>
          <a:xfrm>
            <a:off x="14100086" y="6228710"/>
            <a:ext cx="520065" cy="201081"/>
          </a:xfrm>
          <a:prstGeom prst="rect">
            <a:avLst/>
          </a:prstGeom>
        </p:spPr>
        <p:txBody>
          <a:bodyPr vert="horz" wrap="square" lIns="0" tIns="12065" rIns="0" bIns="0" rtlCol="0">
            <a:spAutoFit/>
          </a:bodyPr>
          <a:lstStyle/>
          <a:p>
            <a:pPr marR="5080" indent="12700" algn="ctr">
              <a:lnSpc>
                <a:spcPct val="115399"/>
              </a:lnSpc>
              <a:spcBef>
                <a:spcPts val="95"/>
              </a:spcBef>
            </a:pPr>
            <a:r>
              <a:rPr lang="it-IT" sz="550" dirty="0">
                <a:solidFill>
                  <a:srgbClr val="1A1A18"/>
                </a:solidFill>
                <a:latin typeface="MB Corpo S Text Light"/>
                <a:ea typeface="MB Corpo S Text Light"/>
                <a:cs typeface="MB Corpo S Text Light"/>
                <a:sym typeface="MB Corpo S Text Light"/>
              </a:rPr>
              <a:t>Concorrente 3 condizionato</a:t>
            </a:r>
            <a:endParaRPr sz="550" dirty="0">
              <a:latin typeface="MB Corpo S Text Light"/>
              <a:cs typeface="MB Corpo S Text Light"/>
            </a:endParaRPr>
          </a:p>
        </p:txBody>
      </p:sp>
      <p:sp>
        <p:nvSpPr>
          <p:cNvPr id="130" name="object 130"/>
          <p:cNvSpPr txBox="1"/>
          <p:nvPr/>
        </p:nvSpPr>
        <p:spPr>
          <a:xfrm>
            <a:off x="10648562" y="1819791"/>
            <a:ext cx="5118488" cy="993140"/>
          </a:xfrm>
          <a:prstGeom prst="rect">
            <a:avLst/>
          </a:prstGeom>
        </p:spPr>
        <p:txBody>
          <a:bodyPr vert="horz" wrap="square" lIns="0" tIns="12700" rIns="0" bIns="0" rtlCol="0">
            <a:spAutoFit/>
          </a:bodyPr>
          <a:lstStyle/>
          <a:p>
            <a:pPr marL="12700" marR="5080">
              <a:lnSpc>
                <a:spcPct val="111300"/>
              </a:lnSpc>
              <a:spcBef>
                <a:spcPts val="100"/>
              </a:spcBef>
            </a:pPr>
            <a:r>
              <a:rPr lang="it-IT" sz="950" b="1" dirty="0">
                <a:solidFill>
                  <a:srgbClr val="1A1A18"/>
                </a:solidFill>
                <a:latin typeface="MB Corpo S Text"/>
                <a:ea typeface="MB Corpo S Text"/>
                <a:cs typeface="MB Corpo S Text"/>
                <a:sym typeface="MB Corpo S Text"/>
              </a:rPr>
              <a:t>Valutazione dello spazio di frenata: </a:t>
            </a:r>
            <a:r>
              <a:rPr lang="it-IT" sz="950" dirty="0">
                <a:solidFill>
                  <a:srgbClr val="1A1A18"/>
                </a:solidFill>
                <a:latin typeface="MB Corpo S Text Light"/>
                <a:ea typeface="MB Corpo S Text Light"/>
                <a:cs typeface="MB Corpo S Text Light"/>
                <a:sym typeface="MB Corpo S Text Light"/>
              </a:rPr>
              <a:t>viene esaminato quali ammortizzatori nello stato a nuovo </a:t>
            </a:r>
            <a:br>
              <a:rPr lang="it-IT" sz="950" dirty="0">
                <a:solidFill>
                  <a:srgbClr val="1A1A18"/>
                </a:solidFill>
                <a:latin typeface="MB Corpo S Text Light"/>
                <a:ea typeface="MB Corpo S Text Light"/>
                <a:cs typeface="MB Corpo S Text Light"/>
                <a:sym typeface="MB Corpo S Text Light"/>
              </a:rPr>
            </a:br>
            <a:r>
              <a:rPr lang="it-IT" sz="950" dirty="0">
                <a:solidFill>
                  <a:srgbClr val="1A1A18"/>
                </a:solidFill>
                <a:latin typeface="MB Corpo S Text Light"/>
                <a:ea typeface="MB Corpo S Text Light"/>
                <a:cs typeface="MB Corpo S Text Light"/>
                <a:sym typeface="MB Corpo S Text Light"/>
              </a:rPr>
              <a:t>in condizioni di velocità identiche permettono di ottenere lo spazio di frenata più corto. Vengono inoltre valutate le ripercussioni del condizionamento* sullo spazio di frenata dei quattro prodotti sottoposti a test. La velocità iniziale per le frenate era di 80 km/h. La valutazione si è svolta in conformità alla norma DIN 70028. A tal fine per ciascuna frenata è stata determinata dai dati di misurazione la decelerazione media da 75 km/h a 10 km/h.</a:t>
            </a:r>
            <a:endParaRPr sz="950" dirty="0">
              <a:latin typeface="MB Corpo S Text Light"/>
              <a:cs typeface="MB Corpo S Text Light"/>
            </a:endParaRPr>
          </a:p>
        </p:txBody>
      </p:sp>
      <p:sp>
        <p:nvSpPr>
          <p:cNvPr id="131" name="object 131"/>
          <p:cNvSpPr txBox="1"/>
          <p:nvPr/>
        </p:nvSpPr>
        <p:spPr>
          <a:xfrm>
            <a:off x="16910050" y="6705907"/>
            <a:ext cx="2410607" cy="121187"/>
          </a:xfrm>
          <a:prstGeom prst="rect">
            <a:avLst/>
          </a:prstGeom>
        </p:spPr>
        <p:txBody>
          <a:bodyPr vert="horz" wrap="square" lIns="0" tIns="13335" rIns="0" bIns="0" rtlCol="0">
            <a:spAutoFit/>
          </a:bodyPr>
          <a:lstStyle/>
          <a:p>
            <a:pPr marL="12700">
              <a:lnSpc>
                <a:spcPct val="100000"/>
              </a:lnSpc>
              <a:spcBef>
                <a:spcPts val="105"/>
              </a:spcBef>
            </a:pPr>
            <a:r>
              <a:rPr lang="it-IT" sz="700" b="1" dirty="0">
                <a:solidFill>
                  <a:srgbClr val="1A1A18"/>
                </a:solidFill>
                <a:latin typeface="MB Corpo S Text"/>
                <a:ea typeface="MB Corpo S Text"/>
                <a:cs typeface="MB Corpo S Text"/>
                <a:sym typeface="MB Corpo S Text"/>
              </a:rPr>
              <a:t>Componenti originali Mercedes-Benz </a:t>
            </a:r>
            <a:r>
              <a:rPr lang="it-IT" sz="700" dirty="0">
                <a:solidFill>
                  <a:srgbClr val="1A1A18"/>
                </a:solidFill>
                <a:latin typeface="MB Corpo S Text Light"/>
                <a:ea typeface="MB Corpo S Text Light"/>
                <a:cs typeface="MB Corpo S Text Light"/>
                <a:sym typeface="MB Corpo S Text Light"/>
              </a:rPr>
              <a:t>| Confronto tra prodotti</a:t>
            </a:r>
            <a:endParaRPr sz="700" dirty="0">
              <a:latin typeface="MB Corpo S Text Light"/>
              <a:cs typeface="MB Corpo S Text Light"/>
            </a:endParaRPr>
          </a:p>
        </p:txBody>
      </p:sp>
      <p:sp>
        <p:nvSpPr>
          <p:cNvPr id="132" name="object 132"/>
          <p:cNvSpPr txBox="1"/>
          <p:nvPr/>
        </p:nvSpPr>
        <p:spPr>
          <a:xfrm>
            <a:off x="16150328" y="6129301"/>
            <a:ext cx="3324225" cy="388620"/>
          </a:xfrm>
          <a:prstGeom prst="rect">
            <a:avLst/>
          </a:prstGeom>
        </p:spPr>
        <p:txBody>
          <a:bodyPr vert="horz" wrap="square" lIns="0" tIns="12700" rIns="0" bIns="0" rtlCol="0">
            <a:spAutoFit/>
          </a:bodyPr>
          <a:lstStyle/>
          <a:p>
            <a:pPr marL="61594" marR="5080" indent="-49530">
              <a:lnSpc>
                <a:spcPct val="113300"/>
              </a:lnSpc>
              <a:spcBef>
                <a:spcPts val="100"/>
              </a:spcBef>
            </a:pPr>
            <a:r>
              <a:rPr lang="it-IT" sz="700">
                <a:solidFill>
                  <a:srgbClr val="1A1A18"/>
                </a:solidFill>
                <a:latin typeface="MB Corpo S Text Light"/>
                <a:ea typeface="MB Corpo S Text Light"/>
                <a:cs typeface="MB Corpo S Text Light"/>
                <a:sym typeface="MB Corpo S Text Light"/>
              </a:rPr>
              <a:t>* Condizionamento degli ammortizzatori tramite usura controllata e riproducibile. Simulazione dell'effetto in caso di attraversamento di spigoli del marciapiede o passaggio veloce su buche.</a:t>
            </a:r>
            <a:endParaRPr sz="700">
              <a:latin typeface="MB Corpo S Text Light"/>
              <a:cs typeface="MB Corpo S Text Light"/>
            </a:endParaRPr>
          </a:p>
        </p:txBody>
      </p:sp>
      <p:sp>
        <p:nvSpPr>
          <p:cNvPr id="133" name="object 133"/>
          <p:cNvSpPr txBox="1">
            <a:spLocks noGrp="1"/>
          </p:cNvSpPr>
          <p:nvPr>
            <p:ph type="title"/>
          </p:nvPr>
        </p:nvSpPr>
        <p:spPr>
          <a:xfrm>
            <a:off x="596514" y="219940"/>
            <a:ext cx="8922136" cy="1105535"/>
          </a:xfrm>
          <a:prstGeom prst="rect">
            <a:avLst/>
          </a:prstGeom>
        </p:spPr>
        <p:txBody>
          <a:bodyPr vert="horz" wrap="square" lIns="0" tIns="241935" rIns="0" bIns="0" rtlCol="0">
            <a:spAutoFit/>
          </a:bodyPr>
          <a:lstStyle/>
          <a:p>
            <a:pPr marL="12700">
              <a:lnSpc>
                <a:spcPct val="100000"/>
              </a:lnSpc>
              <a:spcBef>
                <a:spcPts val="1905"/>
              </a:spcBef>
            </a:pPr>
            <a:r>
              <a:rPr lang="it-IT" dirty="0"/>
              <a:t>Confronto tra concorrenti: Ammortizzatori.</a:t>
            </a:r>
          </a:p>
          <a:p>
            <a:pPr marL="12700">
              <a:lnSpc>
                <a:spcPct val="100000"/>
              </a:lnSpc>
              <a:spcBef>
                <a:spcPts val="750"/>
              </a:spcBef>
            </a:pPr>
            <a:r>
              <a:rPr lang="it-IT" sz="1400" dirty="0">
                <a:latin typeface="MB Corpo S Text Light"/>
                <a:cs typeface="MB Corpo S Text Light"/>
                <a:sym typeface="MB Corpo S Text Light"/>
              </a:rPr>
              <a:t>Originale vs. concorrenti.</a:t>
            </a:r>
            <a:endParaRPr sz="1400" dirty="0">
              <a:latin typeface="MB Corpo S Text Light"/>
              <a:cs typeface="MB Corpo S Text Light"/>
            </a:endParaRPr>
          </a:p>
        </p:txBody>
      </p:sp>
      <p:sp>
        <p:nvSpPr>
          <p:cNvPr id="134" name="object 134"/>
          <p:cNvSpPr txBox="1"/>
          <p:nvPr/>
        </p:nvSpPr>
        <p:spPr>
          <a:xfrm>
            <a:off x="609219" y="3792996"/>
            <a:ext cx="2132642" cy="193643"/>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BANCO DI PROVA COMPONENTI</a:t>
            </a:r>
            <a:endParaRPr sz="950">
              <a:latin typeface="MB Corpo S Text Light"/>
              <a:cs typeface="MB Corpo S Text Light"/>
            </a:endParaRPr>
          </a:p>
        </p:txBody>
      </p:sp>
      <p:sp>
        <p:nvSpPr>
          <p:cNvPr id="135" name="object 135"/>
          <p:cNvSpPr/>
          <p:nvPr/>
        </p:nvSpPr>
        <p:spPr>
          <a:xfrm>
            <a:off x="609214" y="4067311"/>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136" name="object 136"/>
          <p:cNvSpPr txBox="1"/>
          <p:nvPr/>
        </p:nvSpPr>
        <p:spPr>
          <a:xfrm>
            <a:off x="664205" y="4166471"/>
            <a:ext cx="1517650" cy="168910"/>
          </a:xfrm>
          <a:prstGeom prst="rect">
            <a:avLst/>
          </a:prstGeom>
        </p:spPr>
        <p:txBody>
          <a:bodyPr vert="horz" wrap="square" lIns="0" tIns="11430" rIns="0" bIns="0" rtlCol="0">
            <a:spAutoFit/>
          </a:bodyPr>
          <a:lstStyle/>
          <a:p>
            <a:pPr marL="128270" indent="-115570">
              <a:lnSpc>
                <a:spcPct val="100000"/>
              </a:lnSpc>
              <a:spcBef>
                <a:spcPts val="90"/>
              </a:spcBef>
              <a:buChar char="•"/>
              <a:tabLst>
                <a:tab pos="128270" algn="l"/>
              </a:tabLst>
            </a:pPr>
            <a:r>
              <a:rPr lang="it-IT" sz="950">
                <a:solidFill>
                  <a:srgbClr val="1A1A18"/>
                </a:solidFill>
                <a:latin typeface="MB Corpo S Text Light"/>
                <a:ea typeface="MB Corpo S Text Light"/>
                <a:cs typeface="MB Corpo S Text Light"/>
                <a:sym typeface="MB Corpo S Text Light"/>
              </a:rPr>
              <a:t>Resistenza all'usura</a:t>
            </a:r>
            <a:endParaRPr sz="950">
              <a:latin typeface="MB Corpo S Text Light"/>
              <a:cs typeface="MB Corpo S Text Light"/>
            </a:endParaRPr>
          </a:p>
        </p:txBody>
      </p:sp>
      <p:sp>
        <p:nvSpPr>
          <p:cNvPr id="137" name="object 137"/>
          <p:cNvSpPr txBox="1"/>
          <p:nvPr/>
        </p:nvSpPr>
        <p:spPr>
          <a:xfrm>
            <a:off x="2846952" y="3792996"/>
            <a:ext cx="1861820" cy="23749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it-IT" sz="950">
                <a:solidFill>
                  <a:srgbClr val="FFFFFF"/>
                </a:solidFill>
                <a:latin typeface="MB Corpo S Text Light"/>
                <a:ea typeface="MB Corpo S Text Light"/>
                <a:cs typeface="MB Corpo S Text Light"/>
                <a:sym typeface="MB Corpo S Text Light"/>
              </a:rPr>
              <a:t>PROVA SU STRADA</a:t>
            </a:r>
            <a:endParaRPr sz="950">
              <a:latin typeface="MB Corpo S Text Light"/>
              <a:cs typeface="MB Corpo S Text Light"/>
            </a:endParaRPr>
          </a:p>
        </p:txBody>
      </p:sp>
      <p:sp>
        <p:nvSpPr>
          <p:cNvPr id="138" name="object 138"/>
          <p:cNvSpPr/>
          <p:nvPr/>
        </p:nvSpPr>
        <p:spPr>
          <a:xfrm>
            <a:off x="2846951" y="4067311"/>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139" name="object 139"/>
          <p:cNvSpPr txBox="1"/>
          <p:nvPr/>
        </p:nvSpPr>
        <p:spPr>
          <a:xfrm>
            <a:off x="2901940" y="4166471"/>
            <a:ext cx="1663709" cy="303929"/>
          </a:xfrm>
          <a:prstGeom prst="rect">
            <a:avLst/>
          </a:prstGeom>
        </p:spPr>
        <p:txBody>
          <a:bodyPr vert="horz" wrap="square" lIns="0" tIns="11430" rIns="0" bIns="0" rtlCol="0">
            <a:spAutoFit/>
          </a:bodyPr>
          <a:lstStyle/>
          <a:p>
            <a:pPr marL="128270" indent="-115570">
              <a:lnSpc>
                <a:spcPct val="100000"/>
              </a:lnSpc>
              <a:spcBef>
                <a:spcPts val="90"/>
              </a:spcBef>
              <a:buChar char="•"/>
              <a:tabLst>
                <a:tab pos="128270" algn="l"/>
              </a:tabLst>
            </a:pPr>
            <a:r>
              <a:rPr lang="it-IT" sz="950" dirty="0">
                <a:solidFill>
                  <a:srgbClr val="1A1A18"/>
                </a:solidFill>
                <a:latin typeface="MB Corpo S Text Light"/>
                <a:ea typeface="MB Corpo S Text Light"/>
                <a:cs typeface="MB Corpo S Text Light"/>
                <a:sym typeface="MB Corpo S Text Light"/>
              </a:rPr>
              <a:t>Valutazione dello spazio di frenata</a:t>
            </a:r>
            <a:endParaRPr sz="950" dirty="0">
              <a:latin typeface="MB Corpo S Text Light"/>
              <a:cs typeface="MB Corpo S Text Light"/>
            </a:endParaRPr>
          </a:p>
        </p:txBody>
      </p:sp>
      <p:sp>
        <p:nvSpPr>
          <p:cNvPr id="140" name="object 140"/>
          <p:cNvSpPr txBox="1"/>
          <p:nvPr/>
        </p:nvSpPr>
        <p:spPr>
          <a:xfrm>
            <a:off x="5153161" y="4961536"/>
            <a:ext cx="84639" cy="1190128"/>
          </a:xfrm>
          <a:prstGeom prst="rect">
            <a:avLst/>
          </a:prstGeom>
        </p:spPr>
        <p:txBody>
          <a:bodyPr vert="vert270" wrap="square" lIns="0" tIns="13970" rIns="0" bIns="0" rtlCol="0">
            <a:spAutoFit/>
          </a:bodyPr>
          <a:lstStyle/>
          <a:p>
            <a:pPr marL="12700">
              <a:lnSpc>
                <a:spcPct val="100000"/>
              </a:lnSpc>
              <a:spcBef>
                <a:spcPts val="110"/>
              </a:spcBef>
            </a:pPr>
            <a:r>
              <a:rPr lang="it-IT" sz="550" dirty="0">
                <a:solidFill>
                  <a:srgbClr val="1A1A18"/>
                </a:solidFill>
                <a:latin typeface="MB Corpo S Text Light"/>
                <a:ea typeface="MB Corpo S Text Light"/>
                <a:cs typeface="MB Corpo S Text Light"/>
                <a:sym typeface="MB Corpo S Text Light"/>
              </a:rPr>
              <a:t>Perdita media di forza di smorzamento</a:t>
            </a:r>
            <a:endParaRPr sz="55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782</Words>
  <Application>Microsoft Office PowerPoint</Application>
  <PresentationFormat>Benutzerdefiniert</PresentationFormat>
  <Paragraphs>109</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Organi meccanici del telaio.</vt:lpstr>
      <vt:lpstr>Confronto tra concorrenti: Ammortizzatori. Originale vs. concorrenti.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beo</cp:lastModifiedBy>
  <cp:revision>5</cp:revision>
  <dcterms:created xsi:type="dcterms:W3CDTF">2023-08-25T09:04:18Z</dcterms:created>
  <dcterms:modified xsi:type="dcterms:W3CDTF">2023-09-07T11:16:00Z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2023-08-25T09:04:20Z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e0b4e0f1-49ec-4cc3-a7bf-a1c102c9cd68</vt:lpwstr>
  </property>
  <property fmtid="{D5CDD505-2E9C-101B-9397-08002B2CF9AE}" pid="12" name="MSIP_Label_924dbb1d-991d-4bbd-aad5-33bac1d8ffaf_ContentBits">
    <vt:lpwstr>0</vt:lpwstr>
  </property>
</Properties>
</file>