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58" y="1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514" y="219940"/>
            <a:ext cx="5705475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1257" y="609219"/>
            <a:ext cx="8833610" cy="58738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6816131" y="6706753"/>
            <a:ext cx="2191385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700">
                <a:solidFill>
                  <a:srgbClr val="1A1A18"/>
                </a:solidFill>
              </a:defRPr>
            </a:pPr>
            <a:r>
              <a:rPr b="1">
                <a:latin typeface="MB Corpo S Text"/>
                <a:cs typeface="MB Corpo S Text"/>
              </a:rPr>
              <a:t>Peças originais Mercedes-Benz </a:t>
            </a:r>
            <a:r>
              <a:rPr>
                <a:latin typeface="MB Corpo S Text Light"/>
                <a:cs typeface="MB Corpo S Text Light"/>
              </a:rPr>
              <a:t>| Manutenção e desgaste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209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t>Peças da suspensão.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09214" y="1861494"/>
            <a:ext cx="6972300" cy="3175"/>
            <a:chOff x="609214" y="1861494"/>
            <a:chExt cx="6972300" cy="3175"/>
          </a:xfrm>
        </p:grpSpPr>
        <p:sp>
          <p:nvSpPr>
            <p:cNvPr id="6" name="object 6"/>
            <p:cNvSpPr/>
            <p:nvPr/>
          </p:nvSpPr>
          <p:spPr>
            <a:xfrm>
              <a:off x="609214" y="1862987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09688" y="1862987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8145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81398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09214" y="2061413"/>
            <a:ext cx="6972300" cy="3175"/>
            <a:chOff x="609214" y="2061413"/>
            <a:chExt cx="6972300" cy="3175"/>
          </a:xfrm>
        </p:grpSpPr>
        <p:sp>
          <p:nvSpPr>
            <p:cNvPr id="11" name="object 11"/>
            <p:cNvSpPr/>
            <p:nvPr/>
          </p:nvSpPr>
          <p:spPr>
            <a:xfrm>
              <a:off x="609214" y="2062905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09688" y="2062905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8145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81398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09214" y="4058284"/>
            <a:ext cx="6972300" cy="3175"/>
            <a:chOff x="609214" y="4058284"/>
            <a:chExt cx="6972300" cy="3175"/>
          </a:xfrm>
        </p:grpSpPr>
        <p:sp>
          <p:nvSpPr>
            <p:cNvPr id="16" name="object 16"/>
            <p:cNvSpPr/>
            <p:nvPr/>
          </p:nvSpPr>
          <p:spPr>
            <a:xfrm>
              <a:off x="609214" y="4059777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09688" y="4059777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181455" y="405977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81398" y="405977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214" y="5141334"/>
            <a:ext cx="6972300" cy="3175"/>
            <a:chOff x="609214" y="5141334"/>
            <a:chExt cx="6972300" cy="3175"/>
          </a:xfrm>
        </p:grpSpPr>
        <p:sp>
          <p:nvSpPr>
            <p:cNvPr id="21" name="object 21"/>
            <p:cNvSpPr/>
            <p:nvPr/>
          </p:nvSpPr>
          <p:spPr>
            <a:xfrm>
              <a:off x="609214" y="5142826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09688" y="5142826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181455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81398" y="514282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09214" y="6156692"/>
            <a:ext cx="6972300" cy="302260"/>
            <a:chOff x="609214" y="6156692"/>
            <a:chExt cx="6972300" cy="302260"/>
          </a:xfrm>
        </p:grpSpPr>
        <p:sp>
          <p:nvSpPr>
            <p:cNvPr id="26" name="object 26"/>
            <p:cNvSpPr/>
            <p:nvPr/>
          </p:nvSpPr>
          <p:spPr>
            <a:xfrm>
              <a:off x="609214" y="6158185"/>
              <a:ext cx="1500505" cy="0"/>
            </a:xfrm>
            <a:custGeom>
              <a:avLst/>
              <a:gdLst/>
              <a:ahLst/>
              <a:cxnLst/>
              <a:rect l="l" t="t" r="r" b="b"/>
              <a:pathLst>
                <a:path w="1500505">
                  <a:moveTo>
                    <a:pt x="0" y="0"/>
                  </a:moveTo>
                  <a:lnTo>
                    <a:pt x="1500470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109688" y="6158185"/>
              <a:ext cx="1071880" cy="0"/>
            </a:xfrm>
            <a:custGeom>
              <a:avLst/>
              <a:gdLst/>
              <a:ahLst/>
              <a:cxnLst/>
              <a:rect l="l" t="t" r="r" b="b"/>
              <a:pathLst>
                <a:path w="1071880">
                  <a:moveTo>
                    <a:pt x="0" y="0"/>
                  </a:moveTo>
                  <a:lnTo>
                    <a:pt x="1071769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181455" y="615818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381398" y="615818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15165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80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74585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55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55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55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55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55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55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55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55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55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55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15" y="30619"/>
                  </a:moveTo>
                  <a:lnTo>
                    <a:pt x="107048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78" y="0"/>
                  </a:lnTo>
                  <a:lnTo>
                    <a:pt x="28752" y="30619"/>
                  </a:lnTo>
                  <a:lnTo>
                    <a:pt x="111315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91" y="16217"/>
                  </a:lnTo>
                  <a:lnTo>
                    <a:pt x="107035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58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16661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14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14" y="111023"/>
                  </a:lnTo>
                  <a:lnTo>
                    <a:pt x="23114" y="104724"/>
                  </a:lnTo>
                  <a:close/>
                </a:path>
                <a:path w="83184" h="115570">
                  <a:moveTo>
                    <a:pt x="24104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04" y="86448"/>
                  </a:lnTo>
                  <a:close/>
                </a:path>
                <a:path w="83184" h="115570">
                  <a:moveTo>
                    <a:pt x="28905" y="37274"/>
                  </a:moveTo>
                  <a:lnTo>
                    <a:pt x="23037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05" y="37274"/>
                  </a:lnTo>
                  <a:close/>
                </a:path>
                <a:path w="83184" h="115570">
                  <a:moveTo>
                    <a:pt x="60896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896" y="5905"/>
                  </a:lnTo>
                  <a:close/>
                </a:path>
                <a:path w="83184" h="115570">
                  <a:moveTo>
                    <a:pt x="68262" y="78790"/>
                  </a:moveTo>
                  <a:lnTo>
                    <a:pt x="63436" y="73964"/>
                  </a:lnTo>
                  <a:lnTo>
                    <a:pt x="47561" y="89839"/>
                  </a:lnTo>
                  <a:lnTo>
                    <a:pt x="31686" y="73964"/>
                  </a:lnTo>
                  <a:lnTo>
                    <a:pt x="26860" y="78790"/>
                  </a:lnTo>
                  <a:lnTo>
                    <a:pt x="42735" y="94665"/>
                  </a:lnTo>
                  <a:lnTo>
                    <a:pt x="26860" y="110540"/>
                  </a:lnTo>
                  <a:lnTo>
                    <a:pt x="31686" y="115366"/>
                  </a:lnTo>
                  <a:lnTo>
                    <a:pt x="47561" y="99491"/>
                  </a:lnTo>
                  <a:lnTo>
                    <a:pt x="63436" y="115366"/>
                  </a:lnTo>
                  <a:lnTo>
                    <a:pt x="68262" y="110540"/>
                  </a:lnTo>
                  <a:lnTo>
                    <a:pt x="52387" y="94665"/>
                  </a:lnTo>
                  <a:lnTo>
                    <a:pt x="68262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46" y="5003"/>
                  </a:moveTo>
                  <a:lnTo>
                    <a:pt x="78143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37" y="42913"/>
                  </a:lnTo>
                  <a:lnTo>
                    <a:pt x="83146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7649032" y="4059777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49032" y="5142826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47283" y="1880040"/>
            <a:ext cx="459740" cy="16891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Produto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19487" y="1880040"/>
            <a:ext cx="1879563" cy="15773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rPr dirty="0"/>
              <a:t>As </a:t>
            </a:r>
            <a:r>
              <a:rPr dirty="0" err="1"/>
              <a:t>vantagens</a:t>
            </a:r>
            <a:r>
              <a:rPr dirty="0"/>
              <a:t> para </a:t>
            </a:r>
            <a:r>
              <a:rPr dirty="0" err="1"/>
              <a:t>seus</a:t>
            </a:r>
            <a:r>
              <a:rPr dirty="0"/>
              <a:t> </a:t>
            </a:r>
            <a:r>
              <a:rPr dirty="0" err="1"/>
              <a:t>clientes</a:t>
            </a:r>
            <a:endParaRPr sz="950" dirty="0">
              <a:latin typeface="MB Corpo S Text"/>
              <a:cs typeface="MB Corpo S Tex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419406" y="1880040"/>
            <a:ext cx="1432244" cy="15773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rPr dirty="0"/>
              <a:t>As </a:t>
            </a:r>
            <a:r>
              <a:rPr dirty="0" err="1"/>
              <a:t>vantagens</a:t>
            </a:r>
            <a:r>
              <a:rPr dirty="0"/>
              <a:t> para </a:t>
            </a:r>
            <a:r>
              <a:rPr dirty="0" err="1"/>
              <a:t>você</a:t>
            </a:r>
            <a:endParaRPr sz="950" dirty="0">
              <a:latin typeface="MB Corpo S Text"/>
              <a:cs typeface="MB Corpo S Tex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649032" y="1861494"/>
            <a:ext cx="1793875" cy="2032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  <a:defRPr sz="950" b="1">
                <a:solidFill>
                  <a:srgbClr val="FFFFFF"/>
                </a:solidFill>
                <a:latin typeface="MB Corpo S Text"/>
                <a:cs typeface="MB Corpo S Text"/>
              </a:defRPr>
            </a:pPr>
            <a:r>
              <a:t>Dica prática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7163" y="2126478"/>
            <a:ext cx="1127760" cy="614680"/>
          </a:xfrm>
          <a:prstGeom prst="rect">
            <a:avLst/>
          </a:prstGeom>
        </p:spPr>
        <p:txBody>
          <a:bodyPr vert="horz" wrap="square" lIns="0" tIns="6604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t>Amortecedor.</a:t>
            </a:r>
            <a:endParaRPr sz="95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Segurança e conforto de condução perceptíveis: amortecedores originais Mercedes-Benz.</a:t>
            </a:r>
            <a:endParaRPr sz="700">
              <a:latin typeface="MB Corpo S Text Light"/>
              <a:cs typeface="MB Corpo S Text Light"/>
            </a:endParaRPr>
          </a:p>
        </p:txBody>
      </p:sp>
      <p:pic>
        <p:nvPicPr>
          <p:cNvPr id="40" name="object 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30913" y="2521469"/>
            <a:ext cx="229316" cy="1079745"/>
          </a:xfrm>
          <a:prstGeom prst="rect">
            <a:avLst/>
          </a:prstGeom>
        </p:spPr>
      </p:pic>
      <p:sp>
        <p:nvSpPr>
          <p:cNvPr id="41" name="object 41"/>
          <p:cNvSpPr txBox="1"/>
          <p:nvPr/>
        </p:nvSpPr>
        <p:spPr>
          <a:xfrm>
            <a:off x="3181459" y="2113677"/>
            <a:ext cx="2200275" cy="1895475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>
            <a:spAutoFit/>
          </a:bodyPr>
          <a:lstStyle/>
          <a:p>
            <a:pPr marL="137160" marR="23812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716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 err="1"/>
              <a:t>Os</a:t>
            </a:r>
            <a:r>
              <a:rPr dirty="0"/>
              <a:t> </a:t>
            </a:r>
            <a:r>
              <a:rPr dirty="0" err="1"/>
              <a:t>amortecedores</a:t>
            </a:r>
            <a:r>
              <a:rPr dirty="0"/>
              <a:t> </a:t>
            </a:r>
            <a:r>
              <a:rPr dirty="0" err="1"/>
              <a:t>originais</a:t>
            </a:r>
            <a:r>
              <a:rPr dirty="0"/>
              <a:t> Mercedes-Benz </a:t>
            </a:r>
            <a:r>
              <a:rPr dirty="0" err="1"/>
              <a:t>também</a:t>
            </a:r>
            <a:r>
              <a:rPr dirty="0"/>
              <a:t> </a:t>
            </a:r>
            <a:r>
              <a:rPr dirty="0" err="1"/>
              <a:t>podem</a:t>
            </a:r>
            <a:r>
              <a:rPr dirty="0"/>
              <a:t> </a:t>
            </a:r>
            <a:r>
              <a:rPr dirty="0" err="1"/>
              <a:t>absorver</a:t>
            </a:r>
            <a:r>
              <a:rPr dirty="0"/>
              <a:t> e </a:t>
            </a:r>
            <a:r>
              <a:rPr dirty="0" err="1"/>
              <a:t>atenuar</a:t>
            </a:r>
            <a:r>
              <a:rPr dirty="0"/>
              <a:t> </a:t>
            </a:r>
            <a:r>
              <a:rPr dirty="0" err="1"/>
              <a:t>impactos</a:t>
            </a:r>
            <a:r>
              <a:rPr dirty="0"/>
              <a:t> </a:t>
            </a:r>
            <a:r>
              <a:rPr dirty="0" err="1"/>
              <a:t>severos</a:t>
            </a:r>
            <a:r>
              <a:rPr dirty="0"/>
              <a:t> </a:t>
            </a:r>
            <a:r>
              <a:rPr dirty="0" err="1"/>
              <a:t>graças</a:t>
            </a:r>
            <a:r>
              <a:rPr dirty="0"/>
              <a:t> </a:t>
            </a:r>
            <a:r>
              <a:rPr dirty="0" err="1"/>
              <a:t>ao</a:t>
            </a:r>
            <a:r>
              <a:rPr dirty="0"/>
              <a:t> </a:t>
            </a:r>
            <a:r>
              <a:rPr dirty="0" err="1"/>
              <a:t>seu</a:t>
            </a:r>
            <a:r>
              <a:rPr dirty="0"/>
              <a:t> material </a:t>
            </a:r>
            <a:r>
              <a:rPr dirty="0" err="1"/>
              <a:t>robusto</a:t>
            </a:r>
            <a:r>
              <a:rPr dirty="0"/>
              <a:t> e de </a:t>
            </a:r>
            <a:r>
              <a:rPr dirty="0" err="1"/>
              <a:t>alta</a:t>
            </a:r>
            <a:r>
              <a:rPr dirty="0"/>
              <a:t> </a:t>
            </a:r>
            <a:r>
              <a:rPr dirty="0" err="1"/>
              <a:t>qualidade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  <a:p>
            <a:pPr marL="137160" marR="52006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716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 err="1"/>
              <a:t>Distâncias</a:t>
            </a:r>
            <a:r>
              <a:rPr dirty="0"/>
              <a:t> de </a:t>
            </a:r>
            <a:r>
              <a:rPr dirty="0" err="1"/>
              <a:t>frenagem</a:t>
            </a:r>
            <a:r>
              <a:rPr dirty="0"/>
              <a:t> </a:t>
            </a:r>
            <a:r>
              <a:rPr dirty="0" err="1"/>
              <a:t>mais</a:t>
            </a:r>
            <a:r>
              <a:rPr dirty="0"/>
              <a:t> </a:t>
            </a:r>
            <a:r>
              <a:rPr dirty="0" err="1"/>
              <a:t>curtas</a:t>
            </a:r>
            <a:r>
              <a:rPr dirty="0"/>
              <a:t> </a:t>
            </a:r>
            <a:r>
              <a:rPr dirty="0" err="1"/>
              <a:t>devido</a:t>
            </a:r>
            <a:r>
              <a:rPr dirty="0"/>
              <a:t> à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aderência</a:t>
            </a:r>
            <a:r>
              <a:rPr dirty="0"/>
              <a:t> ideal </a:t>
            </a:r>
            <a:r>
              <a:rPr dirty="0" err="1"/>
              <a:t>ao</a:t>
            </a:r>
            <a:r>
              <a:rPr dirty="0"/>
              <a:t> solo.</a:t>
            </a:r>
            <a:endParaRPr sz="700" dirty="0">
              <a:latin typeface="MB Corpo S Text Light"/>
              <a:cs typeface="MB Corpo S Text Light"/>
            </a:endParaRPr>
          </a:p>
          <a:p>
            <a:pPr marL="137160" marR="457834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716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 err="1"/>
              <a:t>Estabilidade</a:t>
            </a:r>
            <a:r>
              <a:rPr dirty="0"/>
              <a:t> </a:t>
            </a:r>
            <a:r>
              <a:rPr dirty="0" err="1"/>
              <a:t>confiável</a:t>
            </a:r>
            <a:r>
              <a:rPr dirty="0"/>
              <a:t> </a:t>
            </a:r>
            <a:r>
              <a:rPr dirty="0" err="1"/>
              <a:t>nas</a:t>
            </a:r>
            <a:r>
              <a:rPr dirty="0"/>
              <a:t> </a:t>
            </a:r>
            <a:r>
              <a:rPr dirty="0" err="1"/>
              <a:t>curvas</a:t>
            </a:r>
            <a:r>
              <a:rPr dirty="0"/>
              <a:t> e </a:t>
            </a:r>
            <a:r>
              <a:rPr dirty="0" err="1"/>
              <a:t>comportamento</a:t>
            </a:r>
            <a:r>
              <a:rPr dirty="0"/>
              <a:t> </a:t>
            </a:r>
            <a:r>
              <a:rPr dirty="0" err="1"/>
              <a:t>preciso</a:t>
            </a:r>
            <a:r>
              <a:rPr dirty="0"/>
              <a:t> da </a:t>
            </a:r>
            <a:r>
              <a:rPr dirty="0" err="1"/>
              <a:t>direção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  <a:p>
            <a:pPr marL="137160" marR="36703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13716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 err="1"/>
              <a:t>Excelente</a:t>
            </a:r>
            <a:r>
              <a:rPr dirty="0"/>
              <a:t> </a:t>
            </a:r>
            <a:r>
              <a:rPr dirty="0" err="1"/>
              <a:t>custo-benefício</a:t>
            </a:r>
            <a:r>
              <a:rPr dirty="0"/>
              <a:t> </a:t>
            </a:r>
            <a:r>
              <a:rPr dirty="0" err="1"/>
              <a:t>devido</a:t>
            </a:r>
            <a:r>
              <a:rPr dirty="0"/>
              <a:t> à </a:t>
            </a:r>
            <a:r>
              <a:rPr dirty="0" err="1"/>
              <a:t>alta</a:t>
            </a:r>
            <a:r>
              <a:rPr dirty="0"/>
              <a:t> performance.</a:t>
            </a:r>
            <a:endParaRPr sz="700" dirty="0">
              <a:latin typeface="MB Corpo S Text Light"/>
              <a:cs typeface="MB Corpo S Text Light"/>
            </a:endParaRPr>
          </a:p>
          <a:p>
            <a:pPr marL="135255" marR="92075" indent="-85090">
              <a:spcBef>
                <a:spcPts val="270"/>
              </a:spcBef>
              <a:buChar char="•"/>
              <a:tabLst>
                <a:tab pos="13525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 err="1"/>
              <a:t>Prevenção</a:t>
            </a:r>
            <a:r>
              <a:rPr dirty="0"/>
              <a:t> do </a:t>
            </a:r>
            <a:r>
              <a:rPr dirty="0" err="1"/>
              <a:t>desgaste</a:t>
            </a:r>
            <a:r>
              <a:rPr dirty="0"/>
              <a:t> irregular dos </a:t>
            </a:r>
            <a:r>
              <a:rPr dirty="0" err="1"/>
              <a:t>pneus</a:t>
            </a:r>
            <a:r>
              <a:rPr dirty="0"/>
              <a:t> e de custos de </a:t>
            </a:r>
            <a:r>
              <a:rPr dirty="0" err="1"/>
              <a:t>reparo</a:t>
            </a:r>
            <a:r>
              <a:rPr dirty="0"/>
              <a:t> </a:t>
            </a:r>
            <a:r>
              <a:rPr dirty="0" err="1"/>
              <a:t>desnecessários</a:t>
            </a:r>
            <a:r>
              <a:rPr dirty="0"/>
              <a:t> de outros </a:t>
            </a:r>
            <a:r>
              <a:rPr dirty="0" err="1"/>
              <a:t>componentes</a:t>
            </a:r>
            <a:r>
              <a:rPr dirty="0"/>
              <a:t> da </a:t>
            </a:r>
            <a:r>
              <a:rPr dirty="0" err="1"/>
              <a:t>suspensão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meio</a:t>
            </a:r>
            <a:r>
              <a:rPr dirty="0"/>
              <a:t> da </a:t>
            </a:r>
            <a:r>
              <a:rPr dirty="0" err="1"/>
              <a:t>coordenação</a:t>
            </a:r>
            <a:r>
              <a:rPr dirty="0"/>
              <a:t> ideal de </a:t>
            </a:r>
            <a:r>
              <a:rPr dirty="0" err="1"/>
              <a:t>todos</a:t>
            </a:r>
            <a:r>
              <a:rPr dirty="0"/>
              <a:t> </a:t>
            </a:r>
            <a:r>
              <a:rPr dirty="0" err="1"/>
              <a:t>os</a:t>
            </a:r>
            <a:r>
              <a:rPr dirty="0"/>
              <a:t> </a:t>
            </a:r>
            <a:r>
              <a:rPr dirty="0" err="1"/>
              <a:t>componentes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419472" y="2173316"/>
            <a:ext cx="1859280" cy="3886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Grande diversidade de variantes para adaptação individual a cada veículo e necessidade de conforto.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687120" y="2173316"/>
            <a:ext cx="1755724" cy="9055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7155" marR="139700" indent="-85090">
              <a:lnSpc>
                <a:spcPct val="113300"/>
              </a:lnSpc>
              <a:spcBef>
                <a:spcPts val="100"/>
              </a:spcBef>
              <a:buChar char="•"/>
              <a:tabLst>
                <a:tab pos="97155" algn="l"/>
              </a:tabLst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 err="1"/>
              <a:t>Amortecedores</a:t>
            </a:r>
            <a:r>
              <a:rPr dirty="0"/>
              <a:t> </a:t>
            </a:r>
            <a:r>
              <a:rPr dirty="0" err="1"/>
              <a:t>desgastados</a:t>
            </a:r>
            <a:r>
              <a:rPr dirty="0"/>
              <a:t> </a:t>
            </a:r>
            <a:r>
              <a:rPr dirty="0" err="1"/>
              <a:t>aumentam</a:t>
            </a:r>
            <a:r>
              <a:rPr dirty="0"/>
              <a:t> as </a:t>
            </a:r>
            <a:r>
              <a:rPr dirty="0" err="1"/>
              <a:t>distâncias</a:t>
            </a:r>
            <a:r>
              <a:rPr dirty="0"/>
              <a:t> de </a:t>
            </a:r>
            <a:r>
              <a:rPr dirty="0" err="1"/>
              <a:t>frenagem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  <a:p>
            <a:pPr marL="99060" marR="5080" indent="-86995">
              <a:lnSpc>
                <a:spcPct val="113300"/>
              </a:lnSpc>
              <a:spcBef>
                <a:spcPts val="265"/>
              </a:spcBef>
              <a:buChar char="•"/>
              <a:tabLst>
                <a:tab pos="99060" algn="l"/>
              </a:tabLst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 err="1"/>
              <a:t>Os</a:t>
            </a:r>
            <a:r>
              <a:rPr dirty="0"/>
              <a:t> </a:t>
            </a:r>
            <a:r>
              <a:rPr dirty="0" err="1"/>
              <a:t>amortecedores</a:t>
            </a:r>
            <a:r>
              <a:rPr dirty="0"/>
              <a:t> </a:t>
            </a:r>
            <a:r>
              <a:rPr dirty="0" err="1"/>
              <a:t>originais</a:t>
            </a:r>
            <a:r>
              <a:rPr dirty="0"/>
              <a:t> Mercedes-Benz </a:t>
            </a:r>
            <a:r>
              <a:rPr dirty="0" err="1"/>
              <a:t>cumprem</a:t>
            </a:r>
            <a:r>
              <a:rPr dirty="0"/>
              <a:t> </a:t>
            </a:r>
            <a:r>
              <a:rPr dirty="0" err="1"/>
              <a:t>todos</a:t>
            </a:r>
            <a:r>
              <a:rPr dirty="0"/>
              <a:t> </a:t>
            </a:r>
            <a:r>
              <a:rPr dirty="0" err="1"/>
              <a:t>os</a:t>
            </a:r>
            <a:r>
              <a:rPr dirty="0"/>
              <a:t> </a:t>
            </a:r>
            <a:r>
              <a:rPr dirty="0" err="1"/>
              <a:t>requisitos</a:t>
            </a:r>
            <a:r>
              <a:rPr dirty="0"/>
              <a:t> para </a:t>
            </a:r>
            <a:r>
              <a:rPr dirty="0" err="1"/>
              <a:t>suportar</a:t>
            </a:r>
            <a:r>
              <a:rPr dirty="0"/>
              <a:t> as </a:t>
            </a:r>
            <a:r>
              <a:rPr dirty="0" err="1"/>
              <a:t>funções</a:t>
            </a:r>
            <a:r>
              <a:rPr dirty="0"/>
              <a:t> de </a:t>
            </a:r>
            <a:r>
              <a:rPr dirty="0" err="1"/>
              <a:t>segurança</a:t>
            </a:r>
            <a:r>
              <a:rPr dirty="0"/>
              <a:t> </a:t>
            </a:r>
            <a:r>
              <a:rPr dirty="0" err="1"/>
              <a:t>dinâmicas</a:t>
            </a:r>
            <a:r>
              <a:rPr dirty="0"/>
              <a:t> de </a:t>
            </a:r>
            <a:r>
              <a:rPr dirty="0" err="1"/>
              <a:t>condução</a:t>
            </a:r>
            <a:r>
              <a:rPr dirty="0"/>
              <a:t> de </a:t>
            </a:r>
            <a:r>
              <a:rPr dirty="0" err="1"/>
              <a:t>sistemas</a:t>
            </a:r>
            <a:r>
              <a:rPr dirty="0"/>
              <a:t> </a:t>
            </a:r>
            <a:r>
              <a:rPr dirty="0" err="1"/>
              <a:t>como</a:t>
            </a:r>
            <a:r>
              <a:rPr dirty="0"/>
              <a:t> ABS, ASR </a:t>
            </a:r>
            <a:r>
              <a:rPr dirty="0" err="1"/>
              <a:t>ou</a:t>
            </a:r>
            <a:r>
              <a:rPr dirty="0"/>
              <a:t> ESP.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4274" y="4178366"/>
            <a:ext cx="1787776" cy="683520"/>
          </a:xfrm>
          <a:prstGeom prst="rect">
            <a:avLst/>
          </a:prstGeom>
        </p:spPr>
        <p:txBody>
          <a:bodyPr vert="horz" wrap="square" lIns="0" tIns="17145" rIns="0" bIns="0">
            <a:spAutoFit/>
          </a:bodyPr>
          <a:lstStyle/>
          <a:p>
            <a:pPr marL="12700" marR="520065">
              <a:lnSpc>
                <a:spcPts val="1130"/>
              </a:lnSpc>
              <a:spcBef>
                <a:spcPts val="135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rPr dirty="0" err="1"/>
              <a:t>Patas</a:t>
            </a:r>
            <a:r>
              <a:rPr dirty="0"/>
              <a:t> </a:t>
            </a:r>
            <a:r>
              <a:rPr dirty="0" err="1"/>
              <a:t>telescópicas</a:t>
            </a:r>
            <a:r>
              <a:rPr dirty="0"/>
              <a:t>, </a:t>
            </a:r>
            <a:r>
              <a:rPr dirty="0" err="1"/>
              <a:t>suspensão</a:t>
            </a:r>
            <a:r>
              <a:rPr dirty="0"/>
              <a:t> </a:t>
            </a:r>
            <a:r>
              <a:rPr dirty="0" err="1"/>
              <a:t>pneumática</a:t>
            </a:r>
            <a:r>
              <a:rPr dirty="0"/>
              <a:t>.</a:t>
            </a:r>
            <a:endParaRPr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8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A </a:t>
            </a:r>
            <a:r>
              <a:rPr dirty="0" err="1"/>
              <a:t>solução</a:t>
            </a:r>
            <a:r>
              <a:rPr dirty="0"/>
              <a:t> </a:t>
            </a:r>
            <a:r>
              <a:rPr dirty="0" err="1"/>
              <a:t>perfeita</a:t>
            </a:r>
            <a:r>
              <a:rPr dirty="0"/>
              <a:t> para um </a:t>
            </a:r>
            <a:r>
              <a:rPr dirty="0" err="1"/>
              <a:t>conforto</a:t>
            </a:r>
            <a:r>
              <a:rPr dirty="0"/>
              <a:t> de </a:t>
            </a:r>
            <a:r>
              <a:rPr dirty="0" err="1"/>
              <a:t>condução</a:t>
            </a:r>
            <a:r>
              <a:rPr dirty="0"/>
              <a:t> que </a:t>
            </a:r>
            <a:r>
              <a:rPr dirty="0" err="1"/>
              <a:t>melhora</a:t>
            </a:r>
            <a:r>
              <a:rPr dirty="0"/>
              <a:t> o </a:t>
            </a:r>
            <a:r>
              <a:rPr dirty="0" err="1"/>
              <a:t>desempenho</a:t>
            </a:r>
            <a:r>
              <a:rPr dirty="0"/>
              <a:t> e para </a:t>
            </a:r>
            <a:r>
              <a:rPr dirty="0" err="1"/>
              <a:t>uma</a:t>
            </a:r>
            <a:r>
              <a:rPr dirty="0"/>
              <a:t> </a:t>
            </a:r>
            <a:r>
              <a:rPr dirty="0" err="1"/>
              <a:t>esportividade</a:t>
            </a:r>
            <a:r>
              <a:rPr dirty="0"/>
              <a:t> </a:t>
            </a:r>
            <a:r>
              <a:rPr dirty="0" err="1"/>
              <a:t>sofisticada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181459" y="4110547"/>
            <a:ext cx="2200275" cy="98171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>
            <a:spAutoFit/>
          </a:bodyPr>
          <a:lstStyle/>
          <a:p>
            <a:pPr marL="133985" marR="337185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Desenvolvida e testada especialmente para o respectivo veículo.</a:t>
            </a:r>
            <a:endParaRPr sz="700">
              <a:latin typeface="MB Corpo S Text Light"/>
              <a:cs typeface="MB Corpo S Text Light"/>
            </a:endParaRPr>
          </a:p>
          <a:p>
            <a:pPr marL="133985" marR="41592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Ideal ao comportamento de vibração do veículo.</a:t>
            </a:r>
            <a:endParaRPr sz="700">
              <a:latin typeface="MB Corpo S Text Light"/>
              <a:cs typeface="MB Corpo S Text Light"/>
            </a:endParaRPr>
          </a:p>
          <a:p>
            <a:pPr marL="132080" marR="111760" indent="-85090">
              <a:lnSpc>
                <a:spcPct val="113300"/>
              </a:lnSpc>
              <a:spcBef>
                <a:spcPts val="265"/>
              </a:spcBef>
              <a:buChar char="•"/>
              <a:tabLst>
                <a:tab pos="132080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Funciona perfeitamente com todos os sistemas de segurança elétrica, como ABS e ESP.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16427" y="4170153"/>
            <a:ext cx="1985010" cy="42227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269875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Peças originais de alta qualidade e rigorosamente testadas.</a:t>
            </a:r>
            <a:endParaRPr sz="700">
              <a:latin typeface="MB Corpo S Text Light"/>
              <a:cs typeface="MB Corpo S Text Light"/>
            </a:endParaRPr>
          </a:p>
          <a:p>
            <a:pPr marL="99060" indent="-86360">
              <a:lnSpc>
                <a:spcPct val="100000"/>
              </a:lnSpc>
              <a:spcBef>
                <a:spcPts val="375"/>
              </a:spcBef>
              <a:buChar char="•"/>
              <a:tabLst>
                <a:tab pos="9906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Coordenação ideal com as variantes do veículo.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684075" y="4170153"/>
            <a:ext cx="1771500" cy="97956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99060" marR="5080" indent="-86995">
              <a:lnSpc>
                <a:spcPct val="113300"/>
              </a:lnSpc>
              <a:spcBef>
                <a:spcPts val="100"/>
              </a:spcBef>
              <a:buChar char="•"/>
              <a:tabLst>
                <a:tab pos="99060" algn="l"/>
              </a:tabLst>
              <a:defRPr sz="70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O </a:t>
            </a:r>
            <a:r>
              <a:rPr dirty="0" err="1"/>
              <a:t>sistema</a:t>
            </a:r>
            <a:r>
              <a:rPr dirty="0"/>
              <a:t> de </a:t>
            </a:r>
            <a:r>
              <a:rPr dirty="0" err="1"/>
              <a:t>suspensão</a:t>
            </a:r>
            <a:r>
              <a:rPr dirty="0"/>
              <a:t> </a:t>
            </a:r>
            <a:r>
              <a:rPr dirty="0" err="1"/>
              <a:t>pneumática</a:t>
            </a:r>
            <a:r>
              <a:rPr dirty="0"/>
              <a:t> original </a:t>
            </a:r>
            <a:r>
              <a:rPr dirty="0" err="1"/>
              <a:t>funciona</a:t>
            </a:r>
            <a:r>
              <a:rPr dirty="0"/>
              <a:t> </a:t>
            </a:r>
            <a:r>
              <a:rPr dirty="0" err="1"/>
              <a:t>perfeitamente</a:t>
            </a:r>
            <a:r>
              <a:rPr dirty="0"/>
              <a:t> com </a:t>
            </a:r>
            <a:r>
              <a:rPr dirty="0" err="1"/>
              <a:t>os</a:t>
            </a:r>
            <a:r>
              <a:rPr dirty="0"/>
              <a:t> </a:t>
            </a:r>
            <a:r>
              <a:rPr dirty="0" err="1"/>
              <a:t>sensores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todas</a:t>
            </a:r>
            <a:r>
              <a:rPr dirty="0"/>
              <a:t> as </a:t>
            </a:r>
            <a:r>
              <a:rPr dirty="0" err="1"/>
              <a:t>rodas</a:t>
            </a:r>
            <a:r>
              <a:rPr dirty="0"/>
              <a:t> e outros </a:t>
            </a:r>
            <a:r>
              <a:rPr dirty="0" err="1"/>
              <a:t>componentes</a:t>
            </a:r>
            <a:r>
              <a:rPr dirty="0"/>
              <a:t> </a:t>
            </a:r>
            <a:r>
              <a:rPr dirty="0" err="1"/>
              <a:t>elétricos</a:t>
            </a:r>
            <a:r>
              <a:rPr dirty="0"/>
              <a:t> do </a:t>
            </a:r>
            <a:r>
              <a:rPr dirty="0" err="1"/>
              <a:t>sistema</a:t>
            </a:r>
            <a:r>
              <a:rPr dirty="0"/>
              <a:t>, para que o </a:t>
            </a:r>
            <a:r>
              <a:rPr dirty="0" err="1"/>
              <a:t>nível</a:t>
            </a:r>
            <a:r>
              <a:rPr dirty="0"/>
              <a:t> do </a:t>
            </a:r>
            <a:r>
              <a:rPr dirty="0" err="1"/>
              <a:t>veículo</a:t>
            </a:r>
            <a:r>
              <a:rPr dirty="0"/>
              <a:t> </a:t>
            </a:r>
            <a:r>
              <a:rPr dirty="0" err="1"/>
              <a:t>possa</a:t>
            </a:r>
            <a:r>
              <a:rPr dirty="0"/>
              <a:t> ser </a:t>
            </a:r>
            <a:r>
              <a:rPr dirty="0" err="1"/>
              <a:t>perfeitamente</a:t>
            </a:r>
            <a:r>
              <a:rPr dirty="0"/>
              <a:t> </a:t>
            </a:r>
            <a:r>
              <a:rPr dirty="0" err="1"/>
              <a:t>regulado</a:t>
            </a:r>
            <a:r>
              <a:rPr dirty="0"/>
              <a:t> </a:t>
            </a:r>
            <a:r>
              <a:rPr dirty="0" err="1"/>
              <a:t>automaticamente</a:t>
            </a:r>
            <a:r>
              <a:rPr dirty="0"/>
              <a:t>. </a:t>
            </a:r>
            <a:r>
              <a:rPr dirty="0" err="1"/>
              <a:t>Também</a:t>
            </a:r>
            <a:r>
              <a:rPr dirty="0"/>
              <a:t> </a:t>
            </a:r>
            <a:r>
              <a:rPr dirty="0" err="1"/>
              <a:t>disponível</a:t>
            </a:r>
            <a:r>
              <a:rPr dirty="0"/>
              <a:t> </a:t>
            </a:r>
            <a:r>
              <a:rPr dirty="0" err="1"/>
              <a:t>como</a:t>
            </a:r>
            <a:r>
              <a:rPr dirty="0"/>
              <a:t> </a:t>
            </a:r>
            <a:r>
              <a:rPr dirty="0" err="1"/>
              <a:t>pata</a:t>
            </a:r>
            <a:r>
              <a:rPr dirty="0"/>
              <a:t> </a:t>
            </a:r>
            <a:r>
              <a:rPr dirty="0" err="1"/>
              <a:t>telescópica</a:t>
            </a:r>
            <a:r>
              <a:rPr dirty="0"/>
              <a:t> de </a:t>
            </a:r>
            <a:r>
              <a:rPr dirty="0" err="1"/>
              <a:t>substituição</a:t>
            </a:r>
            <a:r>
              <a:rPr dirty="0"/>
              <a:t> original Mercedes-Benz.*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4272" y="5261414"/>
            <a:ext cx="1559178" cy="683520"/>
          </a:xfrm>
          <a:prstGeom prst="rect">
            <a:avLst/>
          </a:prstGeom>
        </p:spPr>
        <p:txBody>
          <a:bodyPr vert="horz" wrap="square" lIns="0" tIns="17145" rIns="0" bIns="0">
            <a:spAutoFit/>
          </a:bodyPr>
          <a:lstStyle/>
          <a:p>
            <a:pPr marL="12700" marR="502920">
              <a:lnSpc>
                <a:spcPts val="1130"/>
              </a:lnSpc>
              <a:spcBef>
                <a:spcPts val="135"/>
              </a:spcBef>
              <a:defRPr sz="950" b="1">
                <a:solidFill>
                  <a:srgbClr val="009EE3"/>
                </a:solidFill>
                <a:latin typeface="MB Corpo S Text"/>
                <a:cs typeface="MB Corpo S Text"/>
              </a:defRPr>
            </a:pPr>
            <a:r>
              <a:rPr dirty="0" err="1"/>
              <a:t>Peças</a:t>
            </a:r>
            <a:r>
              <a:rPr dirty="0"/>
              <a:t> da </a:t>
            </a:r>
            <a:r>
              <a:rPr dirty="0" err="1"/>
              <a:t>suspensão</a:t>
            </a:r>
            <a:r>
              <a:rPr dirty="0"/>
              <a:t>, </a:t>
            </a:r>
            <a:r>
              <a:rPr dirty="0" err="1"/>
              <a:t>braço</a:t>
            </a:r>
            <a:r>
              <a:rPr dirty="0"/>
              <a:t>.</a:t>
            </a:r>
            <a:endParaRPr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18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As </a:t>
            </a:r>
            <a:r>
              <a:rPr dirty="0" err="1"/>
              <a:t>peças</a:t>
            </a:r>
            <a:r>
              <a:rPr dirty="0"/>
              <a:t> da </a:t>
            </a:r>
            <a:r>
              <a:rPr dirty="0" err="1"/>
              <a:t>suspensão</a:t>
            </a:r>
            <a:r>
              <a:rPr dirty="0"/>
              <a:t> </a:t>
            </a:r>
            <a:r>
              <a:rPr dirty="0" err="1"/>
              <a:t>originais</a:t>
            </a:r>
            <a:r>
              <a:rPr dirty="0"/>
              <a:t> Mercedes-Benz </a:t>
            </a:r>
            <a:r>
              <a:rPr dirty="0" err="1"/>
              <a:t>são</a:t>
            </a:r>
            <a:r>
              <a:rPr dirty="0"/>
              <a:t> </a:t>
            </a:r>
            <a:r>
              <a:rPr dirty="0" err="1"/>
              <a:t>projetadas</a:t>
            </a:r>
            <a:r>
              <a:rPr dirty="0"/>
              <a:t> para </a:t>
            </a:r>
            <a:r>
              <a:rPr dirty="0" err="1"/>
              <a:t>segurança</a:t>
            </a:r>
            <a:r>
              <a:rPr dirty="0"/>
              <a:t> e </a:t>
            </a:r>
            <a:r>
              <a:rPr dirty="0" err="1"/>
              <a:t>máxima</a:t>
            </a:r>
            <a:r>
              <a:rPr dirty="0"/>
              <a:t> </a:t>
            </a:r>
            <a:r>
              <a:rPr dirty="0" err="1"/>
              <a:t>durabilidade</a:t>
            </a:r>
            <a:r>
              <a:rPr dirty="0"/>
              <a:t>.</a:t>
            </a:r>
            <a:endParaRPr sz="700" dirty="0">
              <a:latin typeface="MB Corpo S Text Light"/>
              <a:cs typeface="MB Corpo S Text Light"/>
            </a:endParaRPr>
          </a:p>
        </p:txBody>
      </p:sp>
      <p:pic>
        <p:nvPicPr>
          <p:cNvPr id="49" name="object 4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37891" y="5404591"/>
            <a:ext cx="988843" cy="563217"/>
          </a:xfrm>
          <a:prstGeom prst="rect">
            <a:avLst/>
          </a:prstGeom>
        </p:spPr>
      </p:pic>
      <p:sp>
        <p:nvSpPr>
          <p:cNvPr id="50" name="object 50"/>
          <p:cNvSpPr txBox="1"/>
          <p:nvPr/>
        </p:nvSpPr>
        <p:spPr>
          <a:xfrm>
            <a:off x="3181459" y="5193588"/>
            <a:ext cx="2200275" cy="91440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>
            <a:spAutoFit/>
          </a:bodyPr>
          <a:lstStyle/>
          <a:p>
            <a:pPr marL="133985" marR="530860" indent="-86995">
              <a:lnSpc>
                <a:spcPct val="113300"/>
              </a:lnSpc>
              <a:spcBef>
                <a:spcPts val="565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Longa vida útil e proteção contra corrosão de longa duração.</a:t>
            </a:r>
            <a:endParaRPr sz="700">
              <a:latin typeface="MB Corpo S Text Light"/>
              <a:cs typeface="MB Corpo S Text Light"/>
            </a:endParaRPr>
          </a:p>
          <a:p>
            <a:pPr marL="133985" marR="247015" indent="-86995">
              <a:lnSpc>
                <a:spcPct val="113300"/>
              </a:lnSpc>
              <a:spcBef>
                <a:spcPts val="270"/>
              </a:spcBef>
              <a:buChar char="•"/>
              <a:tabLst>
                <a:tab pos="133985" algn="l"/>
              </a:tabLst>
              <a:defRPr sz="70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t>A junta esférica original garante alta resistência à temperatura e ao desgaste devido a excelentes propriedades de deslizamento e vedação.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416463" y="5266669"/>
            <a:ext cx="1734820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99060" indent="-86360">
              <a:lnSpc>
                <a:spcPct val="100000"/>
              </a:lnSpc>
              <a:spcBef>
                <a:spcPts val="105"/>
              </a:spcBef>
              <a:buChar char="•"/>
              <a:tabLst>
                <a:tab pos="99060" algn="l"/>
              </a:tabLst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O ajuste preciso reduz o tempo de instalação.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415445" y="6293539"/>
            <a:ext cx="1040130" cy="111760"/>
          </a:xfrm>
          <a:prstGeom prst="rect">
            <a:avLst/>
          </a:prstGeom>
        </p:spPr>
        <p:txBody>
          <a:bodyPr vert="horz" wrap="square" lIns="0" tIns="1460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defRPr sz="550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* dependendo do modelo do veículo.</a:t>
            </a:r>
            <a:endParaRPr sz="550">
              <a:latin typeface="MB Corpo S Text"/>
              <a:cs typeface="MB Corpo S Text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979948" y="3098122"/>
            <a:ext cx="408305" cy="408305"/>
            <a:chOff x="1979948" y="3098122"/>
            <a:chExt cx="408305" cy="408305"/>
          </a:xfrm>
        </p:grpSpPr>
        <p:sp>
          <p:nvSpPr>
            <p:cNvPr id="54" name="object 54"/>
            <p:cNvSpPr/>
            <p:nvPr/>
          </p:nvSpPr>
          <p:spPr>
            <a:xfrm>
              <a:off x="1987411" y="3105585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4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09" y="387704"/>
                  </a:lnTo>
                  <a:lnTo>
                    <a:pt x="110057" y="372926"/>
                  </a:lnTo>
                  <a:lnTo>
                    <a:pt x="73580" y="349736"/>
                  </a:lnTo>
                  <a:lnTo>
                    <a:pt x="43157" y="319315"/>
                  </a:lnTo>
                  <a:lnTo>
                    <a:pt x="19966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6" y="110052"/>
                  </a:lnTo>
                  <a:lnTo>
                    <a:pt x="43157" y="73577"/>
                  </a:lnTo>
                  <a:lnTo>
                    <a:pt x="73580" y="43156"/>
                  </a:lnTo>
                  <a:lnTo>
                    <a:pt x="110057" y="19966"/>
                  </a:lnTo>
                  <a:lnTo>
                    <a:pt x="151409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078431" y="3151957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5" h="287654">
                  <a:moveTo>
                    <a:pt x="54063" y="224828"/>
                  </a:moveTo>
                  <a:lnTo>
                    <a:pt x="48602" y="219379"/>
                  </a:lnTo>
                  <a:lnTo>
                    <a:pt x="41884" y="219379"/>
                  </a:lnTo>
                  <a:lnTo>
                    <a:pt x="35166" y="219379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66" y="243725"/>
                  </a:lnTo>
                  <a:lnTo>
                    <a:pt x="48602" y="243725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5" h="287654">
                  <a:moveTo>
                    <a:pt x="54063" y="187807"/>
                  </a:moveTo>
                  <a:lnTo>
                    <a:pt x="48602" y="182359"/>
                  </a:lnTo>
                  <a:lnTo>
                    <a:pt x="41884" y="182359"/>
                  </a:lnTo>
                  <a:lnTo>
                    <a:pt x="35166" y="182359"/>
                  </a:lnTo>
                  <a:lnTo>
                    <a:pt x="29705" y="187807"/>
                  </a:lnTo>
                  <a:lnTo>
                    <a:pt x="29705" y="201256"/>
                  </a:lnTo>
                  <a:lnTo>
                    <a:pt x="35166" y="206705"/>
                  </a:lnTo>
                  <a:lnTo>
                    <a:pt x="48602" y="206705"/>
                  </a:lnTo>
                  <a:lnTo>
                    <a:pt x="54063" y="201256"/>
                  </a:lnTo>
                  <a:lnTo>
                    <a:pt x="54063" y="187807"/>
                  </a:lnTo>
                  <a:close/>
                </a:path>
                <a:path w="211455" h="287654">
                  <a:moveTo>
                    <a:pt x="54063" y="150761"/>
                  </a:moveTo>
                  <a:lnTo>
                    <a:pt x="48602" y="145313"/>
                  </a:lnTo>
                  <a:lnTo>
                    <a:pt x="41884" y="145313"/>
                  </a:lnTo>
                  <a:lnTo>
                    <a:pt x="35166" y="145313"/>
                  </a:lnTo>
                  <a:lnTo>
                    <a:pt x="29705" y="150761"/>
                  </a:lnTo>
                  <a:lnTo>
                    <a:pt x="29705" y="164236"/>
                  </a:lnTo>
                  <a:lnTo>
                    <a:pt x="35166" y="169684"/>
                  </a:lnTo>
                  <a:lnTo>
                    <a:pt x="48602" y="169684"/>
                  </a:lnTo>
                  <a:lnTo>
                    <a:pt x="54063" y="164236"/>
                  </a:lnTo>
                  <a:lnTo>
                    <a:pt x="54063" y="150761"/>
                  </a:lnTo>
                  <a:close/>
                </a:path>
                <a:path w="211455" h="287654">
                  <a:moveTo>
                    <a:pt x="54063" y="113753"/>
                  </a:moveTo>
                  <a:lnTo>
                    <a:pt x="48602" y="108292"/>
                  </a:lnTo>
                  <a:lnTo>
                    <a:pt x="41884" y="108292"/>
                  </a:lnTo>
                  <a:lnTo>
                    <a:pt x="35166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66" y="132664"/>
                  </a:lnTo>
                  <a:lnTo>
                    <a:pt x="48602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5" h="287654">
                  <a:moveTo>
                    <a:pt x="54063" y="76733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66" y="71297"/>
                  </a:lnTo>
                  <a:lnTo>
                    <a:pt x="29705" y="76733"/>
                  </a:lnTo>
                  <a:lnTo>
                    <a:pt x="29705" y="90195"/>
                  </a:lnTo>
                  <a:lnTo>
                    <a:pt x="35166" y="95643"/>
                  </a:lnTo>
                  <a:lnTo>
                    <a:pt x="48602" y="95643"/>
                  </a:lnTo>
                  <a:lnTo>
                    <a:pt x="54063" y="90195"/>
                  </a:lnTo>
                  <a:lnTo>
                    <a:pt x="54063" y="76733"/>
                  </a:lnTo>
                  <a:close/>
                </a:path>
                <a:path w="211455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38" y="0"/>
                  </a:lnTo>
                  <a:lnTo>
                    <a:pt x="116738" y="16827"/>
                  </a:lnTo>
                  <a:lnTo>
                    <a:pt x="116738" y="29260"/>
                  </a:lnTo>
                  <a:lnTo>
                    <a:pt x="111696" y="34302"/>
                  </a:lnTo>
                  <a:lnTo>
                    <a:pt x="99263" y="34302"/>
                  </a:lnTo>
                  <a:lnTo>
                    <a:pt x="94221" y="29260"/>
                  </a:lnTo>
                  <a:lnTo>
                    <a:pt x="94221" y="16827"/>
                  </a:lnTo>
                  <a:lnTo>
                    <a:pt x="99263" y="11798"/>
                  </a:lnTo>
                  <a:lnTo>
                    <a:pt x="111696" y="11798"/>
                  </a:lnTo>
                  <a:lnTo>
                    <a:pt x="116738" y="16827"/>
                  </a:lnTo>
                  <a:lnTo>
                    <a:pt x="116738" y="0"/>
                  </a:lnTo>
                  <a:lnTo>
                    <a:pt x="68478" y="0"/>
                  </a:lnTo>
                  <a:lnTo>
                    <a:pt x="43307" y="46101"/>
                  </a:lnTo>
                  <a:lnTo>
                    <a:pt x="167640" y="46101"/>
                  </a:lnTo>
                  <a:close/>
                </a:path>
                <a:path w="211455" h="287654">
                  <a:moveTo>
                    <a:pt x="210947" y="27711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201" y="24422"/>
                  </a:lnTo>
                  <a:lnTo>
                    <a:pt x="170154" y="40830"/>
                  </a:lnTo>
                  <a:lnTo>
                    <a:pt x="195580" y="40830"/>
                  </a:lnTo>
                  <a:lnTo>
                    <a:pt x="195580" y="270649"/>
                  </a:lnTo>
                  <a:lnTo>
                    <a:pt x="15367" y="270649"/>
                  </a:lnTo>
                  <a:lnTo>
                    <a:pt x="15367" y="40830"/>
                  </a:lnTo>
                  <a:lnTo>
                    <a:pt x="40805" y="40830"/>
                  </a:lnTo>
                  <a:lnTo>
                    <a:pt x="49771" y="24422"/>
                  </a:lnTo>
                  <a:lnTo>
                    <a:pt x="3289" y="24422"/>
                  </a:lnTo>
                  <a:lnTo>
                    <a:pt x="0" y="27711"/>
                  </a:lnTo>
                  <a:lnTo>
                    <a:pt x="0" y="283781"/>
                  </a:lnTo>
                  <a:lnTo>
                    <a:pt x="3289" y="287070"/>
                  </a:lnTo>
                  <a:lnTo>
                    <a:pt x="207670" y="287070"/>
                  </a:lnTo>
                  <a:lnTo>
                    <a:pt x="210947" y="283781"/>
                  </a:lnTo>
                  <a:lnTo>
                    <a:pt x="210947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41792" y="3221034"/>
              <a:ext cx="125250" cy="173767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970577" y="6272637"/>
            <a:ext cx="5914390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Foram realizadas comparações competitivas para produtos com este símbolo. Uma seleção dos resultados do teste pode ser encontrada nas páginas a seguir.</a:t>
            </a:r>
            <a:endParaRPr sz="70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72922" y="4543738"/>
            <a:ext cx="1216025" cy="1613535"/>
            <a:chOff x="872922" y="4543738"/>
            <a:chExt cx="1216025" cy="1613535"/>
          </a:xfrm>
        </p:grpSpPr>
        <p:sp>
          <p:nvSpPr>
            <p:cNvPr id="3" name="object 3"/>
            <p:cNvSpPr/>
            <p:nvPr/>
          </p:nvSpPr>
          <p:spPr>
            <a:xfrm>
              <a:off x="872922" y="4606135"/>
              <a:ext cx="1216025" cy="1216025"/>
            </a:xfrm>
            <a:custGeom>
              <a:avLst/>
              <a:gdLst/>
              <a:ahLst/>
              <a:cxnLst/>
              <a:rect l="l" t="t" r="r" b="b"/>
              <a:pathLst>
                <a:path w="1216025" h="1216025">
                  <a:moveTo>
                    <a:pt x="608001" y="0"/>
                  </a:moveTo>
                  <a:lnTo>
                    <a:pt x="560487" y="1829"/>
                  </a:lnTo>
                  <a:lnTo>
                    <a:pt x="513973" y="7226"/>
                  </a:lnTo>
                  <a:lnTo>
                    <a:pt x="468594" y="16057"/>
                  </a:lnTo>
                  <a:lnTo>
                    <a:pt x="424485" y="28186"/>
                  </a:lnTo>
                  <a:lnTo>
                    <a:pt x="381782" y="43477"/>
                  </a:lnTo>
                  <a:lnTo>
                    <a:pt x="340620" y="61796"/>
                  </a:lnTo>
                  <a:lnTo>
                    <a:pt x="301133" y="83008"/>
                  </a:lnTo>
                  <a:lnTo>
                    <a:pt x="263458" y="106977"/>
                  </a:lnTo>
                  <a:lnTo>
                    <a:pt x="227729" y="133568"/>
                  </a:lnTo>
                  <a:lnTo>
                    <a:pt x="194082" y="162646"/>
                  </a:lnTo>
                  <a:lnTo>
                    <a:pt x="162651" y="194076"/>
                  </a:lnTo>
                  <a:lnTo>
                    <a:pt x="133572" y="227722"/>
                  </a:lnTo>
                  <a:lnTo>
                    <a:pt x="106980" y="263450"/>
                  </a:lnTo>
                  <a:lnTo>
                    <a:pt x="83011" y="301125"/>
                  </a:lnTo>
                  <a:lnTo>
                    <a:pt x="61798" y="340610"/>
                  </a:lnTo>
                  <a:lnTo>
                    <a:pt x="43479" y="381772"/>
                  </a:lnTo>
                  <a:lnTo>
                    <a:pt x="28187" y="424474"/>
                  </a:lnTo>
                  <a:lnTo>
                    <a:pt x="16058" y="468582"/>
                  </a:lnTo>
                  <a:lnTo>
                    <a:pt x="7227" y="513961"/>
                  </a:lnTo>
                  <a:lnTo>
                    <a:pt x="1829" y="560475"/>
                  </a:lnTo>
                  <a:lnTo>
                    <a:pt x="0" y="607989"/>
                  </a:lnTo>
                  <a:lnTo>
                    <a:pt x="1829" y="655503"/>
                  </a:lnTo>
                  <a:lnTo>
                    <a:pt x="7227" y="702017"/>
                  </a:lnTo>
                  <a:lnTo>
                    <a:pt x="16058" y="747396"/>
                  </a:lnTo>
                  <a:lnTo>
                    <a:pt x="28187" y="791504"/>
                  </a:lnTo>
                  <a:lnTo>
                    <a:pt x="43479" y="834207"/>
                  </a:lnTo>
                  <a:lnTo>
                    <a:pt x="61798" y="875368"/>
                  </a:lnTo>
                  <a:lnTo>
                    <a:pt x="83011" y="914854"/>
                  </a:lnTo>
                  <a:lnTo>
                    <a:pt x="106980" y="952528"/>
                  </a:lnTo>
                  <a:lnTo>
                    <a:pt x="133572" y="988256"/>
                  </a:lnTo>
                  <a:lnTo>
                    <a:pt x="162651" y="1021903"/>
                  </a:lnTo>
                  <a:lnTo>
                    <a:pt x="194082" y="1053333"/>
                  </a:lnTo>
                  <a:lnTo>
                    <a:pt x="227729" y="1082411"/>
                  </a:lnTo>
                  <a:lnTo>
                    <a:pt x="263458" y="1109002"/>
                  </a:lnTo>
                  <a:lnTo>
                    <a:pt x="301133" y="1132971"/>
                  </a:lnTo>
                  <a:lnTo>
                    <a:pt x="340620" y="1154182"/>
                  </a:lnTo>
                  <a:lnTo>
                    <a:pt x="381782" y="1172501"/>
                  </a:lnTo>
                  <a:lnTo>
                    <a:pt x="424485" y="1187793"/>
                  </a:lnTo>
                  <a:lnTo>
                    <a:pt x="468594" y="1199921"/>
                  </a:lnTo>
                  <a:lnTo>
                    <a:pt x="513973" y="1208752"/>
                  </a:lnTo>
                  <a:lnTo>
                    <a:pt x="560487" y="1214150"/>
                  </a:lnTo>
                  <a:lnTo>
                    <a:pt x="608001" y="1215979"/>
                  </a:lnTo>
                  <a:lnTo>
                    <a:pt x="655515" y="1214150"/>
                  </a:lnTo>
                  <a:lnTo>
                    <a:pt x="702029" y="1208752"/>
                  </a:lnTo>
                  <a:lnTo>
                    <a:pt x="747408" y="1199921"/>
                  </a:lnTo>
                  <a:lnTo>
                    <a:pt x="791516" y="1187793"/>
                  </a:lnTo>
                  <a:lnTo>
                    <a:pt x="834219" y="1172501"/>
                  </a:lnTo>
                  <a:lnTo>
                    <a:pt x="875380" y="1154182"/>
                  </a:lnTo>
                  <a:lnTo>
                    <a:pt x="914866" y="1132971"/>
                  </a:lnTo>
                  <a:lnTo>
                    <a:pt x="952540" y="1109002"/>
                  </a:lnTo>
                  <a:lnTo>
                    <a:pt x="988268" y="1082411"/>
                  </a:lnTo>
                  <a:lnTo>
                    <a:pt x="1021915" y="1053333"/>
                  </a:lnTo>
                  <a:lnTo>
                    <a:pt x="1053345" y="1021903"/>
                  </a:lnTo>
                  <a:lnTo>
                    <a:pt x="1082423" y="988256"/>
                  </a:lnTo>
                  <a:lnTo>
                    <a:pt x="1109014" y="952528"/>
                  </a:lnTo>
                  <a:lnTo>
                    <a:pt x="1132983" y="914854"/>
                  </a:lnTo>
                  <a:lnTo>
                    <a:pt x="1154194" y="875368"/>
                  </a:lnTo>
                  <a:lnTo>
                    <a:pt x="1172513" y="834207"/>
                  </a:lnTo>
                  <a:lnTo>
                    <a:pt x="1187805" y="791504"/>
                  </a:lnTo>
                  <a:lnTo>
                    <a:pt x="1199933" y="747396"/>
                  </a:lnTo>
                  <a:lnTo>
                    <a:pt x="1208764" y="702017"/>
                  </a:lnTo>
                  <a:lnTo>
                    <a:pt x="1214162" y="655503"/>
                  </a:lnTo>
                  <a:lnTo>
                    <a:pt x="1215991" y="607989"/>
                  </a:lnTo>
                  <a:lnTo>
                    <a:pt x="1214162" y="560475"/>
                  </a:lnTo>
                  <a:lnTo>
                    <a:pt x="1208764" y="513961"/>
                  </a:lnTo>
                  <a:lnTo>
                    <a:pt x="1199933" y="468582"/>
                  </a:lnTo>
                  <a:lnTo>
                    <a:pt x="1187805" y="424474"/>
                  </a:lnTo>
                  <a:lnTo>
                    <a:pt x="1172513" y="381772"/>
                  </a:lnTo>
                  <a:lnTo>
                    <a:pt x="1154194" y="340610"/>
                  </a:lnTo>
                  <a:lnTo>
                    <a:pt x="1132983" y="301125"/>
                  </a:lnTo>
                  <a:lnTo>
                    <a:pt x="1109014" y="263450"/>
                  </a:lnTo>
                  <a:lnTo>
                    <a:pt x="1082423" y="227722"/>
                  </a:lnTo>
                  <a:lnTo>
                    <a:pt x="1053345" y="194076"/>
                  </a:lnTo>
                  <a:lnTo>
                    <a:pt x="1021915" y="162646"/>
                  </a:lnTo>
                  <a:lnTo>
                    <a:pt x="988268" y="133568"/>
                  </a:lnTo>
                  <a:lnTo>
                    <a:pt x="952540" y="106977"/>
                  </a:lnTo>
                  <a:lnTo>
                    <a:pt x="914866" y="83008"/>
                  </a:lnTo>
                  <a:lnTo>
                    <a:pt x="875380" y="61796"/>
                  </a:lnTo>
                  <a:lnTo>
                    <a:pt x="834219" y="43477"/>
                  </a:lnTo>
                  <a:lnTo>
                    <a:pt x="791516" y="28186"/>
                  </a:lnTo>
                  <a:lnTo>
                    <a:pt x="747408" y="16057"/>
                  </a:lnTo>
                  <a:lnTo>
                    <a:pt x="702029" y="7226"/>
                  </a:lnTo>
                  <a:lnTo>
                    <a:pt x="655515" y="1829"/>
                  </a:lnTo>
                  <a:lnTo>
                    <a:pt x="608001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66858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86635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86635" y="264694"/>
                  </a:lnTo>
                  <a:lnTo>
                    <a:pt x="866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66858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0" y="0"/>
                  </a:moveTo>
                  <a:lnTo>
                    <a:pt x="86635" y="0"/>
                  </a:lnTo>
                  <a:lnTo>
                    <a:pt x="86635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85807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48738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48738" y="264694"/>
                  </a:lnTo>
                  <a:lnTo>
                    <a:pt x="48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85807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0" y="0"/>
                  </a:moveTo>
                  <a:lnTo>
                    <a:pt x="48738" y="0"/>
                  </a:lnTo>
                  <a:lnTo>
                    <a:pt x="48738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17752" y="5062622"/>
              <a:ext cx="381635" cy="715010"/>
            </a:xfrm>
            <a:custGeom>
              <a:avLst/>
              <a:gdLst/>
              <a:ahLst/>
              <a:cxnLst/>
              <a:rect l="l" t="t" r="r" b="b"/>
              <a:pathLst>
                <a:path w="381634" h="715010">
                  <a:moveTo>
                    <a:pt x="324624" y="537870"/>
                  </a:moveTo>
                  <a:lnTo>
                    <a:pt x="274561" y="537870"/>
                  </a:lnTo>
                  <a:lnTo>
                    <a:pt x="274561" y="427380"/>
                  </a:lnTo>
                  <a:lnTo>
                    <a:pt x="106565" y="427380"/>
                  </a:lnTo>
                  <a:lnTo>
                    <a:pt x="106565" y="537870"/>
                  </a:lnTo>
                  <a:lnTo>
                    <a:pt x="56515" y="537870"/>
                  </a:lnTo>
                  <a:lnTo>
                    <a:pt x="56515" y="655980"/>
                  </a:lnTo>
                  <a:lnTo>
                    <a:pt x="106565" y="655980"/>
                  </a:lnTo>
                  <a:lnTo>
                    <a:pt x="106565" y="714400"/>
                  </a:lnTo>
                  <a:lnTo>
                    <a:pt x="274561" y="714400"/>
                  </a:lnTo>
                  <a:lnTo>
                    <a:pt x="274561" y="655980"/>
                  </a:lnTo>
                  <a:lnTo>
                    <a:pt x="324624" y="655980"/>
                  </a:lnTo>
                  <a:lnTo>
                    <a:pt x="324624" y="537870"/>
                  </a:lnTo>
                  <a:close/>
                </a:path>
                <a:path w="381634" h="715010">
                  <a:moveTo>
                    <a:pt x="381076" y="0"/>
                  </a:moveTo>
                  <a:lnTo>
                    <a:pt x="0" y="0"/>
                  </a:lnTo>
                  <a:lnTo>
                    <a:pt x="0" y="44450"/>
                  </a:lnTo>
                  <a:lnTo>
                    <a:pt x="106527" y="44450"/>
                  </a:lnTo>
                  <a:lnTo>
                    <a:pt x="106527" y="426720"/>
                  </a:lnTo>
                  <a:lnTo>
                    <a:pt x="274548" y="426720"/>
                  </a:lnTo>
                  <a:lnTo>
                    <a:pt x="274548" y="44450"/>
                  </a:lnTo>
                  <a:lnTo>
                    <a:pt x="381076" y="44450"/>
                  </a:lnTo>
                  <a:lnTo>
                    <a:pt x="381076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14981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86635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86635" y="264694"/>
                  </a:lnTo>
                  <a:lnTo>
                    <a:pt x="866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14981" y="4812229"/>
              <a:ext cx="86995" cy="264795"/>
            </a:xfrm>
            <a:custGeom>
              <a:avLst/>
              <a:gdLst/>
              <a:ahLst/>
              <a:cxnLst/>
              <a:rect l="l" t="t" r="r" b="b"/>
              <a:pathLst>
                <a:path w="86994" h="264795">
                  <a:moveTo>
                    <a:pt x="0" y="0"/>
                  </a:moveTo>
                  <a:lnTo>
                    <a:pt x="86635" y="0"/>
                  </a:lnTo>
                  <a:lnTo>
                    <a:pt x="86635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33942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48738" y="0"/>
                  </a:moveTo>
                  <a:lnTo>
                    <a:pt x="0" y="0"/>
                  </a:lnTo>
                  <a:lnTo>
                    <a:pt x="0" y="264694"/>
                  </a:lnTo>
                  <a:lnTo>
                    <a:pt x="48738" y="264694"/>
                  </a:lnTo>
                  <a:lnTo>
                    <a:pt x="487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733942" y="4548382"/>
              <a:ext cx="48895" cy="264795"/>
            </a:xfrm>
            <a:custGeom>
              <a:avLst/>
              <a:gdLst/>
              <a:ahLst/>
              <a:cxnLst/>
              <a:rect l="l" t="t" r="r" b="b"/>
              <a:pathLst>
                <a:path w="48894" h="264795">
                  <a:moveTo>
                    <a:pt x="0" y="0"/>
                  </a:moveTo>
                  <a:lnTo>
                    <a:pt x="48738" y="0"/>
                  </a:lnTo>
                  <a:lnTo>
                    <a:pt x="48738" y="264694"/>
                  </a:lnTo>
                  <a:lnTo>
                    <a:pt x="0" y="264694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70951" y="5068311"/>
              <a:ext cx="371475" cy="703580"/>
            </a:xfrm>
            <a:custGeom>
              <a:avLst/>
              <a:gdLst/>
              <a:ahLst/>
              <a:cxnLst/>
              <a:rect l="l" t="t" r="r" b="b"/>
              <a:pathLst>
                <a:path w="371475" h="703579">
                  <a:moveTo>
                    <a:pt x="370928" y="0"/>
                  </a:moveTo>
                  <a:lnTo>
                    <a:pt x="0" y="0"/>
                  </a:lnTo>
                  <a:lnTo>
                    <a:pt x="0" y="34290"/>
                  </a:lnTo>
                  <a:lnTo>
                    <a:pt x="106527" y="34290"/>
                  </a:lnTo>
                  <a:lnTo>
                    <a:pt x="106527" y="537210"/>
                  </a:lnTo>
                  <a:lnTo>
                    <a:pt x="56476" y="537210"/>
                  </a:lnTo>
                  <a:lnTo>
                    <a:pt x="56476" y="645160"/>
                  </a:lnTo>
                  <a:lnTo>
                    <a:pt x="106527" y="645160"/>
                  </a:lnTo>
                  <a:lnTo>
                    <a:pt x="106527" y="703580"/>
                  </a:lnTo>
                  <a:lnTo>
                    <a:pt x="264414" y="703580"/>
                  </a:lnTo>
                  <a:lnTo>
                    <a:pt x="264414" y="645160"/>
                  </a:lnTo>
                  <a:lnTo>
                    <a:pt x="314452" y="645160"/>
                  </a:lnTo>
                  <a:lnTo>
                    <a:pt x="314452" y="537210"/>
                  </a:lnTo>
                  <a:lnTo>
                    <a:pt x="264414" y="537210"/>
                  </a:lnTo>
                  <a:lnTo>
                    <a:pt x="264414" y="34290"/>
                  </a:lnTo>
                  <a:lnTo>
                    <a:pt x="370928" y="34290"/>
                  </a:lnTo>
                  <a:lnTo>
                    <a:pt x="3709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22370" y="5600260"/>
              <a:ext cx="218069" cy="17653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565884" y="5063054"/>
              <a:ext cx="381635" cy="703580"/>
            </a:xfrm>
            <a:custGeom>
              <a:avLst/>
              <a:gdLst/>
              <a:ahLst/>
              <a:cxnLst/>
              <a:rect l="l" t="t" r="r" b="b"/>
              <a:pathLst>
                <a:path w="381635" h="703579">
                  <a:moveTo>
                    <a:pt x="381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34290"/>
                  </a:lnTo>
                  <a:lnTo>
                    <a:pt x="0" y="44450"/>
                  </a:lnTo>
                  <a:lnTo>
                    <a:pt x="106527" y="44450"/>
                  </a:lnTo>
                  <a:lnTo>
                    <a:pt x="106527" y="537210"/>
                  </a:lnTo>
                  <a:lnTo>
                    <a:pt x="116662" y="537210"/>
                  </a:lnTo>
                  <a:lnTo>
                    <a:pt x="116662" y="44450"/>
                  </a:lnTo>
                  <a:lnTo>
                    <a:pt x="116662" y="34290"/>
                  </a:lnTo>
                  <a:lnTo>
                    <a:pt x="10134" y="34290"/>
                  </a:lnTo>
                  <a:lnTo>
                    <a:pt x="10134" y="10160"/>
                  </a:lnTo>
                  <a:lnTo>
                    <a:pt x="370941" y="10160"/>
                  </a:lnTo>
                  <a:lnTo>
                    <a:pt x="370941" y="34290"/>
                  </a:lnTo>
                  <a:lnTo>
                    <a:pt x="264414" y="34290"/>
                  </a:lnTo>
                  <a:lnTo>
                    <a:pt x="264414" y="44450"/>
                  </a:lnTo>
                  <a:lnTo>
                    <a:pt x="264414" y="537210"/>
                  </a:lnTo>
                  <a:lnTo>
                    <a:pt x="264414" y="547370"/>
                  </a:lnTo>
                  <a:lnTo>
                    <a:pt x="314452" y="547370"/>
                  </a:lnTo>
                  <a:lnTo>
                    <a:pt x="314452" y="645160"/>
                  </a:lnTo>
                  <a:lnTo>
                    <a:pt x="264414" y="645160"/>
                  </a:lnTo>
                  <a:lnTo>
                    <a:pt x="264414" y="655320"/>
                  </a:lnTo>
                  <a:lnTo>
                    <a:pt x="264414" y="703580"/>
                  </a:lnTo>
                  <a:lnTo>
                    <a:pt x="274548" y="703580"/>
                  </a:lnTo>
                  <a:lnTo>
                    <a:pt x="274548" y="655320"/>
                  </a:lnTo>
                  <a:lnTo>
                    <a:pt x="324586" y="655320"/>
                  </a:lnTo>
                  <a:lnTo>
                    <a:pt x="324586" y="645160"/>
                  </a:lnTo>
                  <a:lnTo>
                    <a:pt x="324586" y="547370"/>
                  </a:lnTo>
                  <a:lnTo>
                    <a:pt x="324586" y="537210"/>
                  </a:lnTo>
                  <a:lnTo>
                    <a:pt x="274548" y="537210"/>
                  </a:lnTo>
                  <a:lnTo>
                    <a:pt x="274548" y="44450"/>
                  </a:lnTo>
                  <a:lnTo>
                    <a:pt x="381076" y="44450"/>
                  </a:lnTo>
                  <a:lnTo>
                    <a:pt x="381076" y="34290"/>
                  </a:lnTo>
                  <a:lnTo>
                    <a:pt x="381076" y="10160"/>
                  </a:lnTo>
                  <a:lnTo>
                    <a:pt x="381076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87501" y="5642948"/>
              <a:ext cx="243840" cy="39370"/>
            </a:xfrm>
            <a:custGeom>
              <a:avLst/>
              <a:gdLst/>
              <a:ahLst/>
              <a:cxnLst/>
              <a:rect l="l" t="t" r="r" b="b"/>
              <a:pathLst>
                <a:path w="243840" h="39370">
                  <a:moveTo>
                    <a:pt x="38900" y="19443"/>
                  </a:moveTo>
                  <a:lnTo>
                    <a:pt x="37376" y="11874"/>
                  </a:lnTo>
                  <a:lnTo>
                    <a:pt x="33210" y="5689"/>
                  </a:lnTo>
                  <a:lnTo>
                    <a:pt x="27025" y="1524"/>
                  </a:lnTo>
                  <a:lnTo>
                    <a:pt x="19456" y="0"/>
                  </a:lnTo>
                  <a:lnTo>
                    <a:pt x="11874" y="1524"/>
                  </a:lnTo>
                  <a:lnTo>
                    <a:pt x="5702" y="5689"/>
                  </a:lnTo>
                  <a:lnTo>
                    <a:pt x="1524" y="11874"/>
                  </a:lnTo>
                  <a:lnTo>
                    <a:pt x="0" y="19443"/>
                  </a:lnTo>
                  <a:lnTo>
                    <a:pt x="1524" y="27025"/>
                  </a:lnTo>
                  <a:lnTo>
                    <a:pt x="5702" y="33210"/>
                  </a:lnTo>
                  <a:lnTo>
                    <a:pt x="11874" y="37376"/>
                  </a:lnTo>
                  <a:lnTo>
                    <a:pt x="19456" y="38900"/>
                  </a:lnTo>
                  <a:lnTo>
                    <a:pt x="27025" y="37376"/>
                  </a:lnTo>
                  <a:lnTo>
                    <a:pt x="33210" y="33210"/>
                  </a:lnTo>
                  <a:lnTo>
                    <a:pt x="37376" y="27025"/>
                  </a:lnTo>
                  <a:lnTo>
                    <a:pt x="38900" y="19443"/>
                  </a:lnTo>
                  <a:close/>
                </a:path>
                <a:path w="243840" h="39370">
                  <a:moveTo>
                    <a:pt x="243814" y="19443"/>
                  </a:moveTo>
                  <a:lnTo>
                    <a:pt x="242290" y="11874"/>
                  </a:lnTo>
                  <a:lnTo>
                    <a:pt x="238125" y="5689"/>
                  </a:lnTo>
                  <a:lnTo>
                    <a:pt x="231940" y="1524"/>
                  </a:lnTo>
                  <a:lnTo>
                    <a:pt x="224370" y="0"/>
                  </a:lnTo>
                  <a:lnTo>
                    <a:pt x="216801" y="1524"/>
                  </a:lnTo>
                  <a:lnTo>
                    <a:pt x="210616" y="5689"/>
                  </a:lnTo>
                  <a:lnTo>
                    <a:pt x="206451" y="11874"/>
                  </a:lnTo>
                  <a:lnTo>
                    <a:pt x="204914" y="19443"/>
                  </a:lnTo>
                  <a:lnTo>
                    <a:pt x="206451" y="27025"/>
                  </a:lnTo>
                  <a:lnTo>
                    <a:pt x="210616" y="33210"/>
                  </a:lnTo>
                  <a:lnTo>
                    <a:pt x="216801" y="37376"/>
                  </a:lnTo>
                  <a:lnTo>
                    <a:pt x="224370" y="38900"/>
                  </a:lnTo>
                  <a:lnTo>
                    <a:pt x="231940" y="37376"/>
                  </a:lnTo>
                  <a:lnTo>
                    <a:pt x="238125" y="33210"/>
                  </a:lnTo>
                  <a:lnTo>
                    <a:pt x="242290" y="27025"/>
                  </a:lnTo>
                  <a:lnTo>
                    <a:pt x="243814" y="194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42745" y="5642948"/>
              <a:ext cx="227329" cy="39370"/>
            </a:xfrm>
            <a:custGeom>
              <a:avLst/>
              <a:gdLst/>
              <a:ahLst/>
              <a:cxnLst/>
              <a:rect l="l" t="t" r="r" b="b"/>
              <a:pathLst>
                <a:path w="227330" h="39370">
                  <a:moveTo>
                    <a:pt x="38900" y="19443"/>
                  </a:moveTo>
                  <a:lnTo>
                    <a:pt x="37376" y="11874"/>
                  </a:lnTo>
                  <a:lnTo>
                    <a:pt x="33210" y="5689"/>
                  </a:lnTo>
                  <a:lnTo>
                    <a:pt x="27025" y="1524"/>
                  </a:lnTo>
                  <a:lnTo>
                    <a:pt x="19456" y="0"/>
                  </a:lnTo>
                  <a:lnTo>
                    <a:pt x="11874" y="1524"/>
                  </a:lnTo>
                  <a:lnTo>
                    <a:pt x="5702" y="5689"/>
                  </a:lnTo>
                  <a:lnTo>
                    <a:pt x="1524" y="11874"/>
                  </a:lnTo>
                  <a:lnTo>
                    <a:pt x="0" y="19443"/>
                  </a:lnTo>
                  <a:lnTo>
                    <a:pt x="1524" y="27025"/>
                  </a:lnTo>
                  <a:lnTo>
                    <a:pt x="5702" y="33210"/>
                  </a:lnTo>
                  <a:lnTo>
                    <a:pt x="11874" y="37376"/>
                  </a:lnTo>
                  <a:lnTo>
                    <a:pt x="19456" y="38900"/>
                  </a:lnTo>
                  <a:lnTo>
                    <a:pt x="27025" y="37376"/>
                  </a:lnTo>
                  <a:lnTo>
                    <a:pt x="33210" y="33210"/>
                  </a:lnTo>
                  <a:lnTo>
                    <a:pt x="37376" y="27025"/>
                  </a:lnTo>
                  <a:lnTo>
                    <a:pt x="38900" y="19443"/>
                  </a:lnTo>
                  <a:close/>
                </a:path>
                <a:path w="227330" h="39370">
                  <a:moveTo>
                    <a:pt x="226949" y="19443"/>
                  </a:moveTo>
                  <a:lnTo>
                    <a:pt x="225425" y="11874"/>
                  </a:lnTo>
                  <a:lnTo>
                    <a:pt x="221259" y="5689"/>
                  </a:lnTo>
                  <a:lnTo>
                    <a:pt x="215074" y="1524"/>
                  </a:lnTo>
                  <a:lnTo>
                    <a:pt x="207505" y="0"/>
                  </a:lnTo>
                  <a:lnTo>
                    <a:pt x="199936" y="1524"/>
                  </a:lnTo>
                  <a:lnTo>
                    <a:pt x="193751" y="5689"/>
                  </a:lnTo>
                  <a:lnTo>
                    <a:pt x="189585" y="11874"/>
                  </a:lnTo>
                  <a:lnTo>
                    <a:pt x="188048" y="19443"/>
                  </a:lnTo>
                  <a:lnTo>
                    <a:pt x="189585" y="27025"/>
                  </a:lnTo>
                  <a:lnTo>
                    <a:pt x="193751" y="33210"/>
                  </a:lnTo>
                  <a:lnTo>
                    <a:pt x="199936" y="37376"/>
                  </a:lnTo>
                  <a:lnTo>
                    <a:pt x="207505" y="38900"/>
                  </a:lnTo>
                  <a:lnTo>
                    <a:pt x="215074" y="37376"/>
                  </a:lnTo>
                  <a:lnTo>
                    <a:pt x="221259" y="33210"/>
                  </a:lnTo>
                  <a:lnTo>
                    <a:pt x="225425" y="27025"/>
                  </a:lnTo>
                  <a:lnTo>
                    <a:pt x="226949" y="19443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59204" y="5503966"/>
              <a:ext cx="643890" cy="643890"/>
            </a:xfrm>
            <a:custGeom>
              <a:avLst/>
              <a:gdLst/>
              <a:ahLst/>
              <a:cxnLst/>
              <a:rect l="l" t="t" r="r" b="b"/>
              <a:pathLst>
                <a:path w="643889" h="643889">
                  <a:moveTo>
                    <a:pt x="321719" y="0"/>
                  </a:moveTo>
                  <a:lnTo>
                    <a:pt x="274179" y="3488"/>
                  </a:lnTo>
                  <a:lnTo>
                    <a:pt x="228804" y="13620"/>
                  </a:lnTo>
                  <a:lnTo>
                    <a:pt x="186092" y="29899"/>
                  </a:lnTo>
                  <a:lnTo>
                    <a:pt x="146541" y="51828"/>
                  </a:lnTo>
                  <a:lnTo>
                    <a:pt x="110649" y="78908"/>
                  </a:lnTo>
                  <a:lnTo>
                    <a:pt x="78913" y="110642"/>
                  </a:lnTo>
                  <a:lnTo>
                    <a:pt x="51831" y="146533"/>
                  </a:lnTo>
                  <a:lnTo>
                    <a:pt x="29902" y="186082"/>
                  </a:lnTo>
                  <a:lnTo>
                    <a:pt x="13621" y="228793"/>
                  </a:lnTo>
                  <a:lnTo>
                    <a:pt x="3488" y="274167"/>
                  </a:lnTo>
                  <a:lnTo>
                    <a:pt x="0" y="321707"/>
                  </a:lnTo>
                  <a:lnTo>
                    <a:pt x="3488" y="369247"/>
                  </a:lnTo>
                  <a:lnTo>
                    <a:pt x="13621" y="414622"/>
                  </a:lnTo>
                  <a:lnTo>
                    <a:pt x="29902" y="457332"/>
                  </a:lnTo>
                  <a:lnTo>
                    <a:pt x="51831" y="496882"/>
                  </a:lnTo>
                  <a:lnTo>
                    <a:pt x="78913" y="532772"/>
                  </a:lnTo>
                  <a:lnTo>
                    <a:pt x="110649" y="564506"/>
                  </a:lnTo>
                  <a:lnTo>
                    <a:pt x="146541" y="591586"/>
                  </a:lnTo>
                  <a:lnTo>
                    <a:pt x="186092" y="613515"/>
                  </a:lnTo>
                  <a:lnTo>
                    <a:pt x="228804" y="629794"/>
                  </a:lnTo>
                  <a:lnTo>
                    <a:pt x="274179" y="639927"/>
                  </a:lnTo>
                  <a:lnTo>
                    <a:pt x="321719" y="643415"/>
                  </a:lnTo>
                  <a:lnTo>
                    <a:pt x="369259" y="639927"/>
                  </a:lnTo>
                  <a:lnTo>
                    <a:pt x="414634" y="629794"/>
                  </a:lnTo>
                  <a:lnTo>
                    <a:pt x="457344" y="613515"/>
                  </a:lnTo>
                  <a:lnTo>
                    <a:pt x="496893" y="591586"/>
                  </a:lnTo>
                  <a:lnTo>
                    <a:pt x="532784" y="564506"/>
                  </a:lnTo>
                  <a:lnTo>
                    <a:pt x="564518" y="532772"/>
                  </a:lnTo>
                  <a:lnTo>
                    <a:pt x="591598" y="496882"/>
                  </a:lnTo>
                  <a:lnTo>
                    <a:pt x="613527" y="457332"/>
                  </a:lnTo>
                  <a:lnTo>
                    <a:pt x="629806" y="414622"/>
                  </a:lnTo>
                  <a:lnTo>
                    <a:pt x="639939" y="369247"/>
                  </a:lnTo>
                  <a:lnTo>
                    <a:pt x="643427" y="321707"/>
                  </a:lnTo>
                  <a:lnTo>
                    <a:pt x="639939" y="274167"/>
                  </a:lnTo>
                  <a:lnTo>
                    <a:pt x="629806" y="228793"/>
                  </a:lnTo>
                  <a:lnTo>
                    <a:pt x="613527" y="186082"/>
                  </a:lnTo>
                  <a:lnTo>
                    <a:pt x="591598" y="146533"/>
                  </a:lnTo>
                  <a:lnTo>
                    <a:pt x="564518" y="110642"/>
                  </a:lnTo>
                  <a:lnTo>
                    <a:pt x="532784" y="78908"/>
                  </a:lnTo>
                  <a:lnTo>
                    <a:pt x="496893" y="51828"/>
                  </a:lnTo>
                  <a:lnTo>
                    <a:pt x="457344" y="29899"/>
                  </a:lnTo>
                  <a:lnTo>
                    <a:pt x="414634" y="13620"/>
                  </a:lnTo>
                  <a:lnTo>
                    <a:pt x="369259" y="3488"/>
                  </a:lnTo>
                  <a:lnTo>
                    <a:pt x="3217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59204" y="5503966"/>
              <a:ext cx="643890" cy="643890"/>
            </a:xfrm>
            <a:custGeom>
              <a:avLst/>
              <a:gdLst/>
              <a:ahLst/>
              <a:cxnLst/>
              <a:rect l="l" t="t" r="r" b="b"/>
              <a:pathLst>
                <a:path w="643889" h="643889">
                  <a:moveTo>
                    <a:pt x="643427" y="321707"/>
                  </a:moveTo>
                  <a:lnTo>
                    <a:pt x="639939" y="369247"/>
                  </a:lnTo>
                  <a:lnTo>
                    <a:pt x="629806" y="414622"/>
                  </a:lnTo>
                  <a:lnTo>
                    <a:pt x="613527" y="457332"/>
                  </a:lnTo>
                  <a:lnTo>
                    <a:pt x="591598" y="496882"/>
                  </a:lnTo>
                  <a:lnTo>
                    <a:pt x="564518" y="532772"/>
                  </a:lnTo>
                  <a:lnTo>
                    <a:pt x="532784" y="564506"/>
                  </a:lnTo>
                  <a:lnTo>
                    <a:pt x="496893" y="591586"/>
                  </a:lnTo>
                  <a:lnTo>
                    <a:pt x="457344" y="613515"/>
                  </a:lnTo>
                  <a:lnTo>
                    <a:pt x="414634" y="629794"/>
                  </a:lnTo>
                  <a:lnTo>
                    <a:pt x="369259" y="639927"/>
                  </a:lnTo>
                  <a:lnTo>
                    <a:pt x="321719" y="643415"/>
                  </a:lnTo>
                  <a:lnTo>
                    <a:pt x="274179" y="639927"/>
                  </a:lnTo>
                  <a:lnTo>
                    <a:pt x="228804" y="629794"/>
                  </a:lnTo>
                  <a:lnTo>
                    <a:pt x="186092" y="613515"/>
                  </a:lnTo>
                  <a:lnTo>
                    <a:pt x="146541" y="591586"/>
                  </a:lnTo>
                  <a:lnTo>
                    <a:pt x="110649" y="564506"/>
                  </a:lnTo>
                  <a:lnTo>
                    <a:pt x="78913" y="532772"/>
                  </a:lnTo>
                  <a:lnTo>
                    <a:pt x="51831" y="496882"/>
                  </a:lnTo>
                  <a:lnTo>
                    <a:pt x="29902" y="457332"/>
                  </a:lnTo>
                  <a:lnTo>
                    <a:pt x="13621" y="414622"/>
                  </a:lnTo>
                  <a:lnTo>
                    <a:pt x="3488" y="369247"/>
                  </a:lnTo>
                  <a:lnTo>
                    <a:pt x="0" y="321707"/>
                  </a:lnTo>
                  <a:lnTo>
                    <a:pt x="3488" y="274167"/>
                  </a:lnTo>
                  <a:lnTo>
                    <a:pt x="13621" y="228793"/>
                  </a:lnTo>
                  <a:lnTo>
                    <a:pt x="29902" y="186082"/>
                  </a:lnTo>
                  <a:lnTo>
                    <a:pt x="51831" y="146533"/>
                  </a:lnTo>
                  <a:lnTo>
                    <a:pt x="78913" y="110642"/>
                  </a:lnTo>
                  <a:lnTo>
                    <a:pt x="110649" y="78908"/>
                  </a:lnTo>
                  <a:lnTo>
                    <a:pt x="146541" y="51828"/>
                  </a:lnTo>
                  <a:lnTo>
                    <a:pt x="186092" y="29899"/>
                  </a:lnTo>
                  <a:lnTo>
                    <a:pt x="228804" y="13620"/>
                  </a:lnTo>
                  <a:lnTo>
                    <a:pt x="274179" y="3488"/>
                  </a:lnTo>
                  <a:lnTo>
                    <a:pt x="321719" y="0"/>
                  </a:lnTo>
                  <a:lnTo>
                    <a:pt x="369259" y="3488"/>
                  </a:lnTo>
                  <a:lnTo>
                    <a:pt x="414634" y="13620"/>
                  </a:lnTo>
                  <a:lnTo>
                    <a:pt x="457344" y="29899"/>
                  </a:lnTo>
                  <a:lnTo>
                    <a:pt x="496893" y="51828"/>
                  </a:lnTo>
                  <a:lnTo>
                    <a:pt x="532784" y="78908"/>
                  </a:lnTo>
                  <a:lnTo>
                    <a:pt x="564518" y="110642"/>
                  </a:lnTo>
                  <a:lnTo>
                    <a:pt x="591598" y="146533"/>
                  </a:lnTo>
                  <a:lnTo>
                    <a:pt x="613527" y="186082"/>
                  </a:lnTo>
                  <a:lnTo>
                    <a:pt x="629806" y="228793"/>
                  </a:lnTo>
                  <a:lnTo>
                    <a:pt x="639939" y="274167"/>
                  </a:lnTo>
                  <a:lnTo>
                    <a:pt x="643427" y="321707"/>
                  </a:lnTo>
                  <a:close/>
                </a:path>
              </a:pathLst>
            </a:custGeom>
            <a:ln w="18578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99522" y="5663171"/>
              <a:ext cx="284480" cy="330200"/>
            </a:xfrm>
            <a:custGeom>
              <a:avLst/>
              <a:gdLst/>
              <a:ahLst/>
              <a:cxnLst/>
              <a:rect l="l" t="t" r="r" b="b"/>
              <a:pathLst>
                <a:path w="284480" h="330200">
                  <a:moveTo>
                    <a:pt x="284443" y="52571"/>
                  </a:moveTo>
                  <a:lnTo>
                    <a:pt x="0" y="52571"/>
                  </a:lnTo>
                  <a:lnTo>
                    <a:pt x="0" y="0"/>
                  </a:lnTo>
                  <a:lnTo>
                    <a:pt x="284443" y="0"/>
                  </a:lnTo>
                  <a:lnTo>
                    <a:pt x="284443" y="52571"/>
                  </a:lnTo>
                  <a:close/>
                </a:path>
                <a:path w="284480" h="330200">
                  <a:moveTo>
                    <a:pt x="284443" y="329731"/>
                  </a:moveTo>
                  <a:lnTo>
                    <a:pt x="0" y="329731"/>
                  </a:lnTo>
                  <a:lnTo>
                    <a:pt x="0" y="277160"/>
                  </a:lnTo>
                  <a:lnTo>
                    <a:pt x="284443" y="277160"/>
                  </a:lnTo>
                  <a:lnTo>
                    <a:pt x="284443" y="329731"/>
                  </a:lnTo>
                  <a:close/>
                </a:path>
                <a:path w="284480" h="330200">
                  <a:moveTo>
                    <a:pt x="120711" y="237746"/>
                  </a:moveTo>
                  <a:lnTo>
                    <a:pt x="43031" y="237746"/>
                  </a:lnTo>
                  <a:lnTo>
                    <a:pt x="43031" y="277171"/>
                  </a:lnTo>
                  <a:lnTo>
                    <a:pt x="120711" y="277171"/>
                  </a:lnTo>
                  <a:lnTo>
                    <a:pt x="120711" y="237746"/>
                  </a:lnTo>
                  <a:close/>
                </a:path>
                <a:path w="284480" h="330200">
                  <a:moveTo>
                    <a:pt x="120711" y="52571"/>
                  </a:moveTo>
                  <a:lnTo>
                    <a:pt x="43031" y="52571"/>
                  </a:lnTo>
                  <a:lnTo>
                    <a:pt x="43031" y="91996"/>
                  </a:lnTo>
                  <a:lnTo>
                    <a:pt x="120711" y="91996"/>
                  </a:lnTo>
                  <a:lnTo>
                    <a:pt x="120711" y="52571"/>
                  </a:lnTo>
                  <a:close/>
                </a:path>
                <a:path w="284480" h="330200">
                  <a:moveTo>
                    <a:pt x="261733" y="52571"/>
                  </a:moveTo>
                  <a:lnTo>
                    <a:pt x="261733" y="277171"/>
                  </a:lnTo>
                </a:path>
                <a:path w="284480" h="330200">
                  <a:moveTo>
                    <a:pt x="236636" y="52571"/>
                  </a:moveTo>
                  <a:lnTo>
                    <a:pt x="236636" y="277171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53300" y="5695127"/>
              <a:ext cx="0" cy="264795"/>
            </a:xfrm>
            <a:custGeom>
              <a:avLst/>
              <a:gdLst/>
              <a:ahLst/>
              <a:cxnLst/>
              <a:rect l="l" t="t" r="r" b="b"/>
              <a:pathLst>
                <a:path h="264795">
                  <a:moveTo>
                    <a:pt x="0" y="0"/>
                  </a:moveTo>
                  <a:lnTo>
                    <a:pt x="0" y="264575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11731" y="5684566"/>
              <a:ext cx="83185" cy="285750"/>
            </a:xfrm>
            <a:custGeom>
              <a:avLst/>
              <a:gdLst/>
              <a:ahLst/>
              <a:cxnLst/>
              <a:rect l="l" t="t" r="r" b="b"/>
              <a:pathLst>
                <a:path w="83185" h="285750">
                  <a:moveTo>
                    <a:pt x="82867" y="241134"/>
                  </a:moveTo>
                  <a:lnTo>
                    <a:pt x="75463" y="234226"/>
                  </a:lnTo>
                  <a:lnTo>
                    <a:pt x="41427" y="270827"/>
                  </a:lnTo>
                  <a:lnTo>
                    <a:pt x="7429" y="234226"/>
                  </a:lnTo>
                  <a:lnTo>
                    <a:pt x="0" y="241134"/>
                  </a:lnTo>
                  <a:lnTo>
                    <a:pt x="41427" y="285711"/>
                  </a:lnTo>
                  <a:lnTo>
                    <a:pt x="82867" y="241134"/>
                  </a:lnTo>
                  <a:close/>
                </a:path>
                <a:path w="83185" h="285750">
                  <a:moveTo>
                    <a:pt x="82867" y="44564"/>
                  </a:moveTo>
                  <a:lnTo>
                    <a:pt x="41427" y="0"/>
                  </a:lnTo>
                  <a:lnTo>
                    <a:pt x="0" y="44564"/>
                  </a:lnTo>
                  <a:lnTo>
                    <a:pt x="7429" y="51473"/>
                  </a:lnTo>
                  <a:lnTo>
                    <a:pt x="41427" y="14884"/>
                  </a:lnTo>
                  <a:lnTo>
                    <a:pt x="75463" y="51473"/>
                  </a:lnTo>
                  <a:lnTo>
                    <a:pt x="82867" y="4456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3131755" y="4543738"/>
            <a:ext cx="1193165" cy="1597660"/>
            <a:chOff x="3131755" y="4543738"/>
            <a:chExt cx="1193165" cy="1597660"/>
          </a:xfrm>
        </p:grpSpPr>
        <p:sp>
          <p:nvSpPr>
            <p:cNvPr id="24" name="object 24"/>
            <p:cNvSpPr/>
            <p:nvPr/>
          </p:nvSpPr>
          <p:spPr>
            <a:xfrm>
              <a:off x="3131755" y="4605372"/>
              <a:ext cx="1193165" cy="1201420"/>
            </a:xfrm>
            <a:custGeom>
              <a:avLst/>
              <a:gdLst/>
              <a:ahLst/>
              <a:cxnLst/>
              <a:rect l="l" t="t" r="r" b="b"/>
              <a:pathLst>
                <a:path w="1193164" h="1201420">
                  <a:moveTo>
                    <a:pt x="596491" y="0"/>
                  </a:moveTo>
                  <a:lnTo>
                    <a:pt x="547570" y="1990"/>
                  </a:lnTo>
                  <a:lnTo>
                    <a:pt x="499737" y="7860"/>
                  </a:lnTo>
                  <a:lnTo>
                    <a:pt x="453147" y="17455"/>
                  </a:lnTo>
                  <a:lnTo>
                    <a:pt x="407954" y="30618"/>
                  </a:lnTo>
                  <a:lnTo>
                    <a:pt x="364310" y="47198"/>
                  </a:lnTo>
                  <a:lnTo>
                    <a:pt x="322369" y="67037"/>
                  </a:lnTo>
                  <a:lnTo>
                    <a:pt x="282285" y="89983"/>
                  </a:lnTo>
                  <a:lnTo>
                    <a:pt x="244211" y="115880"/>
                  </a:lnTo>
                  <a:lnTo>
                    <a:pt x="208301" y="144574"/>
                  </a:lnTo>
                  <a:lnTo>
                    <a:pt x="174708" y="175911"/>
                  </a:lnTo>
                  <a:lnTo>
                    <a:pt x="143586" y="209735"/>
                  </a:lnTo>
                  <a:lnTo>
                    <a:pt x="115088" y="245893"/>
                  </a:lnTo>
                  <a:lnTo>
                    <a:pt x="89368" y="284229"/>
                  </a:lnTo>
                  <a:lnTo>
                    <a:pt x="66579" y="324589"/>
                  </a:lnTo>
                  <a:lnTo>
                    <a:pt x="46875" y="366818"/>
                  </a:lnTo>
                  <a:lnTo>
                    <a:pt x="30409" y="410763"/>
                  </a:lnTo>
                  <a:lnTo>
                    <a:pt x="17335" y="456268"/>
                  </a:lnTo>
                  <a:lnTo>
                    <a:pt x="7807" y="503178"/>
                  </a:lnTo>
                  <a:lnTo>
                    <a:pt x="1977" y="551340"/>
                  </a:lnTo>
                  <a:lnTo>
                    <a:pt x="0" y="600598"/>
                  </a:lnTo>
                  <a:lnTo>
                    <a:pt x="1977" y="649857"/>
                  </a:lnTo>
                  <a:lnTo>
                    <a:pt x="7807" y="698019"/>
                  </a:lnTo>
                  <a:lnTo>
                    <a:pt x="17335" y="744929"/>
                  </a:lnTo>
                  <a:lnTo>
                    <a:pt x="30409" y="790434"/>
                  </a:lnTo>
                  <a:lnTo>
                    <a:pt x="46875" y="834378"/>
                  </a:lnTo>
                  <a:lnTo>
                    <a:pt x="66579" y="876608"/>
                  </a:lnTo>
                  <a:lnTo>
                    <a:pt x="89368" y="916968"/>
                  </a:lnTo>
                  <a:lnTo>
                    <a:pt x="115088" y="955304"/>
                  </a:lnTo>
                  <a:lnTo>
                    <a:pt x="143586" y="991462"/>
                  </a:lnTo>
                  <a:lnTo>
                    <a:pt x="174708" y="1025286"/>
                  </a:lnTo>
                  <a:lnTo>
                    <a:pt x="208301" y="1056622"/>
                  </a:lnTo>
                  <a:lnTo>
                    <a:pt x="244211" y="1085316"/>
                  </a:lnTo>
                  <a:lnTo>
                    <a:pt x="282285" y="1111214"/>
                  </a:lnTo>
                  <a:lnTo>
                    <a:pt x="322369" y="1134159"/>
                  </a:lnTo>
                  <a:lnTo>
                    <a:pt x="364310" y="1153999"/>
                  </a:lnTo>
                  <a:lnTo>
                    <a:pt x="407954" y="1170578"/>
                  </a:lnTo>
                  <a:lnTo>
                    <a:pt x="453147" y="1183742"/>
                  </a:lnTo>
                  <a:lnTo>
                    <a:pt x="499737" y="1193336"/>
                  </a:lnTo>
                  <a:lnTo>
                    <a:pt x="547570" y="1199206"/>
                  </a:lnTo>
                  <a:lnTo>
                    <a:pt x="596491" y="1201197"/>
                  </a:lnTo>
                  <a:lnTo>
                    <a:pt x="645413" y="1199206"/>
                  </a:lnTo>
                  <a:lnTo>
                    <a:pt x="693245" y="1193336"/>
                  </a:lnTo>
                  <a:lnTo>
                    <a:pt x="739835" y="1183742"/>
                  </a:lnTo>
                  <a:lnTo>
                    <a:pt x="785028" y="1170578"/>
                  </a:lnTo>
                  <a:lnTo>
                    <a:pt x="828672" y="1153999"/>
                  </a:lnTo>
                  <a:lnTo>
                    <a:pt x="870613" y="1134159"/>
                  </a:lnTo>
                  <a:lnTo>
                    <a:pt x="910697" y="1111214"/>
                  </a:lnTo>
                  <a:lnTo>
                    <a:pt x="948771" y="1085316"/>
                  </a:lnTo>
                  <a:lnTo>
                    <a:pt x="984681" y="1056622"/>
                  </a:lnTo>
                  <a:lnTo>
                    <a:pt x="1018274" y="1025286"/>
                  </a:lnTo>
                  <a:lnTo>
                    <a:pt x="1049396" y="991462"/>
                  </a:lnTo>
                  <a:lnTo>
                    <a:pt x="1077894" y="955304"/>
                  </a:lnTo>
                  <a:lnTo>
                    <a:pt x="1103614" y="916968"/>
                  </a:lnTo>
                  <a:lnTo>
                    <a:pt x="1126403" y="876608"/>
                  </a:lnTo>
                  <a:lnTo>
                    <a:pt x="1146107" y="834378"/>
                  </a:lnTo>
                  <a:lnTo>
                    <a:pt x="1162573" y="790434"/>
                  </a:lnTo>
                  <a:lnTo>
                    <a:pt x="1175647" y="744929"/>
                  </a:lnTo>
                  <a:lnTo>
                    <a:pt x="1185176" y="698019"/>
                  </a:lnTo>
                  <a:lnTo>
                    <a:pt x="1191005" y="649857"/>
                  </a:lnTo>
                  <a:lnTo>
                    <a:pt x="1192983" y="600598"/>
                  </a:lnTo>
                  <a:lnTo>
                    <a:pt x="1191005" y="551340"/>
                  </a:lnTo>
                  <a:lnTo>
                    <a:pt x="1185176" y="503178"/>
                  </a:lnTo>
                  <a:lnTo>
                    <a:pt x="1175647" y="456268"/>
                  </a:lnTo>
                  <a:lnTo>
                    <a:pt x="1162573" y="410763"/>
                  </a:lnTo>
                  <a:lnTo>
                    <a:pt x="1146107" y="366818"/>
                  </a:lnTo>
                  <a:lnTo>
                    <a:pt x="1126403" y="324589"/>
                  </a:lnTo>
                  <a:lnTo>
                    <a:pt x="1103614" y="284229"/>
                  </a:lnTo>
                  <a:lnTo>
                    <a:pt x="1077894" y="245893"/>
                  </a:lnTo>
                  <a:lnTo>
                    <a:pt x="1049396" y="209735"/>
                  </a:lnTo>
                  <a:lnTo>
                    <a:pt x="1018274" y="175911"/>
                  </a:lnTo>
                  <a:lnTo>
                    <a:pt x="984681" y="144574"/>
                  </a:lnTo>
                  <a:lnTo>
                    <a:pt x="948771" y="115880"/>
                  </a:lnTo>
                  <a:lnTo>
                    <a:pt x="910697" y="89983"/>
                  </a:lnTo>
                  <a:lnTo>
                    <a:pt x="870613" y="67037"/>
                  </a:lnTo>
                  <a:lnTo>
                    <a:pt x="828672" y="47198"/>
                  </a:lnTo>
                  <a:lnTo>
                    <a:pt x="785028" y="30618"/>
                  </a:lnTo>
                  <a:lnTo>
                    <a:pt x="739835" y="17455"/>
                  </a:lnTo>
                  <a:lnTo>
                    <a:pt x="693245" y="7860"/>
                  </a:lnTo>
                  <a:lnTo>
                    <a:pt x="645413" y="1990"/>
                  </a:lnTo>
                  <a:lnTo>
                    <a:pt x="596491" y="0"/>
                  </a:lnTo>
                  <a:close/>
                </a:path>
              </a:pathLst>
            </a:custGeom>
            <a:solidFill>
              <a:srgbClr val="E3E3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420209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8482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84820" y="261363"/>
                  </a:lnTo>
                  <a:lnTo>
                    <a:pt x="84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20209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0" y="0"/>
                  </a:moveTo>
                  <a:lnTo>
                    <a:pt x="84820" y="0"/>
                  </a:lnTo>
                  <a:lnTo>
                    <a:pt x="8482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438799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4764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47640" y="261363"/>
                  </a:lnTo>
                  <a:lnTo>
                    <a:pt x="476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38799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0" y="0"/>
                  </a:moveTo>
                  <a:lnTo>
                    <a:pt x="47640" y="0"/>
                  </a:lnTo>
                  <a:lnTo>
                    <a:pt x="4764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73844" y="5057034"/>
              <a:ext cx="374015" cy="704850"/>
            </a:xfrm>
            <a:custGeom>
              <a:avLst/>
              <a:gdLst/>
              <a:ahLst/>
              <a:cxnLst/>
              <a:rect l="l" t="t" r="r" b="b"/>
              <a:pathLst>
                <a:path w="374014" h="704850">
                  <a:moveTo>
                    <a:pt x="373862" y="0"/>
                  </a:moveTo>
                  <a:lnTo>
                    <a:pt x="0" y="0"/>
                  </a:lnTo>
                  <a:lnTo>
                    <a:pt x="0" y="43180"/>
                  </a:lnTo>
                  <a:lnTo>
                    <a:pt x="104508" y="43180"/>
                  </a:lnTo>
                  <a:lnTo>
                    <a:pt x="104508" y="421640"/>
                  </a:lnTo>
                  <a:lnTo>
                    <a:pt x="104533" y="530606"/>
                  </a:lnTo>
                  <a:lnTo>
                    <a:pt x="55435" y="530606"/>
                  </a:lnTo>
                  <a:lnTo>
                    <a:pt x="55435" y="647446"/>
                  </a:lnTo>
                  <a:lnTo>
                    <a:pt x="104533" y="647446"/>
                  </a:lnTo>
                  <a:lnTo>
                    <a:pt x="104533" y="704596"/>
                  </a:lnTo>
                  <a:lnTo>
                    <a:pt x="269379" y="704596"/>
                  </a:lnTo>
                  <a:lnTo>
                    <a:pt x="269379" y="647446"/>
                  </a:lnTo>
                  <a:lnTo>
                    <a:pt x="318477" y="647446"/>
                  </a:lnTo>
                  <a:lnTo>
                    <a:pt x="318477" y="530606"/>
                  </a:lnTo>
                  <a:lnTo>
                    <a:pt x="269379" y="530606"/>
                  </a:lnTo>
                  <a:lnTo>
                    <a:pt x="269379" y="421386"/>
                  </a:lnTo>
                  <a:lnTo>
                    <a:pt x="269354" y="43180"/>
                  </a:lnTo>
                  <a:lnTo>
                    <a:pt x="373862" y="43180"/>
                  </a:lnTo>
                  <a:lnTo>
                    <a:pt x="373862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957968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8482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84820" y="261363"/>
                  </a:lnTo>
                  <a:lnTo>
                    <a:pt x="84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957968" y="4809029"/>
              <a:ext cx="85090" cy="261620"/>
            </a:xfrm>
            <a:custGeom>
              <a:avLst/>
              <a:gdLst/>
              <a:ahLst/>
              <a:cxnLst/>
              <a:rect l="l" t="t" r="r" b="b"/>
              <a:pathLst>
                <a:path w="85089" h="261620">
                  <a:moveTo>
                    <a:pt x="0" y="0"/>
                  </a:moveTo>
                  <a:lnTo>
                    <a:pt x="84820" y="0"/>
                  </a:lnTo>
                  <a:lnTo>
                    <a:pt x="8482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76558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47640" y="0"/>
                  </a:moveTo>
                  <a:lnTo>
                    <a:pt x="0" y="0"/>
                  </a:lnTo>
                  <a:lnTo>
                    <a:pt x="0" y="261363"/>
                  </a:lnTo>
                  <a:lnTo>
                    <a:pt x="47640" y="261363"/>
                  </a:lnTo>
                  <a:lnTo>
                    <a:pt x="476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976558" y="4548382"/>
              <a:ext cx="48260" cy="261620"/>
            </a:xfrm>
            <a:custGeom>
              <a:avLst/>
              <a:gdLst/>
              <a:ahLst/>
              <a:cxnLst/>
              <a:rect l="l" t="t" r="r" b="b"/>
              <a:pathLst>
                <a:path w="48260" h="261620">
                  <a:moveTo>
                    <a:pt x="0" y="0"/>
                  </a:moveTo>
                  <a:lnTo>
                    <a:pt x="47640" y="0"/>
                  </a:lnTo>
                  <a:lnTo>
                    <a:pt x="47640" y="261363"/>
                  </a:lnTo>
                  <a:lnTo>
                    <a:pt x="0" y="261363"/>
                  </a:lnTo>
                  <a:lnTo>
                    <a:pt x="0" y="0"/>
                  </a:lnTo>
                  <a:close/>
                </a:path>
              </a:pathLst>
            </a:custGeom>
            <a:ln w="9289">
              <a:solidFill>
                <a:srgbClr val="9C9D9D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71995" y="5593123"/>
              <a:ext cx="253089" cy="16383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816578" y="5062266"/>
              <a:ext cx="364490" cy="530860"/>
            </a:xfrm>
            <a:custGeom>
              <a:avLst/>
              <a:gdLst/>
              <a:ahLst/>
              <a:cxnLst/>
              <a:rect l="l" t="t" r="r" b="b"/>
              <a:pathLst>
                <a:path w="364489" h="530860">
                  <a:moveTo>
                    <a:pt x="36391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104508" y="33020"/>
                  </a:lnTo>
                  <a:lnTo>
                    <a:pt x="104508" y="530860"/>
                  </a:lnTo>
                  <a:lnTo>
                    <a:pt x="259397" y="530860"/>
                  </a:lnTo>
                  <a:lnTo>
                    <a:pt x="259397" y="33020"/>
                  </a:lnTo>
                  <a:lnTo>
                    <a:pt x="363918" y="33020"/>
                  </a:lnTo>
                  <a:lnTo>
                    <a:pt x="3639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67015" y="5587469"/>
              <a:ext cx="213938" cy="173990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811613" y="5056615"/>
              <a:ext cx="374015" cy="695960"/>
            </a:xfrm>
            <a:custGeom>
              <a:avLst/>
              <a:gdLst/>
              <a:ahLst/>
              <a:cxnLst/>
              <a:rect l="l" t="t" r="r" b="b"/>
              <a:pathLst>
                <a:path w="374014" h="695960">
                  <a:moveTo>
                    <a:pt x="37384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0" y="33020"/>
                  </a:lnTo>
                  <a:lnTo>
                    <a:pt x="0" y="43180"/>
                  </a:lnTo>
                  <a:lnTo>
                    <a:pt x="104508" y="43180"/>
                  </a:lnTo>
                  <a:lnTo>
                    <a:pt x="104508" y="530860"/>
                  </a:lnTo>
                  <a:lnTo>
                    <a:pt x="114439" y="530860"/>
                  </a:lnTo>
                  <a:lnTo>
                    <a:pt x="114439" y="43180"/>
                  </a:lnTo>
                  <a:lnTo>
                    <a:pt x="114439" y="33020"/>
                  </a:lnTo>
                  <a:lnTo>
                    <a:pt x="9931" y="33020"/>
                  </a:lnTo>
                  <a:lnTo>
                    <a:pt x="9931" y="10160"/>
                  </a:lnTo>
                  <a:lnTo>
                    <a:pt x="363905" y="10160"/>
                  </a:lnTo>
                  <a:lnTo>
                    <a:pt x="363905" y="33020"/>
                  </a:lnTo>
                  <a:lnTo>
                    <a:pt x="259397" y="33020"/>
                  </a:lnTo>
                  <a:lnTo>
                    <a:pt x="259397" y="43180"/>
                  </a:lnTo>
                  <a:lnTo>
                    <a:pt x="259397" y="530860"/>
                  </a:lnTo>
                  <a:lnTo>
                    <a:pt x="259397" y="541020"/>
                  </a:lnTo>
                  <a:lnTo>
                    <a:pt x="308495" y="541020"/>
                  </a:lnTo>
                  <a:lnTo>
                    <a:pt x="308495" y="637540"/>
                  </a:lnTo>
                  <a:lnTo>
                    <a:pt x="259397" y="637540"/>
                  </a:lnTo>
                  <a:lnTo>
                    <a:pt x="259397" y="647700"/>
                  </a:lnTo>
                  <a:lnTo>
                    <a:pt x="259397" y="695960"/>
                  </a:lnTo>
                  <a:lnTo>
                    <a:pt x="269328" y="695960"/>
                  </a:lnTo>
                  <a:lnTo>
                    <a:pt x="269328" y="647700"/>
                  </a:lnTo>
                  <a:lnTo>
                    <a:pt x="318439" y="647700"/>
                  </a:lnTo>
                  <a:lnTo>
                    <a:pt x="318439" y="637540"/>
                  </a:lnTo>
                  <a:lnTo>
                    <a:pt x="318439" y="541020"/>
                  </a:lnTo>
                  <a:lnTo>
                    <a:pt x="318439" y="530860"/>
                  </a:lnTo>
                  <a:lnTo>
                    <a:pt x="269328" y="530860"/>
                  </a:lnTo>
                  <a:lnTo>
                    <a:pt x="269328" y="43180"/>
                  </a:lnTo>
                  <a:lnTo>
                    <a:pt x="373849" y="43180"/>
                  </a:lnTo>
                  <a:lnTo>
                    <a:pt x="373849" y="33020"/>
                  </a:lnTo>
                  <a:lnTo>
                    <a:pt x="373849" y="10160"/>
                  </a:lnTo>
                  <a:lnTo>
                    <a:pt x="373849" y="0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42271" y="5629575"/>
              <a:ext cx="239395" cy="38735"/>
            </a:xfrm>
            <a:custGeom>
              <a:avLst/>
              <a:gdLst/>
              <a:ahLst/>
              <a:cxnLst/>
              <a:rect l="l" t="t" r="r" b="b"/>
              <a:pathLst>
                <a:path w="239395" h="38735">
                  <a:moveTo>
                    <a:pt x="38163" y="19215"/>
                  </a:moveTo>
                  <a:lnTo>
                    <a:pt x="36664" y="11734"/>
                  </a:lnTo>
                  <a:lnTo>
                    <a:pt x="32575" y="5626"/>
                  </a:lnTo>
                  <a:lnTo>
                    <a:pt x="26504" y="1511"/>
                  </a:lnTo>
                  <a:lnTo>
                    <a:pt x="19088" y="0"/>
                  </a:lnTo>
                  <a:lnTo>
                    <a:pt x="11658" y="1511"/>
                  </a:lnTo>
                  <a:lnTo>
                    <a:pt x="5588" y="5626"/>
                  </a:lnTo>
                  <a:lnTo>
                    <a:pt x="1498" y="11734"/>
                  </a:lnTo>
                  <a:lnTo>
                    <a:pt x="0" y="19215"/>
                  </a:lnTo>
                  <a:lnTo>
                    <a:pt x="1498" y="26695"/>
                  </a:lnTo>
                  <a:lnTo>
                    <a:pt x="5588" y="32804"/>
                  </a:lnTo>
                  <a:lnTo>
                    <a:pt x="11658" y="36918"/>
                  </a:lnTo>
                  <a:lnTo>
                    <a:pt x="19088" y="38430"/>
                  </a:lnTo>
                  <a:lnTo>
                    <a:pt x="26504" y="36918"/>
                  </a:lnTo>
                  <a:lnTo>
                    <a:pt x="32575" y="32804"/>
                  </a:lnTo>
                  <a:lnTo>
                    <a:pt x="36664" y="26695"/>
                  </a:lnTo>
                  <a:lnTo>
                    <a:pt x="38163" y="19215"/>
                  </a:lnTo>
                  <a:close/>
                </a:path>
                <a:path w="239395" h="38735">
                  <a:moveTo>
                    <a:pt x="239204" y="19215"/>
                  </a:moveTo>
                  <a:lnTo>
                    <a:pt x="237705" y="11734"/>
                  </a:lnTo>
                  <a:lnTo>
                    <a:pt x="233616" y="5626"/>
                  </a:lnTo>
                  <a:lnTo>
                    <a:pt x="227545" y="1511"/>
                  </a:lnTo>
                  <a:lnTo>
                    <a:pt x="220129" y="0"/>
                  </a:lnTo>
                  <a:lnTo>
                    <a:pt x="212699" y="1511"/>
                  </a:lnTo>
                  <a:lnTo>
                    <a:pt x="206629" y="5626"/>
                  </a:lnTo>
                  <a:lnTo>
                    <a:pt x="202539" y="11734"/>
                  </a:lnTo>
                  <a:lnTo>
                    <a:pt x="201041" y="19215"/>
                  </a:lnTo>
                  <a:lnTo>
                    <a:pt x="202539" y="26695"/>
                  </a:lnTo>
                  <a:lnTo>
                    <a:pt x="206629" y="32804"/>
                  </a:lnTo>
                  <a:lnTo>
                    <a:pt x="212699" y="36918"/>
                  </a:lnTo>
                  <a:lnTo>
                    <a:pt x="220129" y="38430"/>
                  </a:lnTo>
                  <a:lnTo>
                    <a:pt x="227545" y="36918"/>
                  </a:lnTo>
                  <a:lnTo>
                    <a:pt x="233616" y="32804"/>
                  </a:lnTo>
                  <a:lnTo>
                    <a:pt x="237705" y="26695"/>
                  </a:lnTo>
                  <a:lnTo>
                    <a:pt x="239204" y="192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887012" y="5629575"/>
              <a:ext cx="222885" cy="38735"/>
            </a:xfrm>
            <a:custGeom>
              <a:avLst/>
              <a:gdLst/>
              <a:ahLst/>
              <a:cxnLst/>
              <a:rect l="l" t="t" r="r" b="b"/>
              <a:pathLst>
                <a:path w="222885" h="38735">
                  <a:moveTo>
                    <a:pt x="38163" y="19215"/>
                  </a:moveTo>
                  <a:lnTo>
                    <a:pt x="36664" y="11734"/>
                  </a:lnTo>
                  <a:lnTo>
                    <a:pt x="32575" y="5626"/>
                  </a:lnTo>
                  <a:lnTo>
                    <a:pt x="26504" y="1511"/>
                  </a:lnTo>
                  <a:lnTo>
                    <a:pt x="19088" y="0"/>
                  </a:lnTo>
                  <a:lnTo>
                    <a:pt x="11658" y="1511"/>
                  </a:lnTo>
                  <a:lnTo>
                    <a:pt x="5588" y="5626"/>
                  </a:lnTo>
                  <a:lnTo>
                    <a:pt x="1498" y="11734"/>
                  </a:lnTo>
                  <a:lnTo>
                    <a:pt x="0" y="19215"/>
                  </a:lnTo>
                  <a:lnTo>
                    <a:pt x="1498" y="26695"/>
                  </a:lnTo>
                  <a:lnTo>
                    <a:pt x="5588" y="32804"/>
                  </a:lnTo>
                  <a:lnTo>
                    <a:pt x="11658" y="36918"/>
                  </a:lnTo>
                  <a:lnTo>
                    <a:pt x="19088" y="38430"/>
                  </a:lnTo>
                  <a:lnTo>
                    <a:pt x="26504" y="36918"/>
                  </a:lnTo>
                  <a:lnTo>
                    <a:pt x="32575" y="32804"/>
                  </a:lnTo>
                  <a:lnTo>
                    <a:pt x="36664" y="26695"/>
                  </a:lnTo>
                  <a:lnTo>
                    <a:pt x="38163" y="19215"/>
                  </a:lnTo>
                  <a:close/>
                </a:path>
                <a:path w="222885" h="38735">
                  <a:moveTo>
                    <a:pt x="222656" y="19215"/>
                  </a:moveTo>
                  <a:lnTo>
                    <a:pt x="221157" y="11734"/>
                  </a:lnTo>
                  <a:lnTo>
                    <a:pt x="217068" y="5626"/>
                  </a:lnTo>
                  <a:lnTo>
                    <a:pt x="210997" y="1511"/>
                  </a:lnTo>
                  <a:lnTo>
                    <a:pt x="203581" y="0"/>
                  </a:lnTo>
                  <a:lnTo>
                    <a:pt x="196151" y="1511"/>
                  </a:lnTo>
                  <a:lnTo>
                    <a:pt x="190080" y="5626"/>
                  </a:lnTo>
                  <a:lnTo>
                    <a:pt x="185991" y="11734"/>
                  </a:lnTo>
                  <a:lnTo>
                    <a:pt x="184492" y="19215"/>
                  </a:lnTo>
                  <a:lnTo>
                    <a:pt x="185991" y="26695"/>
                  </a:lnTo>
                  <a:lnTo>
                    <a:pt x="190080" y="32804"/>
                  </a:lnTo>
                  <a:lnTo>
                    <a:pt x="196151" y="36918"/>
                  </a:lnTo>
                  <a:lnTo>
                    <a:pt x="203581" y="38430"/>
                  </a:lnTo>
                  <a:lnTo>
                    <a:pt x="210997" y="36918"/>
                  </a:lnTo>
                  <a:lnTo>
                    <a:pt x="217068" y="32804"/>
                  </a:lnTo>
                  <a:lnTo>
                    <a:pt x="221157" y="26695"/>
                  </a:lnTo>
                  <a:lnTo>
                    <a:pt x="222656" y="19215"/>
                  </a:lnTo>
                  <a:close/>
                </a:path>
              </a:pathLst>
            </a:custGeom>
            <a:solidFill>
              <a:srgbClr val="1A1A18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412049" y="5496357"/>
              <a:ext cx="631190" cy="635635"/>
            </a:xfrm>
            <a:custGeom>
              <a:avLst/>
              <a:gdLst/>
              <a:ahLst/>
              <a:cxnLst/>
              <a:rect l="l" t="t" r="r" b="b"/>
              <a:pathLst>
                <a:path w="631189" h="635635">
                  <a:moveTo>
                    <a:pt x="315451" y="0"/>
                  </a:moveTo>
                  <a:lnTo>
                    <a:pt x="268837" y="3444"/>
                  </a:lnTo>
                  <a:lnTo>
                    <a:pt x="224346" y="13450"/>
                  </a:lnTo>
                  <a:lnTo>
                    <a:pt x="182466" y="29525"/>
                  </a:lnTo>
                  <a:lnTo>
                    <a:pt x="143686" y="51179"/>
                  </a:lnTo>
                  <a:lnTo>
                    <a:pt x="108493" y="77921"/>
                  </a:lnTo>
                  <a:lnTo>
                    <a:pt x="77376" y="109258"/>
                  </a:lnTo>
                  <a:lnTo>
                    <a:pt x="50822" y="144699"/>
                  </a:lnTo>
                  <a:lnTo>
                    <a:pt x="29319" y="183754"/>
                  </a:lnTo>
                  <a:lnTo>
                    <a:pt x="13356" y="225931"/>
                  </a:lnTo>
                  <a:lnTo>
                    <a:pt x="3420" y="270737"/>
                  </a:lnTo>
                  <a:lnTo>
                    <a:pt x="0" y="317683"/>
                  </a:lnTo>
                  <a:lnTo>
                    <a:pt x="3420" y="364629"/>
                  </a:lnTo>
                  <a:lnTo>
                    <a:pt x="13356" y="409436"/>
                  </a:lnTo>
                  <a:lnTo>
                    <a:pt x="29319" y="451613"/>
                  </a:lnTo>
                  <a:lnTo>
                    <a:pt x="50822" y="490667"/>
                  </a:lnTo>
                  <a:lnTo>
                    <a:pt x="77376" y="526109"/>
                  </a:lnTo>
                  <a:lnTo>
                    <a:pt x="108493" y="557446"/>
                  </a:lnTo>
                  <a:lnTo>
                    <a:pt x="143686" y="584188"/>
                  </a:lnTo>
                  <a:lnTo>
                    <a:pt x="182466" y="605842"/>
                  </a:lnTo>
                  <a:lnTo>
                    <a:pt x="224346" y="621917"/>
                  </a:lnTo>
                  <a:lnTo>
                    <a:pt x="268837" y="631923"/>
                  </a:lnTo>
                  <a:lnTo>
                    <a:pt x="315451" y="635367"/>
                  </a:lnTo>
                  <a:lnTo>
                    <a:pt x="362065" y="631923"/>
                  </a:lnTo>
                  <a:lnTo>
                    <a:pt x="406556" y="621917"/>
                  </a:lnTo>
                  <a:lnTo>
                    <a:pt x="448435" y="605842"/>
                  </a:lnTo>
                  <a:lnTo>
                    <a:pt x="487215" y="584188"/>
                  </a:lnTo>
                  <a:lnTo>
                    <a:pt x="522408" y="557446"/>
                  </a:lnTo>
                  <a:lnTo>
                    <a:pt x="553525" y="526109"/>
                  </a:lnTo>
                  <a:lnTo>
                    <a:pt x="580080" y="490667"/>
                  </a:lnTo>
                  <a:lnTo>
                    <a:pt x="601582" y="451613"/>
                  </a:lnTo>
                  <a:lnTo>
                    <a:pt x="617546" y="409436"/>
                  </a:lnTo>
                  <a:lnTo>
                    <a:pt x="627481" y="364629"/>
                  </a:lnTo>
                  <a:lnTo>
                    <a:pt x="630902" y="317683"/>
                  </a:lnTo>
                  <a:lnTo>
                    <a:pt x="627481" y="270737"/>
                  </a:lnTo>
                  <a:lnTo>
                    <a:pt x="617546" y="225931"/>
                  </a:lnTo>
                  <a:lnTo>
                    <a:pt x="601582" y="183754"/>
                  </a:lnTo>
                  <a:lnTo>
                    <a:pt x="580080" y="144699"/>
                  </a:lnTo>
                  <a:lnTo>
                    <a:pt x="553525" y="109258"/>
                  </a:lnTo>
                  <a:lnTo>
                    <a:pt x="522408" y="77921"/>
                  </a:lnTo>
                  <a:lnTo>
                    <a:pt x="487215" y="51179"/>
                  </a:lnTo>
                  <a:lnTo>
                    <a:pt x="448435" y="29525"/>
                  </a:lnTo>
                  <a:lnTo>
                    <a:pt x="406556" y="13450"/>
                  </a:lnTo>
                  <a:lnTo>
                    <a:pt x="362065" y="3444"/>
                  </a:lnTo>
                  <a:lnTo>
                    <a:pt x="3154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412049" y="5496357"/>
              <a:ext cx="631190" cy="635635"/>
            </a:xfrm>
            <a:custGeom>
              <a:avLst/>
              <a:gdLst/>
              <a:ahLst/>
              <a:cxnLst/>
              <a:rect l="l" t="t" r="r" b="b"/>
              <a:pathLst>
                <a:path w="631189" h="635635">
                  <a:moveTo>
                    <a:pt x="630902" y="317683"/>
                  </a:moveTo>
                  <a:lnTo>
                    <a:pt x="627481" y="364629"/>
                  </a:lnTo>
                  <a:lnTo>
                    <a:pt x="617546" y="409436"/>
                  </a:lnTo>
                  <a:lnTo>
                    <a:pt x="601582" y="451613"/>
                  </a:lnTo>
                  <a:lnTo>
                    <a:pt x="580080" y="490667"/>
                  </a:lnTo>
                  <a:lnTo>
                    <a:pt x="553525" y="526109"/>
                  </a:lnTo>
                  <a:lnTo>
                    <a:pt x="522408" y="557446"/>
                  </a:lnTo>
                  <a:lnTo>
                    <a:pt x="487215" y="584188"/>
                  </a:lnTo>
                  <a:lnTo>
                    <a:pt x="448435" y="605842"/>
                  </a:lnTo>
                  <a:lnTo>
                    <a:pt x="406556" y="621917"/>
                  </a:lnTo>
                  <a:lnTo>
                    <a:pt x="362065" y="631923"/>
                  </a:lnTo>
                  <a:lnTo>
                    <a:pt x="315451" y="635367"/>
                  </a:lnTo>
                  <a:lnTo>
                    <a:pt x="268837" y="631923"/>
                  </a:lnTo>
                  <a:lnTo>
                    <a:pt x="224346" y="621917"/>
                  </a:lnTo>
                  <a:lnTo>
                    <a:pt x="182466" y="605842"/>
                  </a:lnTo>
                  <a:lnTo>
                    <a:pt x="143686" y="584188"/>
                  </a:lnTo>
                  <a:lnTo>
                    <a:pt x="108493" y="557446"/>
                  </a:lnTo>
                  <a:lnTo>
                    <a:pt x="77376" y="526109"/>
                  </a:lnTo>
                  <a:lnTo>
                    <a:pt x="50822" y="490667"/>
                  </a:lnTo>
                  <a:lnTo>
                    <a:pt x="29319" y="451613"/>
                  </a:lnTo>
                  <a:lnTo>
                    <a:pt x="13356" y="409436"/>
                  </a:lnTo>
                  <a:lnTo>
                    <a:pt x="3420" y="364629"/>
                  </a:lnTo>
                  <a:lnTo>
                    <a:pt x="0" y="317683"/>
                  </a:lnTo>
                  <a:lnTo>
                    <a:pt x="3420" y="270737"/>
                  </a:lnTo>
                  <a:lnTo>
                    <a:pt x="13356" y="225931"/>
                  </a:lnTo>
                  <a:lnTo>
                    <a:pt x="29319" y="183754"/>
                  </a:lnTo>
                  <a:lnTo>
                    <a:pt x="50822" y="144699"/>
                  </a:lnTo>
                  <a:lnTo>
                    <a:pt x="77376" y="109258"/>
                  </a:lnTo>
                  <a:lnTo>
                    <a:pt x="108493" y="77921"/>
                  </a:lnTo>
                  <a:lnTo>
                    <a:pt x="143686" y="51179"/>
                  </a:lnTo>
                  <a:lnTo>
                    <a:pt x="182466" y="29525"/>
                  </a:lnTo>
                  <a:lnTo>
                    <a:pt x="224346" y="13450"/>
                  </a:lnTo>
                  <a:lnTo>
                    <a:pt x="268837" y="3444"/>
                  </a:lnTo>
                  <a:lnTo>
                    <a:pt x="315451" y="0"/>
                  </a:lnTo>
                  <a:lnTo>
                    <a:pt x="362065" y="3444"/>
                  </a:lnTo>
                  <a:lnTo>
                    <a:pt x="406556" y="13450"/>
                  </a:lnTo>
                  <a:lnTo>
                    <a:pt x="448435" y="29525"/>
                  </a:lnTo>
                  <a:lnTo>
                    <a:pt x="487215" y="51179"/>
                  </a:lnTo>
                  <a:lnTo>
                    <a:pt x="522408" y="77921"/>
                  </a:lnTo>
                  <a:lnTo>
                    <a:pt x="553525" y="109258"/>
                  </a:lnTo>
                  <a:lnTo>
                    <a:pt x="580080" y="144699"/>
                  </a:lnTo>
                  <a:lnTo>
                    <a:pt x="601582" y="183754"/>
                  </a:lnTo>
                  <a:lnTo>
                    <a:pt x="617546" y="225931"/>
                  </a:lnTo>
                  <a:lnTo>
                    <a:pt x="627481" y="270737"/>
                  </a:lnTo>
                  <a:lnTo>
                    <a:pt x="630902" y="317683"/>
                  </a:lnTo>
                  <a:close/>
                </a:path>
              </a:pathLst>
            </a:custGeom>
            <a:ln w="18578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535692" y="5683742"/>
              <a:ext cx="381000" cy="275590"/>
            </a:xfrm>
            <a:custGeom>
              <a:avLst/>
              <a:gdLst/>
              <a:ahLst/>
              <a:cxnLst/>
              <a:rect l="l" t="t" r="r" b="b"/>
              <a:pathLst>
                <a:path w="381000" h="275589">
                  <a:moveTo>
                    <a:pt x="324083" y="252026"/>
                  </a:moveTo>
                  <a:lnTo>
                    <a:pt x="324083" y="269709"/>
                  </a:lnTo>
                  <a:lnTo>
                    <a:pt x="324083" y="272790"/>
                  </a:lnTo>
                  <a:lnTo>
                    <a:pt x="326567" y="275297"/>
                  </a:lnTo>
                  <a:lnTo>
                    <a:pt x="329623" y="275297"/>
                  </a:lnTo>
                  <a:lnTo>
                    <a:pt x="371317" y="275297"/>
                  </a:lnTo>
                  <a:lnTo>
                    <a:pt x="374386" y="275297"/>
                  </a:lnTo>
                  <a:lnTo>
                    <a:pt x="376857" y="272790"/>
                  </a:lnTo>
                  <a:lnTo>
                    <a:pt x="376857" y="269709"/>
                  </a:lnTo>
                  <a:lnTo>
                    <a:pt x="376857" y="245340"/>
                  </a:lnTo>
                  <a:lnTo>
                    <a:pt x="361675" y="249951"/>
                  </a:lnTo>
                  <a:lnTo>
                    <a:pt x="345953" y="251960"/>
                  </a:lnTo>
                  <a:lnTo>
                    <a:pt x="332489" y="252331"/>
                  </a:lnTo>
                  <a:lnTo>
                    <a:pt x="324083" y="252026"/>
                  </a:lnTo>
                </a:path>
                <a:path w="381000" h="275589">
                  <a:moveTo>
                    <a:pt x="1850" y="245340"/>
                  </a:moveTo>
                  <a:lnTo>
                    <a:pt x="1850" y="269709"/>
                  </a:lnTo>
                  <a:lnTo>
                    <a:pt x="1850" y="272790"/>
                  </a:lnTo>
                  <a:lnTo>
                    <a:pt x="4334" y="275297"/>
                  </a:lnTo>
                  <a:lnTo>
                    <a:pt x="7390" y="275297"/>
                  </a:lnTo>
                  <a:lnTo>
                    <a:pt x="49096" y="275297"/>
                  </a:lnTo>
                  <a:lnTo>
                    <a:pt x="52153" y="275297"/>
                  </a:lnTo>
                  <a:lnTo>
                    <a:pt x="54636" y="272790"/>
                  </a:lnTo>
                  <a:lnTo>
                    <a:pt x="54636" y="269709"/>
                  </a:lnTo>
                  <a:lnTo>
                    <a:pt x="54636" y="252026"/>
                  </a:lnTo>
                  <a:lnTo>
                    <a:pt x="46226" y="252331"/>
                  </a:lnTo>
                  <a:lnTo>
                    <a:pt x="32761" y="251960"/>
                  </a:lnTo>
                  <a:lnTo>
                    <a:pt x="17037" y="249951"/>
                  </a:lnTo>
                  <a:lnTo>
                    <a:pt x="1850" y="245340"/>
                  </a:lnTo>
                </a:path>
                <a:path w="381000" h="275589">
                  <a:moveTo>
                    <a:pt x="40189" y="76044"/>
                  </a:moveTo>
                  <a:lnTo>
                    <a:pt x="42647" y="65065"/>
                  </a:lnTo>
                  <a:lnTo>
                    <a:pt x="41196" y="57627"/>
                  </a:lnTo>
                  <a:lnTo>
                    <a:pt x="38428" y="53404"/>
                  </a:lnTo>
                  <a:lnTo>
                    <a:pt x="36929" y="52069"/>
                  </a:lnTo>
                  <a:lnTo>
                    <a:pt x="31067" y="48822"/>
                  </a:lnTo>
                  <a:lnTo>
                    <a:pt x="15820" y="52368"/>
                  </a:lnTo>
                  <a:lnTo>
                    <a:pt x="2340" y="57096"/>
                  </a:lnTo>
                  <a:lnTo>
                    <a:pt x="0" y="66254"/>
                  </a:lnTo>
                  <a:lnTo>
                    <a:pt x="2041" y="78671"/>
                  </a:lnTo>
                  <a:lnTo>
                    <a:pt x="9086" y="78373"/>
                  </a:lnTo>
                  <a:lnTo>
                    <a:pt x="17159" y="78009"/>
                  </a:lnTo>
                  <a:lnTo>
                    <a:pt x="27494" y="77209"/>
                  </a:lnTo>
                  <a:lnTo>
                    <a:pt x="36400" y="76408"/>
                  </a:lnTo>
                  <a:lnTo>
                    <a:pt x="40189" y="76044"/>
                  </a:lnTo>
                </a:path>
                <a:path w="381000" h="275589">
                  <a:moveTo>
                    <a:pt x="340357" y="76044"/>
                  </a:moveTo>
                  <a:lnTo>
                    <a:pt x="354054" y="77391"/>
                  </a:lnTo>
                  <a:lnTo>
                    <a:pt x="361861" y="78082"/>
                  </a:lnTo>
                  <a:lnTo>
                    <a:pt x="366695" y="78336"/>
                  </a:lnTo>
                  <a:lnTo>
                    <a:pt x="371472" y="78373"/>
                  </a:lnTo>
                  <a:lnTo>
                    <a:pt x="378505" y="78671"/>
                  </a:lnTo>
                  <a:lnTo>
                    <a:pt x="380559" y="66254"/>
                  </a:lnTo>
                  <a:lnTo>
                    <a:pt x="378207" y="57096"/>
                  </a:lnTo>
                  <a:lnTo>
                    <a:pt x="364726" y="52368"/>
                  </a:lnTo>
                  <a:lnTo>
                    <a:pt x="349479" y="48822"/>
                  </a:lnTo>
                  <a:lnTo>
                    <a:pt x="343617" y="52069"/>
                  </a:lnTo>
                  <a:lnTo>
                    <a:pt x="337776" y="56285"/>
                  </a:lnTo>
                  <a:lnTo>
                    <a:pt x="335490" y="60188"/>
                  </a:lnTo>
                  <a:lnTo>
                    <a:pt x="336452" y="66025"/>
                  </a:lnTo>
                  <a:lnTo>
                    <a:pt x="340357" y="76044"/>
                  </a:lnTo>
                </a:path>
                <a:path w="381000" h="275589">
                  <a:moveTo>
                    <a:pt x="331128" y="69657"/>
                  </a:moveTo>
                  <a:lnTo>
                    <a:pt x="303862" y="25215"/>
                  </a:lnTo>
                  <a:lnTo>
                    <a:pt x="265015" y="1833"/>
                  </a:lnTo>
                  <a:lnTo>
                    <a:pt x="211166" y="91"/>
                  </a:lnTo>
                  <a:lnTo>
                    <a:pt x="189366" y="0"/>
                  </a:lnTo>
                  <a:lnTo>
                    <a:pt x="167559" y="91"/>
                  </a:lnTo>
                  <a:lnTo>
                    <a:pt x="113710" y="1833"/>
                  </a:lnTo>
                  <a:lnTo>
                    <a:pt x="73639" y="24522"/>
                  </a:lnTo>
                  <a:lnTo>
                    <a:pt x="55231" y="51176"/>
                  </a:lnTo>
                  <a:lnTo>
                    <a:pt x="47592" y="69657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39358" y="5793231"/>
              <a:ext cx="371389" cy="77716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530936" y="5753400"/>
              <a:ext cx="388620" cy="177800"/>
            </a:xfrm>
            <a:custGeom>
              <a:avLst/>
              <a:gdLst/>
              <a:ahLst/>
              <a:cxnLst/>
              <a:rect l="l" t="t" r="r" b="b"/>
              <a:pathLst>
                <a:path w="388620" h="177800">
                  <a:moveTo>
                    <a:pt x="52348" y="0"/>
                  </a:moveTo>
                  <a:lnTo>
                    <a:pt x="22805" y="28610"/>
                  </a:lnTo>
                  <a:lnTo>
                    <a:pt x="15717" y="39413"/>
                  </a:lnTo>
                  <a:lnTo>
                    <a:pt x="10810" y="43186"/>
                  </a:lnTo>
                  <a:lnTo>
                    <a:pt x="2452" y="49836"/>
                  </a:lnTo>
                  <a:lnTo>
                    <a:pt x="1867" y="58517"/>
                  </a:lnTo>
                  <a:lnTo>
                    <a:pt x="479" y="80494"/>
                  </a:lnTo>
                  <a:lnTo>
                    <a:pt x="0" y="94699"/>
                  </a:lnTo>
                  <a:lnTo>
                    <a:pt x="15" y="102338"/>
                  </a:lnTo>
                  <a:lnTo>
                    <a:pt x="111" y="104617"/>
                  </a:lnTo>
                  <a:lnTo>
                    <a:pt x="641" y="118310"/>
                  </a:lnTo>
                  <a:lnTo>
                    <a:pt x="2750" y="163576"/>
                  </a:lnTo>
                  <a:lnTo>
                    <a:pt x="33973" y="177760"/>
                  </a:lnTo>
                  <a:lnTo>
                    <a:pt x="53140" y="177344"/>
                  </a:lnTo>
                  <a:lnTo>
                    <a:pt x="63561" y="176429"/>
                  </a:lnTo>
                  <a:lnTo>
                    <a:pt x="67878" y="175514"/>
                  </a:lnTo>
                  <a:lnTo>
                    <a:pt x="68730" y="175098"/>
                  </a:lnTo>
                  <a:lnTo>
                    <a:pt x="81103" y="156639"/>
                  </a:lnTo>
                  <a:lnTo>
                    <a:pt x="94181" y="144121"/>
                  </a:lnTo>
                  <a:lnTo>
                    <a:pt x="132138" y="130641"/>
                  </a:lnTo>
                  <a:lnTo>
                    <a:pt x="134709" y="130765"/>
                  </a:lnTo>
                  <a:lnTo>
                    <a:pt x="186230" y="130765"/>
                  </a:lnTo>
                  <a:lnTo>
                    <a:pt x="202003" y="130765"/>
                  </a:lnTo>
                  <a:lnTo>
                    <a:pt x="253523" y="130765"/>
                  </a:lnTo>
                  <a:lnTo>
                    <a:pt x="262586" y="130082"/>
                  </a:lnTo>
                  <a:lnTo>
                    <a:pt x="268309" y="130269"/>
                  </a:lnTo>
                  <a:lnTo>
                    <a:pt x="273126" y="131702"/>
                  </a:lnTo>
                  <a:lnTo>
                    <a:pt x="279468" y="134753"/>
                  </a:lnTo>
                  <a:lnTo>
                    <a:pt x="294446" y="141871"/>
                  </a:lnTo>
                  <a:lnTo>
                    <a:pt x="303609" y="148446"/>
                  </a:lnTo>
                  <a:lnTo>
                    <a:pt x="310710" y="158261"/>
                  </a:lnTo>
                  <a:lnTo>
                    <a:pt x="319503" y="175098"/>
                  </a:lnTo>
                  <a:lnTo>
                    <a:pt x="321281" y="176637"/>
                  </a:lnTo>
                  <a:lnTo>
                    <a:pt x="325494" y="177427"/>
                  </a:lnTo>
                  <a:lnTo>
                    <a:pt x="335397" y="177719"/>
                  </a:lnTo>
                  <a:lnTo>
                    <a:pt x="354248" y="177760"/>
                  </a:lnTo>
                  <a:lnTo>
                    <a:pt x="372298" y="176289"/>
                  </a:lnTo>
                  <a:lnTo>
                    <a:pt x="386934" y="133664"/>
                  </a:lnTo>
                  <a:lnTo>
                    <a:pt x="388109" y="104617"/>
                  </a:lnTo>
                  <a:lnTo>
                    <a:pt x="388579" y="97664"/>
                  </a:lnTo>
                  <a:lnTo>
                    <a:pt x="388552" y="90544"/>
                  </a:lnTo>
                  <a:lnTo>
                    <a:pt x="387866" y="78936"/>
                  </a:lnTo>
                  <a:lnTo>
                    <a:pt x="386354" y="58517"/>
                  </a:lnTo>
                </a:path>
                <a:path w="388620" h="177800">
                  <a:moveTo>
                    <a:pt x="386354" y="58517"/>
                  </a:moveTo>
                  <a:lnTo>
                    <a:pt x="385769" y="49836"/>
                  </a:lnTo>
                  <a:lnTo>
                    <a:pt x="377411" y="43186"/>
                  </a:lnTo>
                  <a:lnTo>
                    <a:pt x="372504" y="39413"/>
                  </a:lnTo>
                  <a:lnTo>
                    <a:pt x="372205" y="38112"/>
                  </a:lnTo>
                  <a:lnTo>
                    <a:pt x="368280" y="30410"/>
                  </a:lnTo>
                  <a:lnTo>
                    <a:pt x="363188" y="23873"/>
                  </a:lnTo>
                  <a:lnTo>
                    <a:pt x="353524" y="14927"/>
                  </a:lnTo>
                  <a:lnTo>
                    <a:pt x="335884" y="0"/>
                  </a:lnTo>
                </a:path>
                <a:path w="388620" h="177800">
                  <a:moveTo>
                    <a:pt x="68730" y="175098"/>
                  </a:moveTo>
                  <a:lnTo>
                    <a:pt x="319503" y="175098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706380" y="5819605"/>
              <a:ext cx="37465" cy="38100"/>
            </a:xfrm>
            <a:custGeom>
              <a:avLst/>
              <a:gdLst/>
              <a:ahLst/>
              <a:cxnLst/>
              <a:rect l="l" t="t" r="r" b="b"/>
              <a:pathLst>
                <a:path w="37464" h="38100">
                  <a:moveTo>
                    <a:pt x="17830" y="12"/>
                  </a:moveTo>
                  <a:lnTo>
                    <a:pt x="10858" y="1701"/>
                  </a:lnTo>
                  <a:lnTo>
                    <a:pt x="5194" y="5740"/>
                  </a:lnTo>
                  <a:lnTo>
                    <a:pt x="1397" y="11595"/>
                  </a:lnTo>
                  <a:lnTo>
                    <a:pt x="0" y="18707"/>
                  </a:lnTo>
                  <a:lnTo>
                    <a:pt x="0" y="21805"/>
                  </a:lnTo>
                  <a:lnTo>
                    <a:pt x="825" y="24714"/>
                  </a:lnTo>
                  <a:lnTo>
                    <a:pt x="2159" y="27292"/>
                  </a:lnTo>
                  <a:lnTo>
                    <a:pt x="15417" y="16865"/>
                  </a:lnTo>
                  <a:lnTo>
                    <a:pt x="17830" y="12"/>
                  </a:lnTo>
                  <a:close/>
                </a:path>
                <a:path w="37464" h="38100">
                  <a:moveTo>
                    <a:pt x="34353" y="28803"/>
                  </a:moveTo>
                  <a:lnTo>
                    <a:pt x="18669" y="22504"/>
                  </a:lnTo>
                  <a:lnTo>
                    <a:pt x="2946" y="28727"/>
                  </a:lnTo>
                  <a:lnTo>
                    <a:pt x="6248" y="33985"/>
                  </a:lnTo>
                  <a:lnTo>
                    <a:pt x="12039" y="37503"/>
                  </a:lnTo>
                  <a:lnTo>
                    <a:pt x="25273" y="37503"/>
                  </a:lnTo>
                  <a:lnTo>
                    <a:pt x="31038" y="34023"/>
                  </a:lnTo>
                  <a:lnTo>
                    <a:pt x="34353" y="28803"/>
                  </a:lnTo>
                  <a:close/>
                </a:path>
                <a:path w="37464" h="38100">
                  <a:moveTo>
                    <a:pt x="37325" y="18707"/>
                  </a:moveTo>
                  <a:lnTo>
                    <a:pt x="35928" y="11582"/>
                  </a:lnTo>
                  <a:lnTo>
                    <a:pt x="32118" y="5727"/>
                  </a:lnTo>
                  <a:lnTo>
                    <a:pt x="26441" y="1676"/>
                  </a:lnTo>
                  <a:lnTo>
                    <a:pt x="19456" y="0"/>
                  </a:lnTo>
                  <a:lnTo>
                    <a:pt x="21920" y="16865"/>
                  </a:lnTo>
                  <a:lnTo>
                    <a:pt x="35128" y="27368"/>
                  </a:lnTo>
                  <a:lnTo>
                    <a:pt x="36487" y="24765"/>
                  </a:lnTo>
                  <a:lnTo>
                    <a:pt x="37325" y="21844"/>
                  </a:lnTo>
                  <a:lnTo>
                    <a:pt x="37325" y="18707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484361" y="5753216"/>
              <a:ext cx="484505" cy="266065"/>
            </a:xfrm>
            <a:custGeom>
              <a:avLst/>
              <a:gdLst/>
              <a:ahLst/>
              <a:cxnLst/>
              <a:rect l="l" t="t" r="r" b="b"/>
              <a:pathLst>
                <a:path w="484504" h="266064">
                  <a:moveTo>
                    <a:pt x="98969" y="0"/>
                  </a:moveTo>
                  <a:lnTo>
                    <a:pt x="382409" y="0"/>
                  </a:lnTo>
                </a:path>
                <a:path w="484504" h="266064">
                  <a:moveTo>
                    <a:pt x="35043" y="195921"/>
                  </a:moveTo>
                  <a:lnTo>
                    <a:pt x="0" y="262903"/>
                  </a:lnTo>
                </a:path>
                <a:path w="484504" h="266064">
                  <a:moveTo>
                    <a:pt x="447529" y="195921"/>
                  </a:moveTo>
                  <a:lnTo>
                    <a:pt x="483994" y="265649"/>
                  </a:lnTo>
                </a:path>
              </a:pathLst>
            </a:custGeom>
            <a:ln w="9289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48" name="object 48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596514" y="1819791"/>
            <a:ext cx="4290695" cy="131508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247015">
              <a:lnSpc>
                <a:spcPct val="111300"/>
              </a:lnSpc>
              <a:spcBef>
                <a:spcPts val="10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Diferentes fabricantes oferecem amortecedores de diferentes qualidades. Estes podem diferir seriamente do comportamento especificado desejado dos amortecedores originais,</a:t>
            </a:r>
            <a:endParaRPr sz="95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13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mesmo quando novos. Isso também foi demonstrado por testes realizados pelo Centro de Testes Técnicos de Veículos na TU Dresden. Em nome do Mercedes-Benz Group AG, o amortecedor original Mercedes-Benz A 204 323 26 00 (eixo dianteiro classe C 204) foi testado contra três produtos concorrentes comparáveis na bancada de teste e em um compressor Mercedes-Benz C 180 com primeiro ano de registro 2009. O período de testes foi de novembro de 2016 a fevereiro de 2017.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96514" y="3387629"/>
            <a:ext cx="2985135" cy="16891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rPr dirty="0" err="1"/>
              <a:t>Aqui</a:t>
            </a:r>
            <a:r>
              <a:rPr dirty="0"/>
              <a:t> </a:t>
            </a:r>
            <a:r>
              <a:rPr dirty="0" err="1"/>
              <a:t>você</a:t>
            </a:r>
            <a:r>
              <a:rPr dirty="0"/>
              <a:t> </a:t>
            </a:r>
            <a:r>
              <a:rPr dirty="0" err="1"/>
              <a:t>encontra</a:t>
            </a:r>
            <a:r>
              <a:rPr dirty="0"/>
              <a:t> um </a:t>
            </a:r>
            <a:r>
              <a:rPr dirty="0" err="1"/>
              <a:t>trecho</a:t>
            </a:r>
            <a:r>
              <a:rPr dirty="0"/>
              <a:t> dos testes </a:t>
            </a:r>
            <a:r>
              <a:rPr dirty="0" err="1"/>
              <a:t>realizados</a:t>
            </a:r>
            <a:r>
              <a:rPr dirty="0"/>
              <a:t>:</a:t>
            </a:r>
            <a:endParaRPr sz="950" dirty="0">
              <a:latin typeface="MB Corpo S Text"/>
              <a:cs typeface="MB Corpo S Tex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097842" y="1819791"/>
            <a:ext cx="4352925" cy="163766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  <a:defRPr sz="950">
                <a:solidFill>
                  <a:srgbClr val="1A1A18"/>
                </a:solidFill>
              </a:defRPr>
            </a:pPr>
            <a:r>
              <a:rPr b="1">
                <a:latin typeface="MB Corpo S Text"/>
                <a:cs typeface="MB Corpo S Text"/>
              </a:rPr>
              <a:t>Resistência ao desgaste: </a:t>
            </a:r>
            <a:r>
              <a:rPr>
                <a:latin typeface="MB Corpo S Text Light"/>
                <a:cs typeface="MB Corpo S Text Light"/>
              </a:rPr>
              <a:t>Para avaliar isso, os amortecedores condicionados (envelhecidos artificialmente por desgaste controlado e reprodutível) foram testados em comparação com amortecedores novos. Foram utilizadas as diferenças nas forças de compressão e tração na velocidade VDA90 máxima para os amortecedores novos e os em piores condições, a partir do diagrama F-v. Os valores médios foram determinados a partir disso. O teste mostra:</a:t>
            </a:r>
            <a:endParaRPr sz="950">
              <a:latin typeface="MB Corpo S Text Light"/>
              <a:cs typeface="MB Corpo S Text Light"/>
            </a:endParaRPr>
          </a:p>
          <a:p>
            <a:pPr marL="12700" marR="32384">
              <a:lnSpc>
                <a:spcPct val="1113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O amortecedor original Mercedes-Benz, juntamente com um concorrente, tem a menor perda de força de amortecimento. Mostra quase nenhum comprometimento funcional devido ao condicionamento. As perdas de força ocorrem apenas no estágio de compressão do amortecedor em altas velocidades. Isso o torna o melhor amortecedor do teste.</a:t>
            </a:r>
            <a:endParaRPr sz="950">
              <a:latin typeface="MB Corpo S Text Light"/>
              <a:cs typeface="MB Corpo S Text Light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6163002" y="1808614"/>
            <a:ext cx="3332479" cy="2009139"/>
            <a:chOff x="16163002" y="1808614"/>
            <a:chExt cx="3332479" cy="2009139"/>
          </a:xfrm>
        </p:grpSpPr>
        <p:sp>
          <p:nvSpPr>
            <p:cNvPr id="55" name="object 55"/>
            <p:cNvSpPr/>
            <p:nvPr/>
          </p:nvSpPr>
          <p:spPr>
            <a:xfrm>
              <a:off x="16163002" y="1808614"/>
              <a:ext cx="3332479" cy="2009139"/>
            </a:xfrm>
            <a:custGeom>
              <a:avLst/>
              <a:gdLst/>
              <a:ahLst/>
              <a:cxnLst/>
              <a:rect l="l" t="t" r="r" b="b"/>
              <a:pathLst>
                <a:path w="3332480" h="2009139">
                  <a:moveTo>
                    <a:pt x="3331878" y="0"/>
                  </a:moveTo>
                  <a:lnTo>
                    <a:pt x="0" y="0"/>
                  </a:lnTo>
                  <a:lnTo>
                    <a:pt x="0" y="2009132"/>
                  </a:lnTo>
                  <a:lnTo>
                    <a:pt x="3331878" y="2009132"/>
                  </a:lnTo>
                  <a:lnTo>
                    <a:pt x="333187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30683" y="2068184"/>
              <a:ext cx="169235" cy="16922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30683" y="2492096"/>
              <a:ext cx="169235" cy="16922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30683" y="2754819"/>
              <a:ext cx="169235" cy="16922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30683" y="3017543"/>
              <a:ext cx="169235" cy="169223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230683" y="3280266"/>
              <a:ext cx="169235" cy="16922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30683" y="3542990"/>
              <a:ext cx="169235" cy="169223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16163002" y="1808614"/>
            <a:ext cx="3332479" cy="2052613"/>
          </a:xfrm>
          <a:prstGeom prst="rect">
            <a:avLst/>
          </a:prstGeom>
        </p:spPr>
        <p:txBody>
          <a:bodyPr vert="horz" wrap="square" lIns="0" tIns="45085" rIns="0" bIns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rPr dirty="0" err="1"/>
              <a:t>Vantagens</a:t>
            </a:r>
            <a:r>
              <a:rPr dirty="0"/>
              <a:t> dos </a:t>
            </a:r>
            <a:r>
              <a:rPr dirty="0" err="1"/>
              <a:t>amortecedores</a:t>
            </a:r>
            <a:r>
              <a:rPr dirty="0"/>
              <a:t> </a:t>
            </a:r>
            <a:r>
              <a:rPr dirty="0" err="1"/>
              <a:t>originais</a:t>
            </a:r>
            <a:r>
              <a:rPr dirty="0"/>
              <a:t> Mercedes-Benz.</a:t>
            </a:r>
            <a:endParaRPr sz="950" dirty="0">
              <a:latin typeface="MB Corpo S Text"/>
              <a:cs typeface="MB Corpo S Text"/>
            </a:endParaRPr>
          </a:p>
          <a:p>
            <a:pPr marL="372110" marR="443865">
              <a:lnSpc>
                <a:spcPct val="111300"/>
              </a:lnSpc>
              <a:spcBef>
                <a:spcPts val="52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Alto </a:t>
            </a:r>
            <a:r>
              <a:rPr dirty="0" err="1"/>
              <a:t>custo-benefício</a:t>
            </a:r>
            <a:r>
              <a:rPr dirty="0"/>
              <a:t> </a:t>
            </a:r>
            <a:r>
              <a:rPr dirty="0" err="1"/>
              <a:t>devido</a:t>
            </a:r>
            <a:r>
              <a:rPr dirty="0"/>
              <a:t> à longa </a:t>
            </a:r>
            <a:r>
              <a:rPr dirty="0" err="1"/>
              <a:t>vida</a:t>
            </a:r>
            <a:r>
              <a:rPr dirty="0"/>
              <a:t> </a:t>
            </a:r>
            <a:r>
              <a:rPr dirty="0" err="1"/>
              <a:t>útil</a:t>
            </a:r>
            <a:r>
              <a:rPr dirty="0"/>
              <a:t> (</a:t>
            </a:r>
            <a:r>
              <a:rPr dirty="0" err="1"/>
              <a:t>aprox</a:t>
            </a:r>
            <a:r>
              <a:rPr dirty="0"/>
              <a:t>. 300.000 km)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2027555">
              <a:lnSpc>
                <a:spcPct val="1815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Design de </a:t>
            </a:r>
            <a:r>
              <a:rPr dirty="0" err="1"/>
              <a:t>conforto</a:t>
            </a:r>
            <a:r>
              <a:rPr dirty="0"/>
              <a:t> </a:t>
            </a:r>
            <a:r>
              <a:rPr dirty="0" err="1"/>
              <a:t>Precisão</a:t>
            </a:r>
            <a:r>
              <a:rPr dirty="0"/>
              <a:t> de </a:t>
            </a:r>
            <a:r>
              <a:rPr dirty="0" err="1"/>
              <a:t>ajuste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685165">
              <a:lnSpc>
                <a:spcPct val="1815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Alta </a:t>
            </a:r>
            <a:r>
              <a:rPr dirty="0" err="1"/>
              <a:t>resistência</a:t>
            </a:r>
            <a:r>
              <a:rPr dirty="0"/>
              <a:t> </a:t>
            </a:r>
            <a:r>
              <a:rPr dirty="0" err="1"/>
              <a:t>ao</a:t>
            </a:r>
            <a:r>
              <a:rPr dirty="0"/>
              <a:t> </a:t>
            </a:r>
            <a:r>
              <a:rPr dirty="0" err="1"/>
              <a:t>desgaste</a:t>
            </a:r>
            <a:endParaRPr lang="pt-BR" dirty="0"/>
          </a:p>
          <a:p>
            <a:pPr marL="372110" marR="685165">
              <a:lnSpc>
                <a:spcPct val="1815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Alta </a:t>
            </a:r>
            <a:r>
              <a:rPr dirty="0" err="1"/>
              <a:t>segurança</a:t>
            </a:r>
            <a:r>
              <a:rPr dirty="0"/>
              <a:t> de</a:t>
            </a:r>
            <a:r>
              <a:rPr lang="pt-BR" dirty="0"/>
              <a:t> </a:t>
            </a:r>
            <a:r>
              <a:rPr dirty="0" err="1"/>
              <a:t>frenagem</a:t>
            </a:r>
            <a:endParaRPr sz="950" dirty="0">
              <a:latin typeface="MB Corpo S Text Light"/>
              <a:cs typeface="MB Corpo S Text Light"/>
            </a:endParaRPr>
          </a:p>
          <a:p>
            <a:pPr marL="372110">
              <a:lnSpc>
                <a:spcPct val="100000"/>
              </a:lnSpc>
              <a:spcBef>
                <a:spcPts val="925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Aderência</a:t>
            </a:r>
            <a:r>
              <a:rPr dirty="0"/>
              <a:t> ideal </a:t>
            </a:r>
            <a:r>
              <a:rPr dirty="0" err="1"/>
              <a:t>ao</a:t>
            </a:r>
            <a:r>
              <a:rPr dirty="0"/>
              <a:t> solo, </a:t>
            </a:r>
            <a:r>
              <a:rPr dirty="0" err="1"/>
              <a:t>segurança</a:t>
            </a:r>
            <a:r>
              <a:rPr dirty="0"/>
              <a:t> da </a:t>
            </a:r>
            <a:r>
              <a:rPr dirty="0" err="1"/>
              <a:t>direção</a:t>
            </a:r>
            <a:r>
              <a:rPr dirty="0"/>
              <a:t>, </a:t>
            </a:r>
            <a:r>
              <a:rPr dirty="0" err="1"/>
              <a:t>estabilidade</a:t>
            </a:r>
            <a:r>
              <a:rPr dirty="0"/>
              <a:t> </a:t>
            </a:r>
            <a:r>
              <a:rPr dirty="0" err="1"/>
              <a:t>nas</a:t>
            </a:r>
            <a:r>
              <a:rPr dirty="0"/>
              <a:t> </a:t>
            </a:r>
            <a:r>
              <a:rPr dirty="0" err="1"/>
              <a:t>curvas</a:t>
            </a:r>
            <a:endParaRPr sz="950" dirty="0">
              <a:latin typeface="MB Corpo S Text Light"/>
              <a:cs typeface="MB Corpo S Text Light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16163002" y="4132622"/>
            <a:ext cx="3332479" cy="2020570"/>
            <a:chOff x="16163002" y="3978935"/>
            <a:chExt cx="3332479" cy="2020570"/>
          </a:xfrm>
        </p:grpSpPr>
        <p:sp>
          <p:nvSpPr>
            <p:cNvPr id="64" name="object 64"/>
            <p:cNvSpPr/>
            <p:nvPr/>
          </p:nvSpPr>
          <p:spPr>
            <a:xfrm>
              <a:off x="16163002" y="3978935"/>
              <a:ext cx="3332479" cy="2020570"/>
            </a:xfrm>
            <a:custGeom>
              <a:avLst/>
              <a:gdLst/>
              <a:ahLst/>
              <a:cxnLst/>
              <a:rect l="l" t="t" r="r" b="b"/>
              <a:pathLst>
                <a:path w="3332480" h="2020570">
                  <a:moveTo>
                    <a:pt x="3331878" y="0"/>
                  </a:moveTo>
                  <a:lnTo>
                    <a:pt x="0" y="0"/>
                  </a:lnTo>
                  <a:lnTo>
                    <a:pt x="0" y="2020570"/>
                  </a:lnTo>
                  <a:lnTo>
                    <a:pt x="3331878" y="2020570"/>
                  </a:lnTo>
                  <a:lnTo>
                    <a:pt x="3331878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238517"/>
              <a:ext cx="169223" cy="169223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501240"/>
              <a:ext cx="169223" cy="169223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6230690" y="4763964"/>
              <a:ext cx="169223" cy="169223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026687"/>
              <a:ext cx="169223" cy="169223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450600"/>
              <a:ext cx="169223" cy="169223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230690" y="5713324"/>
              <a:ext cx="169223" cy="169223"/>
            </a:xfrm>
            <a:prstGeom prst="rect">
              <a:avLst/>
            </a:prstGeom>
          </p:spPr>
        </p:pic>
      </p:grpSp>
      <p:sp>
        <p:nvSpPr>
          <p:cNvPr id="71" name="object 71"/>
          <p:cNvSpPr txBox="1"/>
          <p:nvPr/>
        </p:nvSpPr>
        <p:spPr>
          <a:xfrm>
            <a:off x="16142074" y="4066739"/>
            <a:ext cx="3332479" cy="2020570"/>
          </a:xfrm>
          <a:prstGeom prst="rect">
            <a:avLst/>
          </a:prstGeom>
        </p:spPr>
        <p:txBody>
          <a:bodyPr vert="horz" wrap="square" lIns="0" tIns="45085" rIns="0" bIns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  <a:defRPr sz="95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rPr dirty="0" err="1"/>
              <a:t>Desvantagens</a:t>
            </a:r>
            <a:r>
              <a:rPr dirty="0"/>
              <a:t> </a:t>
            </a:r>
            <a:r>
              <a:rPr dirty="0" err="1"/>
              <a:t>devido</a:t>
            </a:r>
            <a:r>
              <a:rPr dirty="0"/>
              <a:t> a </a:t>
            </a:r>
            <a:r>
              <a:rPr dirty="0" err="1"/>
              <a:t>amortecedores</a:t>
            </a:r>
            <a:r>
              <a:rPr dirty="0"/>
              <a:t> </a:t>
            </a:r>
            <a:r>
              <a:rPr dirty="0" err="1"/>
              <a:t>inadequados</a:t>
            </a:r>
            <a:r>
              <a:rPr dirty="0"/>
              <a:t>.</a:t>
            </a:r>
            <a:endParaRPr sz="950" dirty="0">
              <a:latin typeface="MB Corpo S Text"/>
              <a:cs typeface="MB Corpo S Text"/>
            </a:endParaRPr>
          </a:p>
          <a:p>
            <a:pPr marL="372110">
              <a:lnSpc>
                <a:spcPct val="100000"/>
              </a:lnSpc>
              <a:spcBef>
                <a:spcPts val="650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Aumento</a:t>
            </a:r>
            <a:r>
              <a:rPr dirty="0"/>
              <a:t> da </a:t>
            </a:r>
            <a:r>
              <a:rPr dirty="0" err="1"/>
              <a:t>distância</a:t>
            </a:r>
            <a:r>
              <a:rPr dirty="0"/>
              <a:t> de </a:t>
            </a:r>
            <a:r>
              <a:rPr dirty="0" err="1"/>
              <a:t>frenagem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909955">
              <a:lnSpc>
                <a:spcPct val="1815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Redução</a:t>
            </a:r>
            <a:r>
              <a:rPr dirty="0"/>
              <a:t> do </a:t>
            </a:r>
            <a:r>
              <a:rPr dirty="0" err="1"/>
              <a:t>efeito</a:t>
            </a:r>
            <a:r>
              <a:rPr dirty="0"/>
              <a:t> de ABS, ASR, ESP </a:t>
            </a:r>
            <a:r>
              <a:rPr dirty="0" err="1"/>
              <a:t>Aumento</a:t>
            </a:r>
            <a:r>
              <a:rPr dirty="0"/>
              <a:t> do </a:t>
            </a:r>
            <a:r>
              <a:rPr dirty="0" err="1"/>
              <a:t>risco</a:t>
            </a:r>
            <a:r>
              <a:rPr dirty="0"/>
              <a:t> com </a:t>
            </a:r>
            <a:r>
              <a:rPr dirty="0" err="1"/>
              <a:t>vento</a:t>
            </a:r>
            <a:r>
              <a:rPr dirty="0"/>
              <a:t> lateral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143510">
              <a:lnSpc>
                <a:spcPct val="111300"/>
              </a:lnSpc>
              <a:spcBef>
                <a:spcPts val="795"/>
              </a:spcBef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Aumento</a:t>
            </a:r>
            <a:r>
              <a:rPr dirty="0"/>
              <a:t> do </a:t>
            </a:r>
            <a:r>
              <a:rPr dirty="0" err="1"/>
              <a:t>risco</a:t>
            </a:r>
            <a:r>
              <a:rPr dirty="0"/>
              <a:t> de </a:t>
            </a:r>
            <a:r>
              <a:rPr dirty="0" err="1"/>
              <a:t>aquaplanagem</a:t>
            </a:r>
            <a:r>
              <a:rPr dirty="0"/>
              <a:t> (</a:t>
            </a:r>
            <a:r>
              <a:rPr dirty="0" err="1"/>
              <a:t>até</a:t>
            </a:r>
            <a:r>
              <a:rPr dirty="0"/>
              <a:t> </a:t>
            </a:r>
            <a:r>
              <a:rPr dirty="0" err="1"/>
              <a:t>perda</a:t>
            </a:r>
            <a:r>
              <a:rPr dirty="0"/>
              <a:t> </a:t>
            </a:r>
            <a:r>
              <a:rPr dirty="0" err="1"/>
              <a:t>completa</a:t>
            </a:r>
            <a:r>
              <a:rPr dirty="0"/>
              <a:t> do </a:t>
            </a:r>
            <a:r>
              <a:rPr dirty="0" err="1"/>
              <a:t>controle</a:t>
            </a:r>
            <a:r>
              <a:rPr dirty="0"/>
              <a:t> do </a:t>
            </a:r>
            <a:r>
              <a:rPr dirty="0" err="1"/>
              <a:t>veículo</a:t>
            </a:r>
            <a:r>
              <a:rPr dirty="0"/>
              <a:t>)</a:t>
            </a:r>
            <a:endParaRPr sz="950" dirty="0">
              <a:latin typeface="MB Corpo S Text Light"/>
              <a:cs typeface="MB Corpo S Text Light"/>
            </a:endParaRPr>
          </a:p>
          <a:p>
            <a:pPr marL="372110" marR="102870">
              <a:lnSpc>
                <a:spcPct val="181500"/>
              </a:lnSpc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Comportamento</a:t>
            </a:r>
            <a:r>
              <a:rPr dirty="0"/>
              <a:t> </a:t>
            </a:r>
            <a:r>
              <a:rPr dirty="0" err="1"/>
              <a:t>ruim</a:t>
            </a:r>
            <a:r>
              <a:rPr dirty="0"/>
              <a:t> </a:t>
            </a:r>
            <a:r>
              <a:rPr dirty="0" err="1"/>
              <a:t>nas</a:t>
            </a:r>
            <a:r>
              <a:rPr dirty="0"/>
              <a:t> </a:t>
            </a:r>
            <a:r>
              <a:rPr dirty="0" err="1"/>
              <a:t>curvas</a:t>
            </a:r>
            <a:r>
              <a:rPr dirty="0"/>
              <a:t> (</a:t>
            </a:r>
            <a:r>
              <a:rPr dirty="0" err="1"/>
              <a:t>fuga</a:t>
            </a:r>
            <a:r>
              <a:rPr dirty="0"/>
              <a:t>, </a:t>
            </a:r>
            <a:r>
              <a:rPr dirty="0" err="1"/>
              <a:t>subviragem</a:t>
            </a:r>
            <a:r>
              <a:rPr dirty="0"/>
              <a:t>) </a:t>
            </a:r>
            <a:r>
              <a:rPr dirty="0" err="1"/>
              <a:t>Conforto</a:t>
            </a:r>
            <a:r>
              <a:rPr dirty="0"/>
              <a:t> de </a:t>
            </a:r>
            <a:r>
              <a:rPr dirty="0" err="1"/>
              <a:t>suspensão</a:t>
            </a:r>
            <a:r>
              <a:rPr dirty="0"/>
              <a:t> </a:t>
            </a:r>
            <a:r>
              <a:rPr dirty="0" err="1"/>
              <a:t>limitado</a:t>
            </a:r>
            <a:endParaRPr sz="950" dirty="0">
              <a:latin typeface="MB Corpo S Text Light"/>
              <a:cs typeface="MB Corpo S Text Light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5110642" y="4758655"/>
            <a:ext cx="4332605" cy="1724660"/>
            <a:chOff x="5110642" y="4758655"/>
            <a:chExt cx="4332605" cy="1724660"/>
          </a:xfrm>
        </p:grpSpPr>
        <p:sp>
          <p:nvSpPr>
            <p:cNvPr id="73" name="object 73"/>
            <p:cNvSpPr/>
            <p:nvPr/>
          </p:nvSpPr>
          <p:spPr>
            <a:xfrm>
              <a:off x="5110642" y="4758655"/>
              <a:ext cx="4332605" cy="1724660"/>
            </a:xfrm>
            <a:custGeom>
              <a:avLst/>
              <a:gdLst/>
              <a:ahLst/>
              <a:cxnLst/>
              <a:rect l="l" t="t" r="r" b="b"/>
              <a:pathLst>
                <a:path w="4332605" h="1724660">
                  <a:moveTo>
                    <a:pt x="4332199" y="0"/>
                  </a:moveTo>
                  <a:lnTo>
                    <a:pt x="0" y="0"/>
                  </a:lnTo>
                  <a:lnTo>
                    <a:pt x="0" y="1724414"/>
                  </a:lnTo>
                  <a:lnTo>
                    <a:pt x="4332199" y="1724414"/>
                  </a:lnTo>
                  <a:lnTo>
                    <a:pt x="433219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5648777" y="5065049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90408" y="0"/>
                  </a:lnTo>
                </a:path>
                <a:path w="3591559">
                  <a:moveTo>
                    <a:pt x="728088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2867317" y="0"/>
                  </a:lnTo>
                </a:path>
                <a:path w="3591559">
                  <a:moveTo>
                    <a:pt x="3304996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5650566" y="5066836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9238166" y="5066836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648777" y="5186891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90408" y="0"/>
                  </a:lnTo>
                </a:path>
                <a:path w="3591559">
                  <a:moveTo>
                    <a:pt x="728088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2867317" y="0"/>
                  </a:lnTo>
                </a:path>
                <a:path w="3591559">
                  <a:moveTo>
                    <a:pt x="3304996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650566" y="51886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238166" y="51886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5648777" y="5308735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1149374" y="0"/>
                  </a:lnTo>
                </a:path>
                <a:path w="3591559">
                  <a:moveTo>
                    <a:pt x="1587053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650566" y="5310523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238166" y="5310523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648777" y="5430578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5650566" y="543236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238166" y="543236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648777" y="5552421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650566" y="5554208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9238166" y="5554208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648777" y="5674263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650566" y="5676052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9238166" y="5676052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648777" y="5796107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2008339" y="0"/>
                  </a:lnTo>
                </a:path>
                <a:path w="3591559">
                  <a:moveTo>
                    <a:pt x="2446019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650566" y="579789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9238166" y="5797895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648777" y="5917950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650566" y="5919737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9238166" y="5919737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648777" y="6039793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650566" y="60415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238166" y="6041580"/>
              <a:ext cx="0" cy="118745"/>
            </a:xfrm>
            <a:custGeom>
              <a:avLst/>
              <a:gdLst/>
              <a:ahLst/>
              <a:cxnLst/>
              <a:rect l="l" t="t" r="r" b="b"/>
              <a:pathLst>
                <a:path h="118745">
                  <a:moveTo>
                    <a:pt x="0" y="118264"/>
                  </a:moveTo>
                  <a:lnTo>
                    <a:pt x="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648777" y="6161635"/>
              <a:ext cx="3591560" cy="0"/>
            </a:xfrm>
            <a:custGeom>
              <a:avLst/>
              <a:gdLst/>
              <a:ahLst/>
              <a:cxnLst/>
              <a:rect l="l" t="t" r="r" b="b"/>
              <a:pathLst>
                <a:path w="3591559">
                  <a:moveTo>
                    <a:pt x="0" y="0"/>
                  </a:moveTo>
                  <a:lnTo>
                    <a:pt x="3591175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5313369" y="5350566"/>
            <a:ext cx="294005" cy="878205"/>
          </a:xfrm>
          <a:prstGeom prst="rect">
            <a:avLst/>
          </a:prstGeom>
        </p:spPr>
        <p:txBody>
          <a:bodyPr vert="horz" wrap="square" lIns="0" tIns="50165" rIns="0" bIns="0">
            <a:spAutoFit/>
          </a:bodyPr>
          <a:lstStyle/>
          <a:p>
            <a:pPr marL="3810">
              <a:lnSpc>
                <a:spcPct val="100000"/>
              </a:lnSpc>
              <a:spcBef>
                <a:spcPts val="3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-30,00 %</a:t>
            </a:r>
            <a:endParaRPr sz="55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-40,00 %</a:t>
            </a:r>
            <a:endParaRPr sz="550">
              <a:latin typeface="MB Corpo S Text Light"/>
              <a:cs typeface="MB Corpo S Text Light"/>
            </a:endParaRPr>
          </a:p>
          <a:p>
            <a:pPr marL="254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-50,00 %</a:t>
            </a:r>
            <a:endParaRPr sz="55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2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-60,00 %</a:t>
            </a:r>
            <a:endParaRPr sz="550">
              <a:latin typeface="MB Corpo S Text Light"/>
              <a:cs typeface="MB Corpo S Text Light"/>
            </a:endParaRPr>
          </a:p>
          <a:p>
            <a:pPr marL="1143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-70,00 %</a:t>
            </a:r>
            <a:endParaRPr sz="55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-80,00 %</a:t>
            </a:r>
            <a:endParaRPr sz="550">
              <a:latin typeface="MB Corpo S Text Light"/>
              <a:cs typeface="MB Corpo S Text Light"/>
            </a:endParaRPr>
          </a:p>
          <a:p>
            <a:pPr marL="3175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-90,00 %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39180" y="5063257"/>
            <a:ext cx="3014980" cy="839469"/>
          </a:xfrm>
          <a:custGeom>
            <a:avLst/>
            <a:gdLst/>
            <a:ahLst/>
            <a:cxnLst/>
            <a:rect l="l" t="t" r="r" b="b"/>
            <a:pathLst>
              <a:path w="3014979" h="839470">
                <a:moveTo>
                  <a:pt x="437680" y="12"/>
                </a:moveTo>
                <a:lnTo>
                  <a:pt x="0" y="12"/>
                </a:lnTo>
                <a:lnTo>
                  <a:pt x="0" y="201396"/>
                </a:lnTo>
                <a:lnTo>
                  <a:pt x="437680" y="201396"/>
                </a:lnTo>
                <a:lnTo>
                  <a:pt x="437680" y="12"/>
                </a:lnTo>
                <a:close/>
              </a:path>
              <a:path w="3014979" h="839470">
                <a:moveTo>
                  <a:pt x="1296644" y="0"/>
                </a:moveTo>
                <a:lnTo>
                  <a:pt x="858964" y="0"/>
                </a:lnTo>
                <a:lnTo>
                  <a:pt x="858964" y="304609"/>
                </a:lnTo>
                <a:lnTo>
                  <a:pt x="1296644" y="304609"/>
                </a:lnTo>
                <a:lnTo>
                  <a:pt x="1296644" y="0"/>
                </a:lnTo>
                <a:close/>
              </a:path>
              <a:path w="3014979" h="839470">
                <a:moveTo>
                  <a:pt x="2155609" y="12"/>
                </a:moveTo>
                <a:lnTo>
                  <a:pt x="1717929" y="12"/>
                </a:lnTo>
                <a:lnTo>
                  <a:pt x="1717929" y="839368"/>
                </a:lnTo>
                <a:lnTo>
                  <a:pt x="2155609" y="839368"/>
                </a:lnTo>
                <a:lnTo>
                  <a:pt x="2155609" y="12"/>
                </a:lnTo>
                <a:close/>
              </a:path>
              <a:path w="3014979" h="839470">
                <a:moveTo>
                  <a:pt x="3014586" y="12"/>
                </a:moveTo>
                <a:lnTo>
                  <a:pt x="2576906" y="12"/>
                </a:lnTo>
                <a:lnTo>
                  <a:pt x="2576906" y="201396"/>
                </a:lnTo>
                <a:lnTo>
                  <a:pt x="3014586" y="201396"/>
                </a:lnTo>
                <a:lnTo>
                  <a:pt x="3014586" y="12"/>
                </a:lnTo>
                <a:close/>
              </a:path>
            </a:pathLst>
          </a:custGeom>
          <a:solidFill>
            <a:srgbClr val="009EE3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6863577" y="5539930"/>
            <a:ext cx="320040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defRPr sz="70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-24,5 %</a:t>
            </a:r>
            <a:endParaRPr sz="700">
              <a:latin typeface="MB Corpo S Text"/>
              <a:cs typeface="MB Corpo S Tex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6013758" y="5417248"/>
            <a:ext cx="2878455" cy="1333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2576830" algn="l"/>
              </a:tabLst>
              <a:defRPr sz="70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-17,5 %	-17,5 %</a:t>
            </a:r>
            <a:endParaRPr sz="700">
              <a:latin typeface="MB Corpo S Text"/>
              <a:cs typeface="MB Corpo S Tex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921726" y="6228710"/>
            <a:ext cx="550696" cy="213969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55880" marR="5080" indent="-56515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 err="1"/>
              <a:t>Peça</a:t>
            </a:r>
            <a:r>
              <a:rPr dirty="0"/>
              <a:t> original</a:t>
            </a:r>
            <a:endParaRPr lang="pt-BR" dirty="0"/>
          </a:p>
          <a:p>
            <a:pPr marL="55880" marR="5080" indent="-56515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009EE3"/>
                </a:solidFill>
                <a:latin typeface="MB Corpo S Text Light"/>
                <a:cs typeface="MB Corpo S Text Light"/>
              </a:defRPr>
            </a:pPr>
            <a:r>
              <a:rPr dirty="0"/>
              <a:t>Mercedes-Benz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776024" y="6239456"/>
            <a:ext cx="494665" cy="111760"/>
          </a:xfrm>
          <a:prstGeom prst="rect">
            <a:avLst/>
          </a:prstGeom>
        </p:spPr>
        <p:txBody>
          <a:bodyPr vert="horz" wrap="square" lIns="0" tIns="14605" rIns="0" bIns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Concorrente 1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628888" y="6030658"/>
            <a:ext cx="507365" cy="320675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105"/>
              </a:spcBef>
              <a:defRPr sz="700" b="1">
                <a:solidFill>
                  <a:srgbClr val="1A1A18"/>
                </a:solidFill>
                <a:latin typeface="MB Corpo S Text"/>
                <a:cs typeface="MB Corpo S Text"/>
              </a:defRPr>
            </a:pPr>
            <a:r>
              <a:t>-69 %</a:t>
            </a:r>
            <a:endParaRPr sz="700">
              <a:latin typeface="MB Corpo S Text"/>
              <a:cs typeface="MB Corpo S Tex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600">
              <a:latin typeface="MB Corpo S Text"/>
              <a:cs typeface="MB Corpo S Text"/>
            </a:endParaRPr>
          </a:p>
          <a:p>
            <a:pPr marR="5080" algn="ctr">
              <a:lnSpc>
                <a:spcPct val="100000"/>
              </a:lnSpc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Concorrente 2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487698" y="6239456"/>
            <a:ext cx="507365" cy="111760"/>
          </a:xfrm>
          <a:prstGeom prst="rect">
            <a:avLst/>
          </a:prstGeom>
        </p:spPr>
        <p:txBody>
          <a:bodyPr vert="horz" wrap="square" lIns="0" tIns="14605" rIns="0" bIns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Concorrente 3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178326" y="4792626"/>
            <a:ext cx="4210050" cy="58356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  <a:tabLst>
                <a:tab pos="4196715" algn="l"/>
              </a:tabLst>
              <a:defRPr sz="950" b="1" u="sng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defRPr>
            </a:pPr>
            <a:r>
              <a:t>Perda média de força de amortecimento após o condicionamento	</a:t>
            </a:r>
            <a:endParaRPr sz="950">
              <a:latin typeface="MB Corpo S Text"/>
              <a:cs typeface="MB Corpo S Text"/>
            </a:endParaRPr>
          </a:p>
          <a:p>
            <a:pPr marL="212090">
              <a:lnSpc>
                <a:spcPct val="100000"/>
              </a:lnSpc>
              <a:spcBef>
                <a:spcPts val="68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0,00 %</a:t>
            </a:r>
            <a:endParaRPr sz="550">
              <a:latin typeface="MB Corpo S Text Light"/>
              <a:cs typeface="MB Corpo S Text Light"/>
            </a:endParaRPr>
          </a:p>
          <a:p>
            <a:pPr marL="153035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-10,00 %</a:t>
            </a:r>
            <a:endParaRPr sz="550">
              <a:latin typeface="MB Corpo S Text Light"/>
              <a:cs typeface="MB Corpo S Text Light"/>
            </a:endParaRPr>
          </a:p>
          <a:p>
            <a:pPr marL="140335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-20,00 %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10661257" y="2927618"/>
            <a:ext cx="4332605" cy="1724660"/>
          </a:xfrm>
          <a:custGeom>
            <a:avLst/>
            <a:gdLst/>
            <a:ahLst/>
            <a:cxnLst/>
            <a:rect l="l" t="t" r="r" b="b"/>
            <a:pathLst>
              <a:path w="4332605" h="1724660">
                <a:moveTo>
                  <a:pt x="4332199" y="0"/>
                </a:moveTo>
                <a:lnTo>
                  <a:pt x="0" y="0"/>
                </a:lnTo>
                <a:lnTo>
                  <a:pt x="0" y="1724414"/>
                </a:lnTo>
                <a:lnTo>
                  <a:pt x="4332199" y="1724414"/>
                </a:lnTo>
                <a:lnTo>
                  <a:pt x="4332199" y="0"/>
                </a:lnTo>
                <a:close/>
              </a:path>
            </a:pathLst>
          </a:custGeom>
          <a:solidFill>
            <a:srgbClr val="ECECED"/>
          </a:solidFill>
        </p:spPr>
        <p:txBody>
          <a:bodyPr wrap="square" lIns="0" tIns="0" rIns="0" bIns="0"/>
          <a:lstStyle/>
          <a:p>
            <a:endParaRPr/>
          </a:p>
        </p:txBody>
      </p:sp>
      <p:graphicFrame>
        <p:nvGraphicFramePr>
          <p:cNvPr id="112" name="object 112"/>
          <p:cNvGraphicFramePr>
            <a:graphicFrameLocks noGrp="1"/>
          </p:cNvGraphicFramePr>
          <p:nvPr/>
        </p:nvGraphicFramePr>
        <p:xfrm>
          <a:off x="11135097" y="3232229"/>
          <a:ext cx="3655695" cy="1091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92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1285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8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8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1270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1270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3" name="object 113"/>
          <p:cNvSpPr txBox="1"/>
          <p:nvPr/>
        </p:nvSpPr>
        <p:spPr>
          <a:xfrm>
            <a:off x="10894876" y="3154177"/>
            <a:ext cx="261955" cy="1243289"/>
          </a:xfrm>
          <a:prstGeom prst="rect">
            <a:avLst/>
          </a:prstGeom>
        </p:spPr>
        <p:txBody>
          <a:bodyPr vert="horz" wrap="square" lIns="0" tIns="50165" rIns="0" bIns="0">
            <a:spAutoFit/>
          </a:bodyPr>
          <a:lstStyle/>
          <a:p>
            <a:pPr marL="33020">
              <a:lnSpc>
                <a:spcPct val="100000"/>
              </a:lnSpc>
              <a:spcBef>
                <a:spcPts val="3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112 %</a:t>
            </a:r>
            <a:endParaRPr sz="550" dirty="0">
              <a:latin typeface="MB Corpo S Text Light"/>
              <a:cs typeface="MB Corpo S Text Light"/>
            </a:endParaRPr>
          </a:p>
          <a:p>
            <a:pPr marL="29209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110 %</a:t>
            </a:r>
            <a:endParaRPr sz="550" dirty="0">
              <a:latin typeface="MB Corpo S Text Light"/>
              <a:cs typeface="MB Corpo S Text Light"/>
            </a:endParaRPr>
          </a:p>
          <a:p>
            <a:pPr marL="1397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108 %</a:t>
            </a:r>
            <a:endParaRPr sz="550" dirty="0">
              <a:latin typeface="MB Corpo S Text Light"/>
              <a:cs typeface="MB Corpo S Text Light"/>
            </a:endParaRPr>
          </a:p>
          <a:p>
            <a:pPr marL="14604">
              <a:lnSpc>
                <a:spcPct val="100000"/>
              </a:lnSpc>
              <a:spcBef>
                <a:spcPts val="2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106 %</a:t>
            </a:r>
            <a:endParaRPr sz="550" dirty="0">
              <a:latin typeface="MB Corpo S Text Light"/>
              <a:cs typeface="MB Corpo S Text Light"/>
            </a:endParaRPr>
          </a:p>
          <a:p>
            <a:pPr marL="1397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104 %</a:t>
            </a:r>
            <a:endParaRPr sz="550" dirty="0">
              <a:latin typeface="MB Corpo S Text Light"/>
              <a:cs typeface="MB Corpo S Text Light"/>
            </a:endParaRPr>
          </a:p>
          <a:p>
            <a:pPr marL="1651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102 %</a:t>
            </a:r>
            <a:endParaRPr sz="550" dirty="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100 %</a:t>
            </a:r>
            <a:endParaRPr sz="550" dirty="0">
              <a:latin typeface="MB Corpo S Text Light"/>
              <a:cs typeface="MB Corpo S Text Light"/>
            </a:endParaRPr>
          </a:p>
          <a:p>
            <a:pPr marL="43180">
              <a:lnSpc>
                <a:spcPct val="100000"/>
              </a:lnSpc>
              <a:spcBef>
                <a:spcPts val="2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98 %</a:t>
            </a:r>
            <a:endParaRPr sz="550" dirty="0">
              <a:latin typeface="MB Corpo S Text Light"/>
              <a:cs typeface="MB Corpo S Text Light"/>
            </a:endParaRPr>
          </a:p>
          <a:p>
            <a:pPr marL="4318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96 %</a:t>
            </a:r>
            <a:endParaRPr sz="550" dirty="0">
              <a:latin typeface="MB Corpo S Text Light"/>
              <a:cs typeface="MB Corpo S Text Light"/>
            </a:endParaRPr>
          </a:p>
          <a:p>
            <a:pPr marL="4445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/>
              <a:t>94 %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14002411" y="3544885"/>
            <a:ext cx="438150" cy="784225"/>
          </a:xfrm>
          <a:custGeom>
            <a:avLst/>
            <a:gdLst/>
            <a:ahLst/>
            <a:cxnLst/>
            <a:rect l="l" t="t" r="r" b="b"/>
            <a:pathLst>
              <a:path w="438150" h="784225">
                <a:moveTo>
                  <a:pt x="437679" y="0"/>
                </a:moveTo>
                <a:lnTo>
                  <a:pt x="0" y="0"/>
                </a:lnTo>
                <a:lnTo>
                  <a:pt x="0" y="783935"/>
                </a:lnTo>
                <a:lnTo>
                  <a:pt x="437679" y="783935"/>
                </a:lnTo>
                <a:lnTo>
                  <a:pt x="437679" y="0"/>
                </a:lnTo>
                <a:close/>
              </a:path>
            </a:pathLst>
          </a:custGeom>
          <a:solidFill>
            <a:srgbClr val="009EE3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10716252" y="2961597"/>
            <a:ext cx="4222750" cy="16891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209415" algn="l"/>
              </a:tabLst>
              <a:defRPr sz="950" b="1" u="sng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defRPr>
            </a:pPr>
            <a:r>
              <a:t>Comparação da distância de frenagem em estado novo	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0703786" y="3219517"/>
            <a:ext cx="114300" cy="1221105"/>
          </a:xfrm>
          <a:prstGeom prst="rect">
            <a:avLst/>
          </a:prstGeom>
        </p:spPr>
        <p:txBody>
          <a:bodyPr vert="vert270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Distância de frenagem relacionada ao Mercedes-Benz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1205863" y="4397680"/>
            <a:ext cx="877569" cy="213969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56540" marR="5080" indent="-244475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Peça</a:t>
            </a:r>
            <a:r>
              <a:rPr dirty="0"/>
              <a:t> original Mercedes-Benz</a:t>
            </a:r>
            <a:endParaRPr lang="pt-BR" dirty="0"/>
          </a:p>
          <a:p>
            <a:pPr marL="256540" marR="5080" indent="-244475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estado</a:t>
            </a:r>
            <a:r>
              <a:rPr dirty="0"/>
              <a:t> novo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2249718" y="4397680"/>
            <a:ext cx="554604" cy="213969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71755" marR="5080" indent="-5969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Concorrente</a:t>
            </a:r>
            <a:r>
              <a:rPr dirty="0"/>
              <a:t> 1</a:t>
            </a:r>
            <a:endParaRPr lang="pt-BR" dirty="0"/>
          </a:p>
          <a:p>
            <a:pPr marL="71755" marR="5080" indent="-5969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estado</a:t>
            </a:r>
            <a:r>
              <a:rPr dirty="0"/>
              <a:t> novo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3102581" y="4397680"/>
            <a:ext cx="520065" cy="213969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78105" marR="5080" indent="-6604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Concorrente</a:t>
            </a:r>
            <a:r>
              <a:rPr dirty="0"/>
              <a:t> 2</a:t>
            </a:r>
            <a:endParaRPr lang="pt-BR" dirty="0"/>
          </a:p>
          <a:p>
            <a:pPr marL="78105" marR="5080" indent="-66040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estado</a:t>
            </a:r>
            <a:r>
              <a:rPr dirty="0"/>
              <a:t> novo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3961392" y="4397680"/>
            <a:ext cx="520065" cy="213969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78105" marR="5080" indent="-6604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Concorrente</a:t>
            </a:r>
            <a:r>
              <a:rPr dirty="0"/>
              <a:t> 3</a:t>
            </a:r>
            <a:endParaRPr lang="pt-BR" dirty="0"/>
          </a:p>
          <a:p>
            <a:pPr marL="78105" marR="5080" indent="-6604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estado</a:t>
            </a:r>
            <a:r>
              <a:rPr dirty="0"/>
              <a:t> novo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0661257" y="4758655"/>
            <a:ext cx="4332605" cy="1724660"/>
          </a:xfrm>
          <a:custGeom>
            <a:avLst/>
            <a:gdLst/>
            <a:ahLst/>
            <a:cxnLst/>
            <a:rect l="l" t="t" r="r" b="b"/>
            <a:pathLst>
              <a:path w="4332605" h="1724660">
                <a:moveTo>
                  <a:pt x="4332199" y="0"/>
                </a:moveTo>
                <a:lnTo>
                  <a:pt x="0" y="0"/>
                </a:lnTo>
                <a:lnTo>
                  <a:pt x="0" y="1724414"/>
                </a:lnTo>
                <a:lnTo>
                  <a:pt x="4332199" y="1724414"/>
                </a:lnTo>
                <a:lnTo>
                  <a:pt x="4332199" y="0"/>
                </a:lnTo>
                <a:close/>
              </a:path>
            </a:pathLst>
          </a:custGeom>
          <a:solidFill>
            <a:srgbClr val="ECECED"/>
          </a:solidFill>
        </p:spPr>
        <p:txBody>
          <a:bodyPr wrap="square" lIns="0" tIns="0" rIns="0" bIns="0"/>
          <a:lstStyle/>
          <a:p>
            <a:endParaRPr/>
          </a:p>
        </p:txBody>
      </p:sp>
      <p:graphicFrame>
        <p:nvGraphicFramePr>
          <p:cNvPr id="122" name="object 122"/>
          <p:cNvGraphicFramePr>
            <a:graphicFrameLocks noGrp="1"/>
          </p:cNvGraphicFramePr>
          <p:nvPr/>
        </p:nvGraphicFramePr>
        <p:xfrm>
          <a:off x="11273860" y="5063257"/>
          <a:ext cx="3523615" cy="1091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1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71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8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solidFill>
                      <a:srgbClr val="ECEC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1A1A18"/>
                      </a:solidFill>
                      <a:prstDash val="solid"/>
                    </a:lnL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009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1A1A18"/>
                      </a:solidFill>
                      <a:prstDash val="solid"/>
                    </a:lnR>
                    <a:lnT w="6350">
                      <a:solidFill>
                        <a:srgbClr val="1A1A18"/>
                      </a:solidFill>
                      <a:prstDash val="solid"/>
                    </a:lnT>
                    <a:lnB w="6350">
                      <a:solidFill>
                        <a:srgbClr val="1A1A18"/>
                      </a:solidFill>
                      <a:prstDash val="solid"/>
                    </a:lnB>
                    <a:solidFill>
                      <a:srgbClr val="ECEC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3" name="object 123"/>
          <p:cNvSpPr txBox="1"/>
          <p:nvPr/>
        </p:nvSpPr>
        <p:spPr>
          <a:xfrm>
            <a:off x="11002767" y="4985206"/>
            <a:ext cx="229870" cy="1243330"/>
          </a:xfrm>
          <a:prstGeom prst="rect">
            <a:avLst/>
          </a:prstGeom>
        </p:spPr>
        <p:txBody>
          <a:bodyPr vert="horz" wrap="square" lIns="0" tIns="50165" rIns="0" bIns="0">
            <a:spAutoFit/>
          </a:bodyPr>
          <a:lstStyle/>
          <a:p>
            <a:pPr marL="27305">
              <a:lnSpc>
                <a:spcPct val="100000"/>
              </a:lnSpc>
              <a:spcBef>
                <a:spcPts val="3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1,80 %</a:t>
            </a:r>
            <a:endParaRPr sz="550">
              <a:latin typeface="MB Corpo S Text Light"/>
              <a:cs typeface="MB Corpo S Text Light"/>
            </a:endParaRPr>
          </a:p>
          <a:p>
            <a:pPr marL="29209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1,60 %</a:t>
            </a:r>
            <a:endParaRPr sz="550">
              <a:latin typeface="MB Corpo S Text Light"/>
              <a:cs typeface="MB Corpo S Text Light"/>
            </a:endParaRPr>
          </a:p>
          <a:p>
            <a:pPr marL="27305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1,40 %</a:t>
            </a:r>
            <a:endParaRPr sz="550">
              <a:latin typeface="MB Corpo S Text Light"/>
              <a:cs typeface="MB Corpo S Text Light"/>
            </a:endParaRPr>
          </a:p>
          <a:p>
            <a:pPr marL="29845">
              <a:lnSpc>
                <a:spcPct val="100000"/>
              </a:lnSpc>
              <a:spcBef>
                <a:spcPts val="2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1,20 %</a:t>
            </a:r>
            <a:endParaRPr sz="550">
              <a:latin typeface="MB Corpo S Text Light"/>
              <a:cs typeface="MB Corpo S Text Light"/>
            </a:endParaRPr>
          </a:p>
          <a:p>
            <a:pPr marL="27305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1,00 %</a:t>
            </a:r>
            <a:endParaRPr sz="55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0,80 %</a:t>
            </a:r>
            <a:endParaRPr sz="550">
              <a:latin typeface="MB Corpo S Text Light"/>
              <a:cs typeface="MB Corpo S Text Light"/>
            </a:endParaRPr>
          </a:p>
          <a:p>
            <a:pPr marL="14604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0,60 %</a:t>
            </a:r>
            <a:endParaRPr sz="55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0,40 %</a:t>
            </a:r>
            <a:endParaRPr sz="550">
              <a:latin typeface="MB Corpo S Text Light"/>
              <a:cs typeface="MB Corpo S Text Light"/>
            </a:endParaRPr>
          </a:p>
          <a:p>
            <a:pPr marL="1524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0,20 %</a:t>
            </a:r>
            <a:endParaRPr sz="550">
              <a:latin typeface="MB Corpo S Text Light"/>
              <a:cs typeface="MB Corpo S Text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0,00 %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0716252" y="4792626"/>
            <a:ext cx="4222750" cy="16891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209415" algn="l"/>
              </a:tabLst>
              <a:defRPr sz="950" b="1" u="sng">
                <a:solidFill>
                  <a:srgbClr val="1A1A18"/>
                </a:solidFill>
                <a:uFill>
                  <a:solidFill>
                    <a:srgbClr val="1A1A18"/>
                  </a:solidFill>
                </a:uFill>
                <a:latin typeface="MB Corpo S Text"/>
                <a:cs typeface="MB Corpo S Text"/>
              </a:defRPr>
            </a:pPr>
            <a:r>
              <a:t>Aumento da distância de frenagem após o condicionamento	</a:t>
            </a:r>
            <a:endParaRPr sz="950">
              <a:latin typeface="MB Corpo S Text"/>
              <a:cs typeface="MB Corpo S Text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10703786" y="5077024"/>
            <a:ext cx="188962" cy="1097659"/>
          </a:xfrm>
          <a:prstGeom prst="rect">
            <a:avLst/>
          </a:prstGeom>
        </p:spPr>
        <p:txBody>
          <a:bodyPr vert="vert270" wrap="square" lIns="0" tIns="1270" rIns="0" bIns="0">
            <a:spAutoFit/>
          </a:bodyPr>
          <a:lstStyle/>
          <a:p>
            <a:pPr marL="12700" marR="5080" indent="8255">
              <a:lnSpc>
                <a:spcPct val="115399"/>
              </a:lnSpc>
              <a:spcBef>
                <a:spcPts val="1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Aumento</a:t>
            </a:r>
            <a:r>
              <a:rPr dirty="0"/>
              <a:t> da </a:t>
            </a:r>
            <a:r>
              <a:rPr dirty="0" err="1"/>
              <a:t>distância</a:t>
            </a:r>
            <a:r>
              <a:rPr dirty="0"/>
              <a:t> de </a:t>
            </a:r>
            <a:r>
              <a:rPr dirty="0" err="1"/>
              <a:t>frenagem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relação</a:t>
            </a:r>
            <a:r>
              <a:rPr dirty="0"/>
              <a:t> </a:t>
            </a:r>
            <a:r>
              <a:rPr dirty="0" err="1"/>
              <a:t>ao</a:t>
            </a:r>
            <a:r>
              <a:rPr dirty="0"/>
              <a:t> novo da </a:t>
            </a:r>
            <a:r>
              <a:rPr dirty="0" err="1"/>
              <a:t>mesma</a:t>
            </a:r>
            <a:r>
              <a:rPr dirty="0"/>
              <a:t> </a:t>
            </a:r>
            <a:r>
              <a:rPr dirty="0" err="1"/>
              <a:t>marca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11344628" y="6228710"/>
            <a:ext cx="877569" cy="21907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43840" marR="5080" indent="-231775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Peça original Mercedes-Benz condicionada</a:t>
            </a:r>
            <a:endParaRPr sz="550">
              <a:latin typeface="MB Corpo S Text Light"/>
              <a:cs typeface="MB Corpo S Text Light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12388482" y="6228710"/>
            <a:ext cx="507365" cy="213969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59055" marR="5080" indent="-4699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Concorrente</a:t>
            </a:r>
            <a:r>
              <a:rPr dirty="0"/>
              <a:t> </a:t>
            </a:r>
            <a:r>
              <a:rPr lang="pt-BR" dirty="0"/>
              <a:t>1</a:t>
            </a:r>
          </a:p>
          <a:p>
            <a:pPr marL="59055" marR="5080" indent="-4699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condicionado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3241275" y="6228710"/>
            <a:ext cx="520065" cy="213969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64769" marR="5080" indent="-52705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Concorrente</a:t>
            </a:r>
            <a:r>
              <a:rPr dirty="0"/>
              <a:t> 2</a:t>
            </a:r>
            <a:endParaRPr lang="pt-BR" dirty="0"/>
          </a:p>
          <a:p>
            <a:pPr marL="64769" marR="5080" indent="-52705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condicionado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4100086" y="6228710"/>
            <a:ext cx="520065" cy="213969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65405" marR="5080" indent="-5334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Concorrente</a:t>
            </a:r>
            <a:r>
              <a:rPr dirty="0"/>
              <a:t> 3</a:t>
            </a:r>
            <a:endParaRPr lang="pt-BR" dirty="0"/>
          </a:p>
          <a:p>
            <a:pPr marL="65405" marR="5080" indent="-53340" algn="ctr">
              <a:lnSpc>
                <a:spcPct val="115399"/>
              </a:lnSpc>
              <a:spcBef>
                <a:spcPts val="95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condicionado</a:t>
            </a:r>
            <a:endParaRPr sz="550" dirty="0">
              <a:latin typeface="MB Corpo S Text Light"/>
              <a:cs typeface="MB Corpo S Text Light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0648562" y="1819791"/>
            <a:ext cx="5260340" cy="99314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  <a:defRPr sz="950">
                <a:solidFill>
                  <a:srgbClr val="1A1A18"/>
                </a:solidFill>
              </a:defRPr>
            </a:pPr>
            <a:r>
              <a:rPr b="1">
                <a:latin typeface="MB Corpo S Text"/>
                <a:cs typeface="MB Corpo S Text"/>
              </a:rPr>
              <a:t>Avaliação da distância de frenagem: </a:t>
            </a:r>
            <a:r>
              <a:rPr>
                <a:latin typeface="MB Corpo S Text Light"/>
                <a:cs typeface="MB Corpo S Text Light"/>
              </a:rPr>
              <a:t>Examina-se quais amortecedores em estado novo permitem a menor distância de frenagem na mesma condição de velocidade. Além disso, foi mostrado o efeito do condicionamento* na distância de frenagem dos quatro produtos do teste. A velocidade de frenagem inicial foi de 80 km/h. A avaliação foi realizada de acordo com a norma DIN 70028. Para isso, determinou-se a aceleração média de 75 km/h a 10 km/h a partir dos dados medidos para cada frenagem.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7082890" y="6705907"/>
            <a:ext cx="2341760" cy="121187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 sz="700">
                <a:solidFill>
                  <a:srgbClr val="1A1A18"/>
                </a:solidFill>
              </a:defRPr>
            </a:pPr>
            <a:r>
              <a:rPr b="1" dirty="0" err="1">
                <a:latin typeface="MB Corpo S Text"/>
                <a:cs typeface="MB Corpo S Text"/>
              </a:rPr>
              <a:t>Peças</a:t>
            </a:r>
            <a:r>
              <a:rPr b="1" dirty="0">
                <a:latin typeface="MB Corpo S Text"/>
                <a:cs typeface="MB Corpo S Text"/>
              </a:rPr>
              <a:t> </a:t>
            </a:r>
            <a:r>
              <a:rPr b="1" dirty="0" err="1">
                <a:latin typeface="MB Corpo S Text"/>
                <a:cs typeface="MB Corpo S Text"/>
              </a:rPr>
              <a:t>originais</a:t>
            </a:r>
            <a:r>
              <a:rPr b="1" dirty="0">
                <a:latin typeface="MB Corpo S Text"/>
                <a:cs typeface="MB Corpo S Text"/>
              </a:rPr>
              <a:t> Mercedes-Benz </a:t>
            </a:r>
            <a:r>
              <a:rPr dirty="0">
                <a:latin typeface="MB Corpo S Text Light"/>
                <a:cs typeface="MB Corpo S Text Light"/>
              </a:rPr>
              <a:t>| </a:t>
            </a:r>
            <a:r>
              <a:rPr dirty="0" err="1">
                <a:latin typeface="MB Corpo S Text Light"/>
                <a:cs typeface="MB Corpo S Text Light"/>
              </a:rPr>
              <a:t>Comparação</a:t>
            </a:r>
            <a:r>
              <a:rPr dirty="0">
                <a:latin typeface="MB Corpo S Text Light"/>
                <a:cs typeface="MB Corpo S Text Light"/>
              </a:rPr>
              <a:t> de </a:t>
            </a:r>
            <a:r>
              <a:rPr dirty="0" err="1">
                <a:latin typeface="MB Corpo S Text Light"/>
                <a:cs typeface="MB Corpo S Text Light"/>
              </a:rPr>
              <a:t>produtos</a:t>
            </a:r>
            <a:endParaRPr sz="700" dirty="0">
              <a:latin typeface="MB Corpo S Text Light"/>
              <a:cs typeface="MB Corpo S Text Light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16150328" y="6129301"/>
            <a:ext cx="3324225" cy="3886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61594" marR="5080" indent="-49530">
              <a:lnSpc>
                <a:spcPct val="113300"/>
              </a:lnSpc>
              <a:spcBef>
                <a:spcPts val="100"/>
              </a:spcBef>
              <a:defRPr sz="70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* Condicionamento dos amortecedores através de desgaste controlado e reprodutível. Simulação do efeito ao dirigir sobre meio-fio ou ao dirigir rapidamente por buracos.</a:t>
            </a:r>
            <a:endParaRPr sz="700">
              <a:latin typeface="MB Corpo S Text Light"/>
              <a:cs typeface="MB Corpo S Text Light"/>
            </a:endParaRPr>
          </a:p>
        </p:txBody>
      </p:sp>
      <p:sp>
        <p:nvSpPr>
          <p:cNvPr id="133" name="object 1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19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t>Comparação competitiva: Amortecedores.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  <a:defRPr sz="1400">
                <a:latin typeface="MB Corpo S Text Light"/>
                <a:cs typeface="MB Corpo S Text Light"/>
              </a:defRPr>
            </a:pPr>
            <a:r>
              <a:t>Original vs. concorrentes.</a:t>
            </a:r>
            <a:endParaRPr sz="1400">
              <a:latin typeface="MB Corpo S Text Light"/>
              <a:cs typeface="MB Corpo S Text Light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09219" y="3581671"/>
            <a:ext cx="2034662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>
            <a:spAutoFit/>
          </a:bodyPr>
          <a:lstStyle/>
          <a:p>
            <a:pPr marL="67310">
              <a:spcBef>
                <a:spcPts val="370"/>
              </a:spcBef>
              <a:defRPr sz="95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/>
              <a:t>BANCADA DE TESTE DE COMPONENTES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609214" y="3855986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664205" y="3955146"/>
            <a:ext cx="1517650" cy="16891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90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t>Resistência ao desgaste</a:t>
            </a:r>
            <a:endParaRPr sz="950">
              <a:latin typeface="MB Corpo S Text Light"/>
              <a:cs typeface="MB Corpo S Text Light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846952" y="3581671"/>
            <a:ext cx="1861820" cy="23749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  <a:defRPr sz="950">
                <a:solidFill>
                  <a:srgbClr val="FFFFFF"/>
                </a:solidFill>
                <a:latin typeface="MB Corpo S Text Light"/>
                <a:cs typeface="MB Corpo S Text Light"/>
              </a:defRPr>
            </a:pPr>
            <a:r>
              <a:rPr dirty="0"/>
              <a:t>TESTE DE CONDUÇÃO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846951" y="3855986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9" name="object 139"/>
          <p:cNvSpPr txBox="1"/>
          <p:nvPr/>
        </p:nvSpPr>
        <p:spPr>
          <a:xfrm>
            <a:off x="2901940" y="3955146"/>
            <a:ext cx="1892309" cy="15773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90"/>
              </a:spcBef>
              <a:buChar char="•"/>
              <a:tabLst>
                <a:tab pos="128270" algn="l"/>
              </a:tabLst>
              <a:defRPr sz="9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Avaliação</a:t>
            </a:r>
            <a:r>
              <a:rPr dirty="0"/>
              <a:t> da </a:t>
            </a:r>
            <a:r>
              <a:rPr dirty="0" err="1"/>
              <a:t>distância</a:t>
            </a:r>
            <a:r>
              <a:rPr dirty="0"/>
              <a:t> de </a:t>
            </a:r>
            <a:r>
              <a:rPr dirty="0" err="1"/>
              <a:t>frenagem</a:t>
            </a:r>
            <a:endParaRPr sz="950" dirty="0">
              <a:latin typeface="MB Corpo S Text Light"/>
              <a:cs typeface="MB Corpo S Text Light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153161" y="4927599"/>
            <a:ext cx="84639" cy="1295399"/>
          </a:xfrm>
          <a:prstGeom prst="rect">
            <a:avLst/>
          </a:prstGeom>
        </p:spPr>
        <p:txBody>
          <a:bodyPr vert="vert270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defRPr sz="550">
                <a:solidFill>
                  <a:srgbClr val="1A1A18"/>
                </a:solidFill>
                <a:latin typeface="MB Corpo S Text Light"/>
                <a:cs typeface="MB Corpo S Text Light"/>
              </a:defRPr>
            </a:pPr>
            <a:r>
              <a:rPr dirty="0" err="1"/>
              <a:t>Perda</a:t>
            </a:r>
            <a:r>
              <a:rPr dirty="0"/>
              <a:t> </a:t>
            </a:r>
            <a:r>
              <a:rPr dirty="0" err="1"/>
              <a:t>média</a:t>
            </a:r>
            <a:r>
              <a:rPr dirty="0"/>
              <a:t> de </a:t>
            </a:r>
            <a:r>
              <a:rPr dirty="0" err="1"/>
              <a:t>força</a:t>
            </a:r>
            <a:r>
              <a:rPr dirty="0"/>
              <a:t> de </a:t>
            </a:r>
            <a:r>
              <a:rPr dirty="0" err="1"/>
              <a:t>amortecimento</a:t>
            </a:r>
            <a:endParaRPr sz="55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1036</Words>
  <Application>Microsoft Office PowerPoint</Application>
  <PresentationFormat>Benutzerdefiniert</PresentationFormat>
  <Paragraphs>116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Peças da suspensão.</vt:lpstr>
      <vt:lpstr>Comparação competitiva: Amortecedores. Original vs. concorrentes.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Schikora, Petra (002)</cp:lastModifiedBy>
  <cp:revision>7</cp:revision>
  <dcterms:created xsi:type="dcterms:W3CDTF">2023-08-25T09:04:18Z</dcterms:created>
  <dcterms:modified xsi:type="dcterms:W3CDTF">2023-10-10T06:12:00Z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2023-08-25T09:04:20Z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e0b4e0f1-49ec-4cc3-a7bf-a1c102c9cd68</vt:lpwstr>
  </property>
  <property fmtid="{D5CDD505-2E9C-101B-9397-08002B2CF9AE}" pid="12" name="MSIP_Label_924dbb1d-991d-4bbd-aad5-33bac1d8ffaf_ContentBits">
    <vt:lpwstr>0</vt:lpwstr>
  </property>
</Properties>
</file>