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5" d="100"/>
          <a:sy n="55" d="100"/>
        </p:scale>
        <p:origin x="144" y="426"/>
      </p:cViewPr>
      <p:guideLst>
        <p:guide orient="horz" pos="2880"/>
        <p:guide pos="2160"/>
      </p:guideLst>
    </p:cSldViewPr>
  </p:slideViewPr>
  <p:notesTextViewPr>
    <p:cViewPr>
      <p:scale>
        <a:sx n="100" d="100"/>
        <a:sy n="100" d="100"/>
      </p:scale>
      <p:origin x="0" y="0"/>
    </p:cViewPr>
  </p:notesTextViewPr>
  <p:notesViewPr>
    <p:cSldViewPr>
      <p:cViewPr varScale="1">
        <p:scale>
          <a:sx n="71" d="100"/>
          <a:sy n="71" d="100"/>
        </p:scale>
        <p:origin x="72" y="3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8712200" cy="3571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11387138" y="0"/>
            <a:ext cx="8712200" cy="357188"/>
          </a:xfrm>
          <a:prstGeom prst="rect">
            <a:avLst/>
          </a:prstGeom>
        </p:spPr>
        <p:txBody>
          <a:bodyPr vert="horz" lIns="91440" tIns="45720" rIns="91440" bIns="45720" rtlCol="0"/>
          <a:lstStyle>
            <a:lvl1pPr algn="r">
              <a:defRPr sz="1200"/>
            </a:lvl1pPr>
          </a:lstStyle>
          <a:p>
            <a:fld id="{4E6354F0-7F23-4DDB-8116-988890B84DC5}" type="datetimeFigureOut">
              <a:rPr lang="pt-BR" smtClean="0"/>
              <a:t>08/09/2023</a:t>
            </a:fld>
            <a:endParaRPr lang="pt-BR"/>
          </a:p>
        </p:txBody>
      </p:sp>
      <p:sp>
        <p:nvSpPr>
          <p:cNvPr id="4" name="Espaço Reservado para Imagem de Slide 3"/>
          <p:cNvSpPr>
            <a:spLocks noGrp="1" noRot="1" noChangeAspect="1"/>
          </p:cNvSpPr>
          <p:nvPr>
            <p:ph type="sldImg" idx="2"/>
          </p:nvPr>
        </p:nvSpPr>
        <p:spPr>
          <a:xfrm>
            <a:off x="6659563" y="889000"/>
            <a:ext cx="6784975" cy="24003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2009775" y="3422650"/>
            <a:ext cx="16084550" cy="28003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6754813"/>
            <a:ext cx="8712200" cy="3571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11387138" y="6754813"/>
            <a:ext cx="8712200" cy="357187"/>
          </a:xfrm>
          <a:prstGeom prst="rect">
            <a:avLst/>
          </a:prstGeom>
        </p:spPr>
        <p:txBody>
          <a:bodyPr vert="horz" lIns="91440" tIns="45720" rIns="91440" bIns="45720" rtlCol="0" anchor="b"/>
          <a:lstStyle>
            <a:lvl1pPr algn="r">
              <a:defRPr sz="1200"/>
            </a:lvl1pPr>
          </a:lstStyle>
          <a:p>
            <a:fld id="{8EC7504B-7BF9-497A-84A7-752BD8C40ED9}" type="slidenum">
              <a:rPr lang="pt-BR" smtClean="0"/>
              <a:t>‹#›</a:t>
            </a:fld>
            <a:endParaRPr lang="pt-BR"/>
          </a:p>
        </p:txBody>
      </p:sp>
    </p:spTree>
    <p:extLst>
      <p:ext uri="{BB962C8B-B14F-4D97-AF65-F5344CB8AC3E}">
        <p14:creationId xmlns:p14="http://schemas.microsoft.com/office/powerpoint/2010/main" val="308313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EC7504B-7BF9-497A-84A7-752BD8C40ED9}" type="slidenum">
              <a:rPr lang="pt-BR" smtClean="0"/>
              <a:t>2</a:t>
            </a:fld>
            <a:endParaRPr lang="pt-BR"/>
          </a:p>
        </p:txBody>
      </p:sp>
    </p:spTree>
    <p:extLst>
      <p:ext uri="{BB962C8B-B14F-4D97-AF65-F5344CB8AC3E}">
        <p14:creationId xmlns:p14="http://schemas.microsoft.com/office/powerpoint/2010/main" val="3252510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5563870"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9/8/2023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816131" y="6706753"/>
            <a:ext cx="2191385"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defRPr>
            </a:pPr>
            <a:r>
              <a:rPr b="1">
                <a:latin typeface="MB Corpo S Text"/>
                <a:cs typeface="MB Corpo S Text"/>
              </a:rPr>
              <a:t>Peças originais Mercedes-Benz </a:t>
            </a:r>
            <a:r>
              <a:rPr>
                <a:latin typeface="MB Corpo S Text Light"/>
                <a:cs typeface="MB Corpo S Text Light"/>
              </a:rPr>
              <a:t>| Manutenção e desgaste</a:t>
            </a:r>
            <a:endParaRPr sz="700">
              <a:latin typeface="MB Corpo S Text Light"/>
              <a:cs typeface="MB Corpo S Text Light"/>
            </a:endParaRPr>
          </a:p>
        </p:txBody>
      </p:sp>
      <p:sp>
        <p:nvSpPr>
          <p:cNvPr id="3" name="object 3"/>
          <p:cNvSpPr txBox="1">
            <a:spLocks noGrp="1"/>
          </p:cNvSpPr>
          <p:nvPr>
            <p:ph type="title"/>
          </p:nvPr>
        </p:nvSpPr>
        <p:spPr>
          <a:xfrm>
            <a:off x="596514" y="446794"/>
            <a:ext cx="1332666" cy="570230"/>
          </a:xfrm>
          <a:prstGeom prst="rect">
            <a:avLst/>
          </a:prstGeom>
        </p:spPr>
        <p:txBody>
          <a:bodyPr vert="horz" wrap="square" lIns="0" tIns="15240" rIns="0" bIns="0">
            <a:spAutoFit/>
          </a:bodyPr>
          <a:lstStyle/>
          <a:p>
            <a:pPr marL="12700">
              <a:lnSpc>
                <a:spcPct val="100000"/>
              </a:lnSpc>
              <a:spcBef>
                <a:spcPts val="120"/>
              </a:spcBef>
            </a:pPr>
            <a:r>
              <a:rPr dirty="0"/>
              <a:t>Motor.</a:t>
            </a:r>
          </a:p>
        </p:txBody>
      </p:sp>
      <p:graphicFrame>
        <p:nvGraphicFramePr>
          <p:cNvPr id="4" name="object 4"/>
          <p:cNvGraphicFramePr>
            <a:graphicFrameLocks noGrp="1"/>
          </p:cNvGraphicFramePr>
          <p:nvPr>
            <p:extLst>
              <p:ext uri="{D42A27DB-BD31-4B8C-83A1-F6EECF244321}">
                <p14:modId xmlns:p14="http://schemas.microsoft.com/office/powerpoint/2010/main" val="737451857"/>
              </p:ext>
            </p:extLst>
          </p:nvPr>
        </p:nvGraphicFramePr>
        <p:xfrm>
          <a:off x="609214" y="1862987"/>
          <a:ext cx="17028791" cy="1389380"/>
        </p:xfrm>
        <a:graphic>
          <a:graphicData uri="http://schemas.openxmlformats.org/drawingml/2006/table">
            <a:tbl>
              <a:tblPr firstRow="1" bandRow="1">
                <a:tableStyleId>{2D5ABB26-0587-4C30-8999-92F81FD0307C}</a:tableStyleId>
              </a:tblPr>
              <a:tblGrid>
                <a:gridCol w="2572385">
                  <a:extLst>
                    <a:ext uri="{9D8B030D-6E8A-4147-A177-3AD203B41FA5}">
                      <a16:colId xmlns:a16="http://schemas.microsoft.com/office/drawing/2014/main" val="20000"/>
                    </a:ext>
                  </a:extLst>
                </a:gridCol>
                <a:gridCol w="2200275">
                  <a:extLst>
                    <a:ext uri="{9D8B030D-6E8A-4147-A177-3AD203B41FA5}">
                      <a16:colId xmlns:a16="http://schemas.microsoft.com/office/drawing/2014/main" val="20001"/>
                    </a:ext>
                  </a:extLst>
                </a:gridCol>
                <a:gridCol w="2268219">
                  <a:extLst>
                    <a:ext uri="{9D8B030D-6E8A-4147-A177-3AD203B41FA5}">
                      <a16:colId xmlns:a16="http://schemas.microsoft.com/office/drawing/2014/main" val="20002"/>
                    </a:ext>
                  </a:extLst>
                </a:gridCol>
                <a:gridCol w="1794510">
                  <a:extLst>
                    <a:ext uri="{9D8B030D-6E8A-4147-A177-3AD203B41FA5}">
                      <a16:colId xmlns:a16="http://schemas.microsoft.com/office/drawing/2014/main" val="20003"/>
                    </a:ext>
                  </a:extLst>
                </a:gridCol>
                <a:gridCol w="3791584">
                  <a:extLst>
                    <a:ext uri="{9D8B030D-6E8A-4147-A177-3AD203B41FA5}">
                      <a16:colId xmlns:a16="http://schemas.microsoft.com/office/drawing/2014/main" val="20004"/>
                    </a:ext>
                  </a:extLst>
                </a:gridCol>
                <a:gridCol w="2200909">
                  <a:extLst>
                    <a:ext uri="{9D8B030D-6E8A-4147-A177-3AD203B41FA5}">
                      <a16:colId xmlns:a16="http://schemas.microsoft.com/office/drawing/2014/main" val="20005"/>
                    </a:ext>
                  </a:extLst>
                </a:gridCol>
                <a:gridCol w="2200909">
                  <a:extLst>
                    <a:ext uri="{9D8B030D-6E8A-4147-A177-3AD203B41FA5}">
                      <a16:colId xmlns:a16="http://schemas.microsoft.com/office/drawing/2014/main" val="20006"/>
                    </a:ext>
                  </a:extLst>
                </a:gridCol>
              </a:tblGrid>
              <a:tr h="200660">
                <a:tc>
                  <a:txBody>
                    <a:bodyPr/>
                    <a:lstStyle/>
                    <a:p>
                      <a:pPr marL="50165">
                        <a:lnSpc>
                          <a:spcPct val="100000"/>
                        </a:lnSpc>
                        <a:spcBef>
                          <a:spcPts val="225"/>
                        </a:spcBef>
                        <a:defRPr sz="950" b="1">
                          <a:solidFill>
                            <a:srgbClr val="1A1A18"/>
                          </a:solidFill>
                          <a:latin typeface="MB Corpo S Text"/>
                          <a:cs typeface="MB Corpo S Text"/>
                        </a:defRPr>
                      </a:pPr>
                      <a:r>
                        <a:t>Produto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defRPr sz="950" b="1">
                          <a:solidFill>
                            <a:srgbClr val="1A1A18"/>
                          </a:solidFill>
                          <a:latin typeface="MB Corpo S Text"/>
                          <a:cs typeface="MB Corpo S Text"/>
                        </a:defRPr>
                      </a:pPr>
                      <a:r>
                        <a:t>As vantagens para seus clientes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defRPr sz="950" b="1">
                          <a:solidFill>
                            <a:srgbClr val="1A1A18"/>
                          </a:solidFill>
                          <a:latin typeface="MB Corpo S Text"/>
                          <a:cs typeface="MB Corpo S Text"/>
                        </a:defRPr>
                      </a:pPr>
                      <a:r>
                        <a:t>As vantagens para você</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35"/>
                        </a:spcBef>
                        <a:defRPr sz="950" b="1">
                          <a:solidFill>
                            <a:srgbClr val="FFFFFF"/>
                          </a:solidFill>
                          <a:latin typeface="MB Corpo S Text"/>
                          <a:cs typeface="MB Corpo S Text"/>
                        </a:defRPr>
                      </a:pPr>
                      <a:r>
                        <a:t>Dica prática</a:t>
                      </a:r>
                      <a:endParaRPr sz="950">
                        <a:latin typeface="MB Corpo S Text"/>
                        <a:cs typeface="MB Corpo S Text"/>
                      </a:endParaRPr>
                    </a:p>
                  </a:txBody>
                  <a:tcPr marL="0" marR="0" marT="29845" marB="0">
                    <a:solidFill>
                      <a:srgbClr val="009EE3"/>
                    </a:solidFill>
                  </a:tcPr>
                </a:tc>
                <a:tc>
                  <a:txBody>
                    <a:bodyPr/>
                    <a:lstStyle/>
                    <a:p>
                      <a:pPr marL="1268730">
                        <a:lnSpc>
                          <a:spcPct val="100000"/>
                        </a:lnSpc>
                        <a:spcBef>
                          <a:spcPts val="225"/>
                        </a:spcBef>
                        <a:defRPr sz="950" b="1">
                          <a:solidFill>
                            <a:srgbClr val="1A1A18"/>
                          </a:solidFill>
                          <a:latin typeface="MB Corpo S Text"/>
                          <a:cs typeface="MB Corpo S Text"/>
                        </a:defRPr>
                      </a:pPr>
                      <a:r>
                        <a:t>Produto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defRPr sz="950" b="1">
                          <a:solidFill>
                            <a:srgbClr val="1A1A18"/>
                          </a:solidFill>
                          <a:latin typeface="MB Corpo S Text"/>
                          <a:cs typeface="MB Corpo S Text"/>
                        </a:defRPr>
                      </a:pPr>
                      <a:r>
                        <a:t>As vantagens para seus clientes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defRPr sz="950" b="1">
                          <a:solidFill>
                            <a:srgbClr val="1A1A18"/>
                          </a:solidFill>
                          <a:latin typeface="MB Corpo S Text"/>
                          <a:cs typeface="MB Corpo S Text"/>
                        </a:defRPr>
                      </a:pPr>
                      <a:r>
                        <a:t>As vantagens para você</a:t>
                      </a:r>
                      <a:endParaRPr sz="950">
                        <a:latin typeface="MB Corpo S Text"/>
                        <a:cs typeface="MB Corpo S Text"/>
                      </a:endParaRPr>
                    </a:p>
                  </a:txBody>
                  <a:tcPr marL="0" marR="0" marT="28575" marB="0">
                    <a:lnT w="3175">
                      <a:solidFill>
                        <a:srgbClr val="1A1A18"/>
                      </a:solidFill>
                      <a:prstDash val="solid"/>
                    </a:lnT>
                  </a:tcPr>
                </a:tc>
                <a:extLst>
                  <a:ext uri="{0D108BD9-81ED-4DB2-BD59-A6C34878D82A}">
                    <a16:rowId xmlns:a16="http://schemas.microsoft.com/office/drawing/2014/main" val="10000"/>
                  </a:ext>
                </a:extLst>
              </a:tr>
              <a:tr h="49530">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extLst>
                  <a:ext uri="{0D108BD9-81ED-4DB2-BD59-A6C34878D82A}">
                    <a16:rowId xmlns:a16="http://schemas.microsoft.com/office/drawing/2014/main" val="10001"/>
                  </a:ext>
                </a:extLst>
              </a:tr>
              <a:tr h="231775">
                <a:tc>
                  <a:txBody>
                    <a:bodyPr/>
                    <a:lstStyle/>
                    <a:p>
                      <a:pPr marL="50165">
                        <a:lnSpc>
                          <a:spcPts val="1105"/>
                        </a:lnSpc>
                        <a:spcBef>
                          <a:spcPts val="1025"/>
                        </a:spcBef>
                        <a:defRPr sz="950" b="1">
                          <a:solidFill>
                            <a:srgbClr val="009EE3"/>
                          </a:solidFill>
                          <a:latin typeface="MB Corpo S Text"/>
                          <a:cs typeface="MB Corpo S Text"/>
                        </a:defRPr>
                      </a:pPr>
                      <a:r>
                        <a:t>Correias em V e</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defRPr sz="700">
                          <a:solidFill>
                            <a:srgbClr val="FFFFFF"/>
                          </a:solidFill>
                          <a:latin typeface="MB Corpo S Text Light"/>
                          <a:cs typeface="MB Corpo S Text Light"/>
                        </a:defRPr>
                      </a:pPr>
                      <a:r>
                        <a:rPr dirty="0"/>
                        <a:t>Longa </a:t>
                      </a:r>
                      <a:r>
                        <a:rPr dirty="0" err="1"/>
                        <a:t>durabilidade</a:t>
                      </a:r>
                      <a:r>
                        <a:rPr dirty="0"/>
                        <a:t> </a:t>
                      </a:r>
                      <a:r>
                        <a:rPr dirty="0" err="1"/>
                        <a:t>graças</a:t>
                      </a:r>
                      <a:r>
                        <a:rPr dirty="0"/>
                        <a:t> </a:t>
                      </a:r>
                      <a:r>
                        <a:rPr dirty="0" err="1"/>
                        <a:t>ao</a:t>
                      </a:r>
                      <a:r>
                        <a:rPr dirty="0"/>
                        <a:t> </a:t>
                      </a:r>
                      <a:r>
                        <a:rPr dirty="0" err="1"/>
                        <a:t>baixo</a:t>
                      </a:r>
                      <a:r>
                        <a:rPr lang="pt-BR" dirty="0"/>
                        <a:t> desgaste mecânico.</a:t>
                      </a:r>
                      <a:endParaRPr sz="700" dirty="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dirty="0">
                        <a:latin typeface="Times New Roman"/>
                        <a:cs typeface="Times New Roman"/>
                      </a:endParaRPr>
                    </a:p>
                    <a:p>
                      <a:pPr marL="136525" indent="-86360">
                        <a:lnSpc>
                          <a:spcPct val="100000"/>
                        </a:lnSpc>
                        <a:buChar char="•"/>
                        <a:tabLst>
                          <a:tab pos="136525" algn="l"/>
                        </a:tabLst>
                        <a:defRPr sz="700">
                          <a:solidFill>
                            <a:srgbClr val="1A1A18"/>
                          </a:solidFill>
                          <a:latin typeface="MB Corpo S Text Light"/>
                          <a:cs typeface="MB Corpo S Text Light"/>
                        </a:defRPr>
                      </a:pPr>
                      <a:r>
                        <a:rPr dirty="0" err="1"/>
                        <a:t>Precisamente</a:t>
                      </a:r>
                      <a:r>
                        <a:rPr dirty="0"/>
                        <a:t> </a:t>
                      </a:r>
                      <a:r>
                        <a:rPr dirty="0" err="1"/>
                        <a:t>adaptada</a:t>
                      </a:r>
                      <a:r>
                        <a:rPr dirty="0"/>
                        <a:t> </a:t>
                      </a:r>
                      <a:r>
                        <a:rPr dirty="0" err="1"/>
                        <a:t>em</a:t>
                      </a:r>
                      <a:r>
                        <a:rPr dirty="0"/>
                        <a:t> </a:t>
                      </a:r>
                      <a:r>
                        <a:rPr dirty="0" err="1"/>
                        <a:t>agregados</a:t>
                      </a:r>
                      <a:r>
                        <a:rPr dirty="0"/>
                        <a:t> </a:t>
                      </a:r>
                      <a:r>
                        <a:rPr dirty="0" err="1"/>
                        <a:t>auxiliares</a:t>
                      </a:r>
                      <a:r>
                        <a:rPr dirty="0"/>
                        <a:t>, </a:t>
                      </a:r>
                      <a:r>
                        <a:rPr dirty="0" err="1"/>
                        <a:t>como</a:t>
                      </a:r>
                      <a:r>
                        <a:rPr dirty="0"/>
                        <a:t> o </a:t>
                      </a:r>
                      <a:r>
                        <a:rPr dirty="0" err="1"/>
                        <a:t>alternador</a:t>
                      </a:r>
                      <a:r>
                        <a:rPr dirty="0"/>
                        <a:t>,</a:t>
                      </a:r>
                      <a:r>
                        <a:rPr lang="pt-BR" dirty="0"/>
                        <a:t> </a:t>
                      </a:r>
                      <a:r>
                        <a:rPr lang="pt-BR" sz="700" dirty="0">
                          <a:solidFill>
                            <a:srgbClr val="1A1A18"/>
                          </a:solidFill>
                        </a:rPr>
                        <a:t>a bomba de água, e o compressor do ar-</a:t>
                      </a:r>
                      <a:endParaRPr sz="700" dirty="0">
                        <a:latin typeface="MB Corpo S Text Light"/>
                        <a:cs typeface="MB Corpo S Text Light"/>
                      </a:endParaRPr>
                    </a:p>
                  </a:txBody>
                  <a:tcPr marL="0" marR="0" marT="5715" marB="0">
                    <a:lnT w="3175">
                      <a:solidFill>
                        <a:srgbClr val="1A1A18"/>
                      </a:solidFill>
                      <a:prstDash val="solid"/>
                    </a:lnT>
                  </a:tcPr>
                </a:tc>
                <a:tc>
                  <a:txBody>
                    <a:bodyPr/>
                    <a:lstStyle/>
                    <a:p>
                      <a:pPr>
                        <a:lnSpc>
                          <a:spcPct val="100000"/>
                        </a:lnSpc>
                        <a:spcBef>
                          <a:spcPts val="30"/>
                        </a:spcBef>
                      </a:pPr>
                      <a:endParaRPr sz="900" dirty="0">
                        <a:latin typeface="Times New Roman"/>
                        <a:cs typeface="Times New Roman"/>
                      </a:endParaRPr>
                    </a:p>
                    <a:p>
                      <a:pPr marL="136525" indent="-86360">
                        <a:lnSpc>
                          <a:spcPct val="100000"/>
                        </a:lnSpc>
                        <a:buChar char="•"/>
                        <a:tabLst>
                          <a:tab pos="136525" algn="l"/>
                        </a:tabLst>
                        <a:defRPr sz="700">
                          <a:solidFill>
                            <a:srgbClr val="009EE3"/>
                          </a:solidFill>
                          <a:latin typeface="MB Corpo S Text Light"/>
                          <a:cs typeface="MB Corpo S Text Light"/>
                        </a:defRPr>
                      </a:pPr>
                      <a:r>
                        <a:rPr dirty="0"/>
                        <a:t>A </a:t>
                      </a:r>
                      <a:r>
                        <a:rPr dirty="0" err="1"/>
                        <a:t>correia</a:t>
                      </a:r>
                      <a:r>
                        <a:rPr dirty="0"/>
                        <a:t> poly-V original Mercedes-Benz</a:t>
                      </a:r>
                      <a:r>
                        <a:rPr lang="pt-BR" dirty="0"/>
                        <a:t> têm uma durabilidade de pelo menos 90.000 km</a:t>
                      </a:r>
                    </a:p>
                  </a:txBody>
                  <a:tcPr marL="0" marR="0" marT="3810" marB="0"/>
                </a:tc>
                <a:tc>
                  <a:txBody>
                    <a:bodyPr/>
                    <a:lstStyle/>
                    <a:p>
                      <a:pPr marL="1268730">
                        <a:lnSpc>
                          <a:spcPts val="1105"/>
                        </a:lnSpc>
                        <a:spcBef>
                          <a:spcPts val="1025"/>
                        </a:spcBef>
                        <a:defRPr sz="950" b="1">
                          <a:solidFill>
                            <a:srgbClr val="009EE3"/>
                          </a:solidFill>
                          <a:latin typeface="MB Corpo S Text"/>
                          <a:cs typeface="MB Corpo S Text"/>
                        </a:defRPr>
                      </a:pPr>
                      <a:r>
                        <a:t>Velas de ignição.</a:t>
                      </a:r>
                      <a:endParaRPr sz="950">
                        <a:latin typeface="MB Corpo S Text"/>
                        <a:cs typeface="MB Corpo S Text"/>
                      </a:endParaRPr>
                    </a:p>
                  </a:txBody>
                  <a:tcPr marL="0" marR="0" marT="130175" marB="0">
                    <a:lnT w="3175">
                      <a:solidFill>
                        <a:srgbClr val="1A1A18"/>
                      </a:solidFill>
                      <a:prstDash val="solid"/>
                    </a:lnT>
                  </a:tcPr>
                </a:tc>
                <a:tc>
                  <a:txBody>
                    <a:bodyPr/>
                    <a:lstStyle/>
                    <a:p>
                      <a:pPr marL="136525" marR="0" lvl="0" indent="-86360" defTabSz="914400" eaLnBrk="1" fontAlgn="auto" latinLnBrk="0" hangingPunct="1">
                        <a:lnSpc>
                          <a:spcPct val="100000"/>
                        </a:lnSpc>
                        <a:spcBef>
                          <a:spcPts val="680"/>
                        </a:spcBef>
                        <a:spcAft>
                          <a:spcPts val="0"/>
                        </a:spcAft>
                        <a:buClrTx/>
                        <a:buSzTx/>
                        <a:buFontTx/>
                        <a:buChar char="•"/>
                        <a:tabLst>
                          <a:tab pos="136525" algn="l"/>
                        </a:tabLst>
                        <a:defRPr sz="700">
                          <a:solidFill>
                            <a:srgbClr val="FFFFFF"/>
                          </a:solidFill>
                          <a:latin typeface="MB Corpo S Text Light"/>
                          <a:cs typeface="MB Corpo S Text Light"/>
                        </a:defRPr>
                      </a:pPr>
                      <a:r>
                        <a:rPr dirty="0" err="1"/>
                        <a:t>Estrutura</a:t>
                      </a:r>
                      <a:r>
                        <a:rPr dirty="0"/>
                        <a:t> dos </a:t>
                      </a:r>
                      <a:r>
                        <a:rPr dirty="0" err="1"/>
                        <a:t>componentes</a:t>
                      </a:r>
                      <a:r>
                        <a:rPr dirty="0"/>
                        <a:t> de </a:t>
                      </a:r>
                      <a:r>
                        <a:rPr dirty="0" err="1"/>
                        <a:t>alta</a:t>
                      </a:r>
                      <a:r>
                        <a:rPr dirty="0"/>
                        <a:t> </a:t>
                      </a:r>
                      <a:r>
                        <a:rPr dirty="0" err="1"/>
                        <a:t>qualidade</a:t>
                      </a:r>
                      <a:r>
                        <a:rPr dirty="0"/>
                        <a:t> </a:t>
                      </a:r>
                      <a:r>
                        <a:rPr dirty="0" err="1"/>
                        <a:t>através</a:t>
                      </a:r>
                      <a:r>
                        <a:rPr dirty="0"/>
                        <a:t> do </a:t>
                      </a:r>
                      <a:r>
                        <a:rPr lang="pt-BR" dirty="0"/>
                        <a:t>uso de materiais extremamente resistentes e duráveis.</a:t>
                      </a:r>
                      <a:endParaRPr lang="pt-BR" sz="700" dirty="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dirty="0">
                        <a:latin typeface="Times New Roman"/>
                        <a:cs typeface="Times New Roman"/>
                      </a:endParaRPr>
                    </a:p>
                    <a:p>
                      <a:pPr marL="136525" indent="-86360">
                        <a:lnSpc>
                          <a:spcPct val="100000"/>
                        </a:lnSpc>
                        <a:buChar char="•"/>
                        <a:tabLst>
                          <a:tab pos="136525" algn="l"/>
                        </a:tabLst>
                        <a:defRPr sz="700">
                          <a:solidFill>
                            <a:srgbClr val="1A1A18"/>
                          </a:solidFill>
                          <a:latin typeface="MB Corpo S Text Light"/>
                          <a:cs typeface="MB Corpo S Text Light"/>
                        </a:defRPr>
                      </a:pPr>
                      <a:r>
                        <a:rPr dirty="0" err="1"/>
                        <a:t>Desenvolvida</a:t>
                      </a:r>
                      <a:r>
                        <a:rPr dirty="0"/>
                        <a:t> e </a:t>
                      </a:r>
                      <a:r>
                        <a:rPr dirty="0" err="1"/>
                        <a:t>testada</a:t>
                      </a:r>
                      <a:r>
                        <a:rPr dirty="0"/>
                        <a:t> para </a:t>
                      </a:r>
                      <a:r>
                        <a:rPr dirty="0" err="1"/>
                        <a:t>todos</a:t>
                      </a:r>
                      <a:r>
                        <a:rPr dirty="0"/>
                        <a:t> </a:t>
                      </a:r>
                      <a:r>
                        <a:rPr dirty="0" err="1"/>
                        <a:t>os</a:t>
                      </a:r>
                      <a:r>
                        <a:rPr dirty="0"/>
                        <a:t> </a:t>
                      </a:r>
                      <a:r>
                        <a:rPr dirty="0" err="1"/>
                        <a:t>tipos</a:t>
                      </a:r>
                      <a:r>
                        <a:rPr dirty="0"/>
                        <a:t> de</a:t>
                      </a:r>
                      <a:endParaRPr sz="700" dirty="0">
                        <a:latin typeface="MB Corpo S Text Light"/>
                        <a:cs typeface="MB Corpo S Text Light"/>
                      </a:endParaRPr>
                    </a:p>
                  </a:txBody>
                  <a:tcPr marL="0" marR="0" marT="5715" marB="0">
                    <a:lnT w="3175">
                      <a:solidFill>
                        <a:srgbClr val="1A1A18"/>
                      </a:solidFill>
                      <a:prstDash val="solid"/>
                    </a:lnT>
                  </a:tcPr>
                </a:tc>
                <a:extLst>
                  <a:ext uri="{0D108BD9-81ED-4DB2-BD59-A6C34878D82A}">
                    <a16:rowId xmlns:a16="http://schemas.microsoft.com/office/drawing/2014/main" val="10002"/>
                  </a:ext>
                </a:extLst>
              </a:tr>
              <a:tr h="782955">
                <a:tc>
                  <a:txBody>
                    <a:bodyPr/>
                    <a:lstStyle/>
                    <a:p>
                      <a:pPr marL="50165">
                        <a:lnSpc>
                          <a:spcPts val="1065"/>
                        </a:lnSpc>
                        <a:defRPr sz="950" b="1">
                          <a:solidFill>
                            <a:srgbClr val="009EE3"/>
                          </a:solidFill>
                          <a:latin typeface="MB Corpo S Text"/>
                          <a:cs typeface="MB Corpo S Text"/>
                        </a:defRPr>
                      </a:pPr>
                      <a:r>
                        <a:t>Transmissão por correia.</a:t>
                      </a:r>
                      <a:endParaRPr sz="950">
                        <a:latin typeface="MB Corpo S Text"/>
                        <a:cs typeface="MB Corpo S Text"/>
                      </a:endParaRPr>
                    </a:p>
                    <a:p>
                      <a:pPr marL="50165" marR="1409700">
                        <a:lnSpc>
                          <a:spcPct val="113300"/>
                        </a:lnSpc>
                        <a:spcBef>
                          <a:spcPts val="215"/>
                        </a:spcBef>
                        <a:defRPr sz="700">
                          <a:solidFill>
                            <a:srgbClr val="1A1A18"/>
                          </a:solidFill>
                          <a:latin typeface="MB Corpo S Text Light"/>
                          <a:cs typeface="MB Corpo S Text Light"/>
                        </a:defRPr>
                      </a:pPr>
                      <a:r>
                        <a:t>Geração de ruído extremamente baixa e prevenção de rangidos.</a:t>
                      </a:r>
                      <a:endParaRPr sz="700">
                        <a:latin typeface="MB Corpo S Text Light"/>
                        <a:cs typeface="MB Corpo S Text Light"/>
                      </a:endParaRPr>
                    </a:p>
                  </a:txBody>
                  <a:tcPr marL="0" marR="0" marT="0" marB="0"/>
                </a:tc>
                <a:tc>
                  <a:txBody>
                    <a:bodyPr/>
                    <a:lstStyle/>
                    <a:p>
                      <a:pPr marL="137160">
                        <a:lnSpc>
                          <a:spcPts val="645"/>
                        </a:lnSpc>
                        <a:defRPr sz="700">
                          <a:solidFill>
                            <a:srgbClr val="FFFFFF"/>
                          </a:solidFill>
                          <a:latin typeface="MB Corpo S Text Light"/>
                          <a:cs typeface="MB Corpo S Text Light"/>
                        </a:defRPr>
                      </a:pPr>
                      <a:endParaRPr sz="700" dirty="0">
                        <a:latin typeface="MB Corpo S Text Light"/>
                        <a:cs typeface="MB Corpo S Text Light"/>
                      </a:endParaRPr>
                    </a:p>
                    <a:p>
                      <a:pPr marL="134620" indent="-84455">
                        <a:lnSpc>
                          <a:spcPct val="100000"/>
                        </a:lnSpc>
                        <a:spcBef>
                          <a:spcPts val="375"/>
                        </a:spcBef>
                        <a:buChar char="•"/>
                        <a:tabLst>
                          <a:tab pos="134620" algn="l"/>
                        </a:tabLst>
                        <a:defRPr sz="700">
                          <a:solidFill>
                            <a:srgbClr val="FFFFFF"/>
                          </a:solidFill>
                          <a:latin typeface="MB Corpo S Text Light"/>
                          <a:cs typeface="MB Corpo S Text Light"/>
                        </a:defRPr>
                      </a:pPr>
                      <a:r>
                        <a:rPr dirty="0" err="1"/>
                        <a:t>Reduz</a:t>
                      </a:r>
                      <a:r>
                        <a:rPr dirty="0"/>
                        <a:t> o </a:t>
                      </a:r>
                      <a:r>
                        <a:rPr dirty="0" err="1"/>
                        <a:t>risco</a:t>
                      </a:r>
                      <a:r>
                        <a:rPr dirty="0"/>
                        <a:t> de </a:t>
                      </a:r>
                      <a:r>
                        <a:rPr dirty="0" err="1"/>
                        <a:t>danos</a:t>
                      </a:r>
                      <a:r>
                        <a:rPr dirty="0"/>
                        <a:t> </a:t>
                      </a:r>
                      <a:r>
                        <a:rPr dirty="0" err="1"/>
                        <a:t>consequentes</a:t>
                      </a:r>
                      <a:r>
                        <a:rPr dirty="0"/>
                        <a:t>.</a:t>
                      </a:r>
                      <a:endParaRPr sz="700" dirty="0">
                        <a:latin typeface="MB Corpo S Text Light"/>
                        <a:cs typeface="MB Corpo S Text Light"/>
                      </a:endParaRPr>
                    </a:p>
                  </a:txBody>
                  <a:tcPr marL="0" marR="0" marT="0" marB="0">
                    <a:solidFill>
                      <a:srgbClr val="009EE3"/>
                    </a:solidFill>
                  </a:tcPr>
                </a:tc>
                <a:tc gridSpan="3">
                  <a:txBody>
                    <a:bodyPr/>
                    <a:lstStyle/>
                    <a:p>
                      <a:pPr marL="137160">
                        <a:lnSpc>
                          <a:spcPts val="645"/>
                        </a:lnSpc>
                        <a:tabLst>
                          <a:tab pos="2404745" algn="l"/>
                          <a:tab pos="5330190" algn="l"/>
                        </a:tabLst>
                        <a:defRPr>
                          <a:latin typeface="MB Corpo S Text Light"/>
                          <a:cs typeface="MB Corpo S Text Light"/>
                        </a:defRPr>
                      </a:pPr>
                      <a:r>
                        <a:rPr sz="700" dirty="0" err="1">
                          <a:solidFill>
                            <a:srgbClr val="1A1A18"/>
                          </a:solidFill>
                        </a:rPr>
                        <a:t>condicionado</a:t>
                      </a:r>
                      <a:r>
                        <a:rPr sz="700" dirty="0">
                          <a:solidFill>
                            <a:srgbClr val="1A1A18"/>
                          </a:solidFill>
                        </a:rPr>
                        <a:t>.	</a:t>
                      </a:r>
                      <a:r>
                        <a:rPr lang="pt-BR" sz="700" dirty="0">
                          <a:solidFill>
                            <a:srgbClr val="009EE3"/>
                          </a:solidFill>
                        </a:rPr>
                        <a:t>(com esforço normal), com a qual um</a:t>
                      </a:r>
                      <a:r>
                        <a:rPr sz="700" dirty="0">
                          <a:solidFill>
                            <a:srgbClr val="009EE3"/>
                          </a:solidFill>
                        </a:rPr>
                        <a:t>	</a:t>
                      </a:r>
                      <a:r>
                        <a:rPr sz="1050" baseline="-35714" dirty="0" err="1">
                          <a:solidFill>
                            <a:srgbClr val="1A1A18"/>
                          </a:solidFill>
                        </a:rPr>
                        <a:t>Combinad</a:t>
                      </a:r>
                      <a:r>
                        <a:rPr lang="pt-BR" sz="1050" baseline="-35714" dirty="0">
                          <a:solidFill>
                            <a:srgbClr val="1A1A18"/>
                          </a:solidFill>
                        </a:rPr>
                        <a:t>a</a:t>
                      </a:r>
                      <a:r>
                        <a:rPr sz="1050" baseline="-35714" dirty="0">
                          <a:solidFill>
                            <a:srgbClr val="1A1A18"/>
                          </a:solidFill>
                        </a:rPr>
                        <a:t> de forma ideal com o</a:t>
                      </a:r>
                      <a:endParaRPr sz="1050" baseline="-35714" dirty="0">
                        <a:latin typeface="MB Corpo S Text Light"/>
                        <a:cs typeface="MB Corpo S Text Light"/>
                      </a:endParaRPr>
                    </a:p>
                    <a:p>
                      <a:pPr marL="137160">
                        <a:lnSpc>
                          <a:spcPct val="100000"/>
                        </a:lnSpc>
                        <a:spcBef>
                          <a:spcPts val="110"/>
                        </a:spcBef>
                        <a:tabLst>
                          <a:tab pos="2404745" algn="l"/>
                          <a:tab pos="5330190" algn="l"/>
                        </a:tabLst>
                        <a:defRPr>
                          <a:latin typeface="MB Corpo S Text Light"/>
                          <a:cs typeface="MB Corpo S Text Light"/>
                        </a:defRPr>
                      </a:pPr>
                      <a:r>
                        <a:rPr sz="700" dirty="0">
                          <a:solidFill>
                            <a:srgbClr val="1A1A18"/>
                          </a:solidFill>
                        </a:rPr>
                        <a:t>	</a:t>
                      </a:r>
                      <a:r>
                        <a:rPr lang="pt-BR" sz="700" dirty="0">
                          <a:solidFill>
                            <a:srgbClr val="009EE3"/>
                          </a:solidFill>
                        </a:rPr>
                        <a:t>Mercedes-Benz poderia dar a volta na Terra</a:t>
                      </a:r>
                      <a:r>
                        <a:rPr sz="700" dirty="0">
                          <a:solidFill>
                            <a:srgbClr val="009EE3"/>
                          </a:solidFill>
                        </a:rPr>
                        <a:t>	</a:t>
                      </a:r>
                      <a:r>
                        <a:rPr sz="1050" baseline="-35714" dirty="0">
                          <a:solidFill>
                            <a:srgbClr val="1A1A18"/>
                          </a:solidFill>
                        </a:rPr>
                        <a:t>motor – para </a:t>
                      </a:r>
                      <a:r>
                        <a:rPr sz="1050" baseline="-35714" dirty="0" err="1">
                          <a:solidFill>
                            <a:srgbClr val="1A1A18"/>
                          </a:solidFill>
                        </a:rPr>
                        <a:t>mais</a:t>
                      </a:r>
                      <a:r>
                        <a:rPr sz="1050" baseline="-35714" dirty="0">
                          <a:solidFill>
                            <a:srgbClr val="1A1A18"/>
                          </a:solidFill>
                        </a:rPr>
                        <a:t> </a:t>
                      </a:r>
                      <a:r>
                        <a:rPr sz="1050" baseline="-35714" dirty="0" err="1">
                          <a:solidFill>
                            <a:srgbClr val="1A1A18"/>
                          </a:solidFill>
                        </a:rPr>
                        <a:t>potência</a:t>
                      </a:r>
                      <a:r>
                        <a:rPr sz="1050" baseline="-35714" dirty="0">
                          <a:solidFill>
                            <a:srgbClr val="1A1A18"/>
                          </a:solidFill>
                        </a:rPr>
                        <a:t>,</a:t>
                      </a:r>
                      <a:endParaRPr sz="1050" baseline="-35714" dirty="0">
                        <a:latin typeface="MB Corpo S Text Light"/>
                        <a:cs typeface="MB Corpo S Text Light"/>
                      </a:endParaRPr>
                    </a:p>
                    <a:p>
                      <a:pPr marL="2404745">
                        <a:lnSpc>
                          <a:spcPts val="665"/>
                        </a:lnSpc>
                        <a:spcBef>
                          <a:spcPts val="570"/>
                        </a:spcBef>
                        <a:tabLst>
                          <a:tab pos="5330190" algn="l"/>
                        </a:tabLst>
                        <a:defRPr>
                          <a:latin typeface="MB Corpo S Text Light"/>
                          <a:cs typeface="MB Corpo S Text Light"/>
                        </a:defRPr>
                      </a:pPr>
                      <a:r>
                        <a:rPr lang="pt-BR" sz="1050" baseline="35714" dirty="0">
                          <a:solidFill>
                            <a:srgbClr val="009EE3"/>
                          </a:solidFill>
                        </a:rPr>
                        <a:t>Mais de duas vezes.</a:t>
                      </a:r>
                      <a:r>
                        <a:rPr sz="1050" baseline="35714" dirty="0">
                          <a:solidFill>
                            <a:srgbClr val="009EE3"/>
                          </a:solidFill>
                        </a:rPr>
                        <a:t>	</a:t>
                      </a:r>
                      <a:r>
                        <a:rPr sz="700" dirty="0" err="1">
                          <a:solidFill>
                            <a:srgbClr val="1A1A18"/>
                          </a:solidFill>
                        </a:rPr>
                        <a:t>menor</a:t>
                      </a:r>
                      <a:r>
                        <a:rPr sz="700" dirty="0">
                          <a:solidFill>
                            <a:srgbClr val="1A1A18"/>
                          </a:solidFill>
                        </a:rPr>
                        <a:t> </a:t>
                      </a:r>
                      <a:r>
                        <a:rPr sz="700" dirty="0" err="1">
                          <a:solidFill>
                            <a:srgbClr val="1A1A18"/>
                          </a:solidFill>
                        </a:rPr>
                        <a:t>consumo</a:t>
                      </a:r>
                      <a:r>
                        <a:rPr sz="700" dirty="0">
                          <a:solidFill>
                            <a:srgbClr val="1A1A18"/>
                          </a:solidFill>
                        </a:rPr>
                        <a:t> de </a:t>
                      </a:r>
                      <a:r>
                        <a:rPr sz="700" dirty="0" err="1">
                          <a:solidFill>
                            <a:srgbClr val="1A1A18"/>
                          </a:solidFill>
                        </a:rPr>
                        <a:t>combustível</a:t>
                      </a:r>
                      <a:endParaRPr sz="700" dirty="0">
                        <a:latin typeface="MB Corpo S Text Light"/>
                        <a:cs typeface="MB Corpo S Text Light"/>
                      </a:endParaRPr>
                    </a:p>
                    <a:p>
                      <a:pPr marL="2404745">
                        <a:lnSpc>
                          <a:spcPts val="665"/>
                        </a:lnSpc>
                        <a:tabLst>
                          <a:tab pos="5330190" algn="l"/>
                        </a:tabLst>
                        <a:defRPr>
                          <a:latin typeface="MB Corpo S Text Light"/>
                          <a:cs typeface="MB Corpo S Text Light"/>
                        </a:defRPr>
                      </a:pPr>
                      <a:r>
                        <a:rPr sz="700" dirty="0">
                          <a:solidFill>
                            <a:srgbClr val="009EE3"/>
                          </a:solidFill>
                        </a:rPr>
                        <a:t>	</a:t>
                      </a:r>
                      <a:r>
                        <a:rPr sz="1050" baseline="-35714" dirty="0">
                          <a:solidFill>
                            <a:srgbClr val="1A1A18"/>
                          </a:solidFill>
                        </a:rPr>
                        <a:t>e </a:t>
                      </a:r>
                      <a:r>
                        <a:rPr sz="1050" baseline="-35714" dirty="0" err="1">
                          <a:solidFill>
                            <a:srgbClr val="1A1A18"/>
                          </a:solidFill>
                        </a:rPr>
                        <a:t>uma</a:t>
                      </a:r>
                      <a:r>
                        <a:rPr sz="1050" baseline="-35714" dirty="0">
                          <a:solidFill>
                            <a:srgbClr val="1A1A18"/>
                          </a:solidFill>
                        </a:rPr>
                        <a:t> longa </a:t>
                      </a:r>
                      <a:r>
                        <a:rPr sz="1050" baseline="-35714" dirty="0" err="1">
                          <a:solidFill>
                            <a:srgbClr val="1A1A18"/>
                          </a:solidFill>
                        </a:rPr>
                        <a:t>durabilidade</a:t>
                      </a:r>
                      <a:endParaRPr sz="1050" baseline="-35714" dirty="0">
                        <a:latin typeface="MB Corpo S Text Light"/>
                        <a:cs typeface="MB Corpo S Text Light"/>
                      </a:endParaRPr>
                    </a:p>
                    <a:p>
                      <a:pPr marL="2404745">
                        <a:lnSpc>
                          <a:spcPct val="100000"/>
                        </a:lnSpc>
                        <a:spcBef>
                          <a:spcPts val="114"/>
                        </a:spcBef>
                        <a:tabLst>
                          <a:tab pos="5330190" algn="l"/>
                        </a:tabLst>
                        <a:defRPr>
                          <a:latin typeface="MB Corpo S Text Light"/>
                          <a:cs typeface="MB Corpo S Text Light"/>
                        </a:defRPr>
                      </a:pPr>
                      <a:r>
                        <a:rPr sz="700" dirty="0">
                          <a:solidFill>
                            <a:srgbClr val="009EE3"/>
                          </a:solidFill>
                        </a:rPr>
                        <a:t>	</a:t>
                      </a:r>
                      <a:r>
                        <a:rPr sz="1050" baseline="-35714" dirty="0">
                          <a:solidFill>
                            <a:srgbClr val="1A1A18"/>
                          </a:solidFill>
                        </a:rPr>
                        <a:t>do motor.</a:t>
                      </a:r>
                      <a:endParaRPr sz="1050" baseline="-35714" dirty="0">
                        <a:latin typeface="MB Corpo S Text Light"/>
                        <a:cs typeface="MB Corpo S Text Light"/>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36525" indent="-86360">
                        <a:lnSpc>
                          <a:spcPct val="100000"/>
                        </a:lnSpc>
                        <a:spcBef>
                          <a:spcPts val="380"/>
                        </a:spcBef>
                        <a:buChar char="•"/>
                        <a:tabLst>
                          <a:tab pos="136525" algn="l"/>
                        </a:tabLst>
                        <a:defRPr sz="700">
                          <a:solidFill>
                            <a:srgbClr val="FFFFFF"/>
                          </a:solidFill>
                          <a:latin typeface="MB Corpo S Text Light"/>
                          <a:cs typeface="MB Corpo S Text Light"/>
                        </a:defRPr>
                      </a:pPr>
                      <a:r>
                        <a:rPr dirty="0" err="1"/>
                        <a:t>Combustão</a:t>
                      </a:r>
                      <a:r>
                        <a:rPr dirty="0"/>
                        <a:t> </a:t>
                      </a:r>
                      <a:r>
                        <a:rPr dirty="0" err="1"/>
                        <a:t>eficaz</a:t>
                      </a:r>
                      <a:r>
                        <a:rPr dirty="0"/>
                        <a:t> e </a:t>
                      </a:r>
                      <a:r>
                        <a:rPr dirty="0" err="1"/>
                        <a:t>ecológica</a:t>
                      </a:r>
                      <a:r>
                        <a:rPr dirty="0"/>
                        <a:t>.</a:t>
                      </a:r>
                      <a:endParaRPr sz="700" dirty="0">
                        <a:latin typeface="MB Corpo S Text Light"/>
                        <a:cs typeface="MB Corpo S Text Light"/>
                      </a:endParaRPr>
                    </a:p>
                  </a:txBody>
                  <a:tcPr marL="0" marR="0" marT="0" marB="0">
                    <a:solidFill>
                      <a:srgbClr val="009EE3"/>
                    </a:solidFill>
                  </a:tcPr>
                </a:tc>
                <a:tc>
                  <a:txBody>
                    <a:bodyPr/>
                    <a:lstStyle/>
                    <a:p>
                      <a:pPr marL="137160">
                        <a:lnSpc>
                          <a:spcPts val="645"/>
                        </a:lnSpc>
                        <a:defRPr sz="700">
                          <a:solidFill>
                            <a:srgbClr val="1A1A18"/>
                          </a:solidFill>
                          <a:latin typeface="MB Corpo S Text Light"/>
                          <a:cs typeface="MB Corpo S Text Light"/>
                        </a:defRPr>
                      </a:pPr>
                      <a:r>
                        <a:rPr dirty="0" err="1"/>
                        <a:t>motores</a:t>
                      </a:r>
                      <a:r>
                        <a:rPr dirty="0"/>
                        <a:t> Mercedes-Benz.</a:t>
                      </a:r>
                      <a:endParaRPr sz="700" dirty="0">
                        <a:latin typeface="MB Corpo S Text Light"/>
                        <a:cs typeface="MB Corpo S Text Light"/>
                      </a:endParaRPr>
                    </a:p>
                  </a:txBody>
                  <a:tcPr marL="0" marR="0" marT="0" marB="0"/>
                </a:tc>
                <a:extLst>
                  <a:ext uri="{0D108BD9-81ED-4DB2-BD59-A6C34878D82A}">
                    <a16:rowId xmlns:a16="http://schemas.microsoft.com/office/drawing/2014/main" val="10003"/>
                  </a:ext>
                </a:extLst>
              </a:tr>
            </a:tbl>
          </a:graphicData>
        </a:graphic>
      </p:graphicFrame>
      <p:grpSp>
        <p:nvGrpSpPr>
          <p:cNvPr id="5" name="object 5"/>
          <p:cNvGrpSpPr/>
          <p:nvPr/>
        </p:nvGrpSpPr>
        <p:grpSpPr>
          <a:xfrm>
            <a:off x="609214" y="3178308"/>
            <a:ext cx="6972300" cy="3175"/>
            <a:chOff x="609214" y="3178308"/>
            <a:chExt cx="6972300" cy="3175"/>
          </a:xfrm>
        </p:grpSpPr>
        <p:sp>
          <p:nvSpPr>
            <p:cNvPr id="6" name="object 6"/>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a:lstStyle/>
            <a:p>
              <a:endParaRPr/>
            </a:p>
          </p:txBody>
        </p:sp>
        <p:sp>
          <p:nvSpPr>
            <p:cNvPr id="7" name="object 7"/>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a:lstStyle/>
            <a:p>
              <a:endParaRPr/>
            </a:p>
          </p:txBody>
        </p:sp>
        <p:sp>
          <p:nvSpPr>
            <p:cNvPr id="8" name="object 8"/>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sp>
          <p:nvSpPr>
            <p:cNvPr id="9" name="object 9"/>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grpSp>
      <p:grpSp>
        <p:nvGrpSpPr>
          <p:cNvPr id="10" name="object 10"/>
          <p:cNvGrpSpPr/>
          <p:nvPr/>
        </p:nvGrpSpPr>
        <p:grpSpPr>
          <a:xfrm>
            <a:off x="609214" y="5750548"/>
            <a:ext cx="6972300" cy="3175"/>
            <a:chOff x="609214" y="5750548"/>
            <a:chExt cx="6972300" cy="3175"/>
          </a:xfrm>
        </p:grpSpPr>
        <p:sp>
          <p:nvSpPr>
            <p:cNvPr id="11" name="object 11"/>
            <p:cNvSpPr/>
            <p:nvPr/>
          </p:nvSpPr>
          <p:spPr>
            <a:xfrm>
              <a:off x="609214" y="575204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a:lstStyle/>
            <a:p>
              <a:endParaRPr/>
            </a:p>
          </p:txBody>
        </p:sp>
        <p:sp>
          <p:nvSpPr>
            <p:cNvPr id="12" name="object 12"/>
            <p:cNvSpPr/>
            <p:nvPr/>
          </p:nvSpPr>
          <p:spPr>
            <a:xfrm>
              <a:off x="1929180" y="575204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a:lstStyle/>
            <a:p>
              <a:endParaRPr/>
            </a:p>
          </p:txBody>
        </p:sp>
        <p:sp>
          <p:nvSpPr>
            <p:cNvPr id="13" name="object 13"/>
            <p:cNvSpPr/>
            <p:nvPr/>
          </p:nvSpPr>
          <p:spPr>
            <a:xfrm>
              <a:off x="3181455"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sp>
          <p:nvSpPr>
            <p:cNvPr id="14" name="object 14"/>
            <p:cNvSpPr/>
            <p:nvPr/>
          </p:nvSpPr>
          <p:spPr>
            <a:xfrm>
              <a:off x="5381398"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grpSp>
      <p:sp>
        <p:nvSpPr>
          <p:cNvPr id="15" name="object 15"/>
          <p:cNvSpPr/>
          <p:nvPr/>
        </p:nvSpPr>
        <p:spPr>
          <a:xfrm>
            <a:off x="7649032" y="317980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a:lstStyle/>
          <a:p>
            <a:endParaRPr/>
          </a:p>
        </p:txBody>
      </p:sp>
      <p:sp>
        <p:nvSpPr>
          <p:cNvPr id="16" name="object 16"/>
          <p:cNvSpPr/>
          <p:nvPr/>
        </p:nvSpPr>
        <p:spPr>
          <a:xfrm>
            <a:off x="7649032" y="575204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a:lstStyle/>
          <a:p>
            <a:endParaRPr/>
          </a:p>
        </p:txBody>
      </p:sp>
      <p:pic>
        <p:nvPicPr>
          <p:cNvPr id="17" name="object 17"/>
          <p:cNvPicPr/>
          <p:nvPr/>
        </p:nvPicPr>
        <p:blipFill>
          <a:blip r:embed="rId2" cstate="print"/>
          <a:stretch>
            <a:fillRect/>
          </a:stretch>
        </p:blipFill>
        <p:spPr>
          <a:xfrm>
            <a:off x="2015541" y="2312332"/>
            <a:ext cx="1091423" cy="553297"/>
          </a:xfrm>
          <a:prstGeom prst="rect">
            <a:avLst/>
          </a:prstGeom>
        </p:spPr>
      </p:pic>
      <p:sp>
        <p:nvSpPr>
          <p:cNvPr id="18" name="object 18"/>
          <p:cNvSpPr txBox="1"/>
          <p:nvPr/>
        </p:nvSpPr>
        <p:spPr>
          <a:xfrm>
            <a:off x="644274" y="3243313"/>
            <a:ext cx="1010285" cy="614680"/>
          </a:xfrm>
          <a:prstGeom prst="rect">
            <a:avLst/>
          </a:prstGeom>
        </p:spPr>
        <p:txBody>
          <a:bodyPr vert="horz" wrap="square" lIns="0" tIns="66040" rIns="0" bIns="0">
            <a:spAutoFit/>
          </a:bodyPr>
          <a:lstStyle/>
          <a:p>
            <a:pPr marL="12700">
              <a:lnSpc>
                <a:spcPct val="100000"/>
              </a:lnSpc>
              <a:spcBef>
                <a:spcPts val="520"/>
              </a:spcBef>
              <a:defRPr sz="950" b="1">
                <a:solidFill>
                  <a:srgbClr val="009EE3"/>
                </a:solidFill>
                <a:latin typeface="MB Corpo S Text"/>
                <a:cs typeface="MB Corpo S Text"/>
              </a:defRPr>
            </a:pPr>
            <a:r>
              <a:t>Bateria de partida.</a:t>
            </a:r>
            <a:endParaRPr sz="950">
              <a:latin typeface="MB Corpo S Text"/>
              <a:cs typeface="MB Corpo S Text"/>
            </a:endParaRPr>
          </a:p>
          <a:p>
            <a:pPr marL="12700" marR="5080">
              <a:lnSpc>
                <a:spcPct val="113300"/>
              </a:lnSpc>
              <a:spcBef>
                <a:spcPts val="220"/>
              </a:spcBef>
              <a:defRPr sz="700">
                <a:solidFill>
                  <a:srgbClr val="1A1A18"/>
                </a:solidFill>
                <a:latin typeface="MB Corpo S Text Light"/>
                <a:cs typeface="MB Corpo S Text Light"/>
              </a:defRPr>
            </a:pPr>
            <a:r>
              <a:t>Produto de alto desempenho completamente livre de manutenção com uma longa vida útil.</a:t>
            </a:r>
            <a:endParaRPr sz="700">
              <a:latin typeface="MB Corpo S Text Light"/>
              <a:cs typeface="MB Corpo S Text Light"/>
            </a:endParaRPr>
          </a:p>
        </p:txBody>
      </p:sp>
      <p:grpSp>
        <p:nvGrpSpPr>
          <p:cNvPr id="19" name="object 19"/>
          <p:cNvGrpSpPr/>
          <p:nvPr/>
        </p:nvGrpSpPr>
        <p:grpSpPr>
          <a:xfrm>
            <a:off x="1940462" y="3230568"/>
            <a:ext cx="1139825" cy="1113790"/>
            <a:chOff x="1940462" y="3230568"/>
            <a:chExt cx="1139825" cy="1113790"/>
          </a:xfrm>
        </p:grpSpPr>
        <p:pic>
          <p:nvPicPr>
            <p:cNvPr id="20" name="object 20"/>
            <p:cNvPicPr/>
            <p:nvPr/>
          </p:nvPicPr>
          <p:blipFill>
            <a:blip r:embed="rId3" cstate="print"/>
            <a:stretch>
              <a:fillRect/>
            </a:stretch>
          </p:blipFill>
          <p:spPr>
            <a:xfrm>
              <a:off x="2030707" y="3230568"/>
              <a:ext cx="1049203" cy="710744"/>
            </a:xfrm>
            <a:prstGeom prst="rect">
              <a:avLst/>
            </a:prstGeom>
          </p:spPr>
        </p:pic>
        <p:sp>
          <p:nvSpPr>
            <p:cNvPr id="21" name="object 21"/>
            <p:cNvSpPr/>
            <p:nvPr/>
          </p:nvSpPr>
          <p:spPr>
            <a:xfrm>
              <a:off x="1947925" y="394367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a:lstStyle/>
            <a:p>
              <a:endParaRPr/>
            </a:p>
          </p:txBody>
        </p:sp>
        <p:sp>
          <p:nvSpPr>
            <p:cNvPr id="22" name="object 22"/>
            <p:cNvSpPr/>
            <p:nvPr/>
          </p:nvSpPr>
          <p:spPr>
            <a:xfrm>
              <a:off x="2038947" y="3990043"/>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61"/>
                  </a:moveTo>
                  <a:lnTo>
                    <a:pt x="48602" y="145326"/>
                  </a:lnTo>
                  <a:lnTo>
                    <a:pt x="41884" y="145326"/>
                  </a:lnTo>
                  <a:lnTo>
                    <a:pt x="35153" y="145326"/>
                  </a:lnTo>
                  <a:lnTo>
                    <a:pt x="29705" y="150761"/>
                  </a:lnTo>
                  <a:lnTo>
                    <a:pt x="29705" y="164249"/>
                  </a:lnTo>
                  <a:lnTo>
                    <a:pt x="35153" y="169697"/>
                  </a:lnTo>
                  <a:lnTo>
                    <a:pt x="48602" y="169697"/>
                  </a:lnTo>
                  <a:lnTo>
                    <a:pt x="54063" y="164249"/>
                  </a:lnTo>
                  <a:lnTo>
                    <a:pt x="54063" y="150761"/>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70" y="24422"/>
                  </a:lnTo>
                  <a:lnTo>
                    <a:pt x="203606" y="24422"/>
                  </a:lnTo>
                  <a:lnTo>
                    <a:pt x="161188" y="24422"/>
                  </a:lnTo>
                  <a:lnTo>
                    <a:pt x="170154" y="40843"/>
                  </a:lnTo>
                  <a:lnTo>
                    <a:pt x="195580" y="40843"/>
                  </a:lnTo>
                  <a:lnTo>
                    <a:pt x="195580" y="270662"/>
                  </a:lnTo>
                  <a:lnTo>
                    <a:pt x="15367" y="270662"/>
                  </a:lnTo>
                  <a:lnTo>
                    <a:pt x="15367" y="40843"/>
                  </a:lnTo>
                  <a:lnTo>
                    <a:pt x="40805" y="40843"/>
                  </a:lnTo>
                  <a:lnTo>
                    <a:pt x="49771" y="24422"/>
                  </a:lnTo>
                  <a:lnTo>
                    <a:pt x="3289" y="24422"/>
                  </a:lnTo>
                  <a:lnTo>
                    <a:pt x="0" y="27724"/>
                  </a:lnTo>
                  <a:lnTo>
                    <a:pt x="0" y="283781"/>
                  </a:lnTo>
                  <a:lnTo>
                    <a:pt x="3289" y="287083"/>
                  </a:lnTo>
                  <a:lnTo>
                    <a:pt x="207670" y="287083"/>
                  </a:lnTo>
                  <a:lnTo>
                    <a:pt x="210947" y="283781"/>
                  </a:lnTo>
                  <a:lnTo>
                    <a:pt x="210947" y="27724"/>
                  </a:lnTo>
                  <a:close/>
                </a:path>
              </a:pathLst>
            </a:custGeom>
            <a:solidFill>
              <a:srgbClr val="009EE3"/>
            </a:solidFill>
          </p:spPr>
          <p:txBody>
            <a:bodyPr wrap="square" lIns="0" tIns="0" rIns="0" bIns="0"/>
            <a:lstStyle/>
            <a:p>
              <a:endParaRPr/>
            </a:p>
          </p:txBody>
        </p:sp>
        <p:pic>
          <p:nvPicPr>
            <p:cNvPr id="23" name="object 23"/>
            <p:cNvPicPr/>
            <p:nvPr/>
          </p:nvPicPr>
          <p:blipFill>
            <a:blip r:embed="rId4" cstate="print"/>
            <a:stretch>
              <a:fillRect/>
            </a:stretch>
          </p:blipFill>
          <p:spPr>
            <a:xfrm>
              <a:off x="2102311" y="4059126"/>
              <a:ext cx="125244" cy="173769"/>
            </a:xfrm>
            <a:prstGeom prst="rect">
              <a:avLst/>
            </a:prstGeom>
          </p:spPr>
        </p:pic>
      </p:grpSp>
      <p:sp>
        <p:nvSpPr>
          <p:cNvPr id="24" name="object 24"/>
          <p:cNvSpPr txBox="1"/>
          <p:nvPr/>
        </p:nvSpPr>
        <p:spPr>
          <a:xfrm>
            <a:off x="3181459" y="3230568"/>
            <a:ext cx="2200275" cy="2381293"/>
          </a:xfrm>
          <a:prstGeom prst="rect">
            <a:avLst/>
          </a:prstGeom>
          <a:solidFill>
            <a:srgbClr val="009EE3"/>
          </a:solidFill>
        </p:spPr>
        <p:txBody>
          <a:bodyPr vert="horz" wrap="square" lIns="0" tIns="86360" rIns="0" bIns="0">
            <a:spAutoFit/>
          </a:bodyPr>
          <a:lstStyle/>
          <a:p>
            <a:pPr marL="47625">
              <a:lnSpc>
                <a:spcPct val="100000"/>
              </a:lnSpc>
              <a:spcBef>
                <a:spcPts val="680"/>
              </a:spcBef>
              <a:defRPr sz="700" b="1">
                <a:solidFill>
                  <a:srgbClr val="FFFFFF"/>
                </a:solidFill>
                <a:latin typeface="MB Corpo S Text"/>
                <a:cs typeface="MB Corpo S Text"/>
              </a:defRPr>
            </a:pPr>
            <a:r>
              <a:rPr dirty="0" err="1"/>
              <a:t>Vantagens</a:t>
            </a:r>
            <a:r>
              <a:rPr dirty="0"/>
              <a:t> da </a:t>
            </a:r>
            <a:r>
              <a:rPr dirty="0" err="1"/>
              <a:t>tecnologia</a:t>
            </a:r>
            <a:r>
              <a:rPr dirty="0"/>
              <a:t> AGM:</a:t>
            </a:r>
            <a:endParaRPr sz="700" dirty="0">
              <a:latin typeface="MB Corpo S Text"/>
              <a:cs typeface="MB Corpo S Text"/>
            </a:endParaRPr>
          </a:p>
          <a:p>
            <a:pPr marL="133985" marR="475615" indent="-86995">
              <a:lnSpc>
                <a:spcPct val="113300"/>
              </a:lnSpc>
              <a:spcBef>
                <a:spcPts val="265"/>
              </a:spcBef>
              <a:buChar char="•"/>
              <a:tabLst>
                <a:tab pos="133985" algn="l"/>
              </a:tabLst>
              <a:defRPr sz="700">
                <a:solidFill>
                  <a:srgbClr val="FFFFFF"/>
                </a:solidFill>
                <a:latin typeface="MB Corpo S Text Light"/>
                <a:cs typeface="MB Corpo S Text Light"/>
              </a:defRPr>
            </a:pPr>
            <a:r>
              <a:rPr dirty="0"/>
              <a:t>Vida </a:t>
            </a:r>
            <a:r>
              <a:rPr dirty="0" err="1"/>
              <a:t>útil</a:t>
            </a:r>
            <a:r>
              <a:rPr dirty="0"/>
              <a:t> </a:t>
            </a:r>
            <a:r>
              <a:rPr dirty="0" err="1"/>
              <a:t>três</a:t>
            </a:r>
            <a:r>
              <a:rPr dirty="0"/>
              <a:t> </a:t>
            </a:r>
            <a:r>
              <a:rPr dirty="0" err="1"/>
              <a:t>vezes</a:t>
            </a:r>
            <a:r>
              <a:rPr dirty="0"/>
              <a:t> </a:t>
            </a:r>
            <a:r>
              <a:rPr dirty="0" err="1"/>
              <a:t>mais</a:t>
            </a:r>
            <a:r>
              <a:rPr dirty="0"/>
              <a:t> longa </a:t>
            </a:r>
            <a:r>
              <a:rPr dirty="0" err="1"/>
              <a:t>devido</a:t>
            </a:r>
            <a:r>
              <a:rPr dirty="0"/>
              <a:t> à </a:t>
            </a:r>
            <a:r>
              <a:rPr dirty="0" err="1"/>
              <a:t>alta</a:t>
            </a:r>
            <a:r>
              <a:rPr dirty="0"/>
              <a:t> </a:t>
            </a:r>
            <a:r>
              <a:rPr dirty="0" err="1"/>
              <a:t>estabilidade</a:t>
            </a:r>
            <a:r>
              <a:rPr dirty="0"/>
              <a:t> do </a:t>
            </a:r>
            <a:r>
              <a:rPr dirty="0" err="1"/>
              <a:t>ciclo</a:t>
            </a:r>
            <a:r>
              <a:rPr dirty="0"/>
              <a:t> e </a:t>
            </a:r>
            <a:r>
              <a:rPr dirty="0" err="1"/>
              <a:t>estabilidade</a:t>
            </a:r>
            <a:r>
              <a:rPr lang="pt-BR" dirty="0"/>
              <a:t> </a:t>
            </a:r>
            <a:r>
              <a:rPr dirty="0" err="1"/>
              <a:t>química</a:t>
            </a:r>
            <a:r>
              <a:rPr dirty="0"/>
              <a:t>.</a:t>
            </a:r>
            <a:endParaRPr sz="700" dirty="0">
              <a:latin typeface="MB Corpo S Text Light"/>
              <a:cs typeface="MB Corpo S Text Light"/>
            </a:endParaRPr>
          </a:p>
          <a:p>
            <a:pPr marL="133985" indent="-86360">
              <a:lnSpc>
                <a:spcPct val="100000"/>
              </a:lnSpc>
              <a:spcBef>
                <a:spcPts val="380"/>
              </a:spcBef>
              <a:buChar char="•"/>
              <a:tabLst>
                <a:tab pos="133985" algn="l"/>
              </a:tabLst>
              <a:defRPr sz="700">
                <a:solidFill>
                  <a:srgbClr val="FFFFFF"/>
                </a:solidFill>
                <a:latin typeface="MB Corpo S Text Light"/>
                <a:cs typeface="MB Corpo S Text Light"/>
              </a:defRPr>
            </a:pPr>
            <a:r>
              <a:rPr dirty="0" err="1"/>
              <a:t>Propriedades</a:t>
            </a:r>
            <a:r>
              <a:rPr dirty="0"/>
              <a:t> de </a:t>
            </a:r>
            <a:r>
              <a:rPr dirty="0" err="1"/>
              <a:t>partida</a:t>
            </a:r>
            <a:r>
              <a:rPr dirty="0"/>
              <a:t> a </a:t>
            </a:r>
            <a:r>
              <a:rPr dirty="0" err="1"/>
              <a:t>frio</a:t>
            </a:r>
            <a:r>
              <a:rPr dirty="0"/>
              <a:t> </a:t>
            </a:r>
            <a:r>
              <a:rPr dirty="0" err="1"/>
              <a:t>particularmente</a:t>
            </a:r>
            <a:r>
              <a:rPr dirty="0"/>
              <a:t> boas.</a:t>
            </a:r>
            <a:endParaRPr sz="700" dirty="0">
              <a:latin typeface="MB Corpo S Text Light"/>
              <a:cs typeface="MB Corpo S Text Light"/>
            </a:endParaRPr>
          </a:p>
          <a:p>
            <a:pPr marL="133985" marR="260350" indent="-86995">
              <a:lnSpc>
                <a:spcPct val="113300"/>
              </a:lnSpc>
              <a:spcBef>
                <a:spcPts val="265"/>
              </a:spcBef>
              <a:buChar char="•"/>
              <a:tabLst>
                <a:tab pos="133985" algn="l"/>
              </a:tabLst>
              <a:defRPr sz="700">
                <a:solidFill>
                  <a:srgbClr val="FFFFFF"/>
                </a:solidFill>
                <a:latin typeface="MB Corpo S Text Light"/>
                <a:cs typeface="MB Corpo S Text Light"/>
              </a:defRPr>
            </a:pPr>
            <a:r>
              <a:rPr dirty="0" err="1"/>
              <a:t>Poderoso</a:t>
            </a:r>
            <a:r>
              <a:rPr dirty="0"/>
              <a:t> e, </a:t>
            </a:r>
            <a:r>
              <a:rPr dirty="0" err="1"/>
              <a:t>portanto</a:t>
            </a:r>
            <a:r>
              <a:rPr dirty="0"/>
              <a:t>, </a:t>
            </a:r>
            <a:r>
              <a:rPr dirty="0" err="1"/>
              <a:t>perfeito</a:t>
            </a:r>
            <a:r>
              <a:rPr dirty="0"/>
              <a:t> para </a:t>
            </a:r>
            <a:r>
              <a:rPr dirty="0" err="1"/>
              <a:t>veículos</a:t>
            </a:r>
            <a:r>
              <a:rPr dirty="0"/>
              <a:t> </a:t>
            </a:r>
            <a:r>
              <a:rPr dirty="0" err="1"/>
              <a:t>luxuosamente</a:t>
            </a:r>
            <a:r>
              <a:rPr dirty="0"/>
              <a:t> </a:t>
            </a:r>
            <a:r>
              <a:rPr dirty="0" err="1"/>
              <a:t>equipados</a:t>
            </a:r>
            <a:r>
              <a:rPr dirty="0"/>
              <a:t>.</a:t>
            </a:r>
            <a:endParaRPr sz="700" dirty="0">
              <a:latin typeface="MB Corpo S Text Light"/>
              <a:cs typeface="MB Corpo S Text Light"/>
            </a:endParaRPr>
          </a:p>
          <a:p>
            <a:pPr marL="133985" indent="-86360">
              <a:lnSpc>
                <a:spcPct val="100000"/>
              </a:lnSpc>
              <a:spcBef>
                <a:spcPts val="380"/>
              </a:spcBef>
              <a:buChar char="•"/>
              <a:tabLst>
                <a:tab pos="133985" algn="l"/>
              </a:tabLst>
              <a:defRPr sz="700">
                <a:solidFill>
                  <a:srgbClr val="FFFFFF"/>
                </a:solidFill>
                <a:latin typeface="MB Corpo S Text Light"/>
                <a:cs typeface="MB Corpo S Text Light"/>
              </a:defRPr>
            </a:pPr>
            <a:r>
              <a:rPr dirty="0" err="1"/>
              <a:t>Insensível</a:t>
            </a:r>
            <a:r>
              <a:rPr dirty="0"/>
              <a:t> a </a:t>
            </a:r>
            <a:r>
              <a:rPr dirty="0" err="1"/>
              <a:t>descargas</a:t>
            </a:r>
            <a:r>
              <a:rPr dirty="0"/>
              <a:t> </a:t>
            </a:r>
            <a:r>
              <a:rPr dirty="0" err="1"/>
              <a:t>profundas</a:t>
            </a:r>
            <a:r>
              <a:rPr dirty="0"/>
              <a:t>.</a:t>
            </a:r>
            <a:endParaRPr sz="700" dirty="0">
              <a:latin typeface="MB Corpo S Text Light"/>
              <a:cs typeface="MB Corpo S Text Light"/>
            </a:endParaRPr>
          </a:p>
          <a:p>
            <a:pPr marL="132080" indent="-84455">
              <a:lnSpc>
                <a:spcPct val="100000"/>
              </a:lnSpc>
              <a:spcBef>
                <a:spcPts val="380"/>
              </a:spcBef>
              <a:buChar char="•"/>
              <a:tabLst>
                <a:tab pos="132080" algn="l"/>
              </a:tabLst>
              <a:defRPr sz="700">
                <a:solidFill>
                  <a:srgbClr val="FFFFFF"/>
                </a:solidFill>
                <a:latin typeface="MB Corpo S Text Light"/>
                <a:cs typeface="MB Corpo S Text Light"/>
              </a:defRPr>
            </a:pPr>
            <a:r>
              <a:rPr dirty="0" err="1"/>
              <a:t>Tem</a:t>
            </a:r>
            <a:r>
              <a:rPr dirty="0"/>
              <a:t> </a:t>
            </a:r>
            <a:r>
              <a:rPr dirty="0" err="1"/>
              <a:t>uma</a:t>
            </a:r>
            <a:r>
              <a:rPr dirty="0"/>
              <a:t> </a:t>
            </a:r>
            <a:r>
              <a:rPr dirty="0" err="1"/>
              <a:t>descarga</a:t>
            </a:r>
            <a:r>
              <a:rPr dirty="0"/>
              <a:t> </a:t>
            </a:r>
            <a:r>
              <a:rPr dirty="0" err="1"/>
              <a:t>espontânea</a:t>
            </a:r>
            <a:r>
              <a:rPr dirty="0"/>
              <a:t> </a:t>
            </a:r>
            <a:r>
              <a:rPr dirty="0" err="1"/>
              <a:t>mais</a:t>
            </a:r>
            <a:r>
              <a:rPr dirty="0"/>
              <a:t> </a:t>
            </a:r>
            <a:r>
              <a:rPr dirty="0" err="1"/>
              <a:t>baixa</a:t>
            </a:r>
            <a:r>
              <a:rPr dirty="0"/>
              <a:t>.</a:t>
            </a:r>
            <a:endParaRPr sz="700" dirty="0">
              <a:latin typeface="MB Corpo S Text Light"/>
              <a:cs typeface="MB Corpo S Text Light"/>
            </a:endParaRPr>
          </a:p>
          <a:p>
            <a:pPr marL="133985" indent="-86360">
              <a:lnSpc>
                <a:spcPct val="100000"/>
              </a:lnSpc>
              <a:spcBef>
                <a:spcPts val="375"/>
              </a:spcBef>
              <a:buChar char="•"/>
              <a:tabLst>
                <a:tab pos="133985" algn="l"/>
              </a:tabLst>
              <a:defRPr sz="700">
                <a:solidFill>
                  <a:srgbClr val="FFFFFF"/>
                </a:solidFill>
                <a:latin typeface="MB Corpo S Text Light"/>
                <a:cs typeface="MB Corpo S Text Light"/>
              </a:defRPr>
            </a:pPr>
            <a:r>
              <a:rPr dirty="0"/>
              <a:t>100% de </a:t>
            </a:r>
            <a:r>
              <a:rPr dirty="0" err="1"/>
              <a:t>segurança</a:t>
            </a:r>
            <a:r>
              <a:rPr dirty="0"/>
              <a:t> contra </a:t>
            </a:r>
            <a:r>
              <a:rPr dirty="0" err="1"/>
              <a:t>tombamento</a:t>
            </a:r>
            <a:r>
              <a:rPr dirty="0"/>
              <a:t> e </a:t>
            </a:r>
            <a:r>
              <a:rPr dirty="0" err="1"/>
              <a:t>vazamento</a:t>
            </a:r>
            <a:r>
              <a:rPr dirty="0"/>
              <a:t>.</a:t>
            </a:r>
            <a:endParaRPr sz="700" dirty="0">
              <a:latin typeface="MB Corpo S Text Light"/>
              <a:cs typeface="MB Corpo S Text Light"/>
            </a:endParaRPr>
          </a:p>
          <a:p>
            <a:pPr>
              <a:lnSpc>
                <a:spcPct val="100000"/>
              </a:lnSpc>
              <a:buClr>
                <a:srgbClr val="FFFFFF"/>
              </a:buClr>
              <a:buFont typeface="MB Corpo S Text Light"/>
              <a:buChar char="•"/>
            </a:pPr>
            <a:endParaRPr sz="800" dirty="0">
              <a:latin typeface="MB Corpo S Text Light"/>
              <a:cs typeface="MB Corpo S Text Light"/>
            </a:endParaRPr>
          </a:p>
          <a:p>
            <a:pPr marL="47625">
              <a:lnSpc>
                <a:spcPct val="100000"/>
              </a:lnSpc>
              <a:spcBef>
                <a:spcPts val="575"/>
              </a:spcBef>
              <a:defRPr sz="700" b="1">
                <a:solidFill>
                  <a:srgbClr val="FFFFFF"/>
                </a:solidFill>
                <a:latin typeface="MB Corpo S Text"/>
                <a:cs typeface="MB Corpo S Text"/>
              </a:defRPr>
            </a:pPr>
            <a:r>
              <a:rPr dirty="0" err="1"/>
              <a:t>Vantagens</a:t>
            </a:r>
            <a:r>
              <a:rPr dirty="0"/>
              <a:t> da </a:t>
            </a:r>
            <a:r>
              <a:rPr dirty="0" err="1"/>
              <a:t>tecnologia</a:t>
            </a:r>
            <a:r>
              <a:rPr dirty="0"/>
              <a:t> de </a:t>
            </a:r>
            <a:r>
              <a:rPr dirty="0" err="1"/>
              <a:t>chumbo</a:t>
            </a:r>
            <a:r>
              <a:rPr dirty="0"/>
              <a:t>-</a:t>
            </a:r>
            <a:r>
              <a:rPr dirty="0" err="1"/>
              <a:t>cálcio</a:t>
            </a:r>
            <a:r>
              <a:rPr dirty="0"/>
              <a:t>-prata:</a:t>
            </a:r>
            <a:endParaRPr sz="700" dirty="0">
              <a:latin typeface="MB Corpo S Text"/>
              <a:cs typeface="MB Corpo S Text"/>
            </a:endParaRPr>
          </a:p>
          <a:p>
            <a:pPr marL="133985" marR="339090" indent="-86995">
              <a:lnSpc>
                <a:spcPct val="113300"/>
              </a:lnSpc>
              <a:spcBef>
                <a:spcPts val="265"/>
              </a:spcBef>
              <a:buChar char="•"/>
              <a:tabLst>
                <a:tab pos="133985" algn="l"/>
              </a:tabLst>
              <a:defRPr sz="700">
                <a:solidFill>
                  <a:srgbClr val="FFFFFF"/>
                </a:solidFill>
                <a:latin typeface="MB Corpo S Text Light"/>
                <a:cs typeface="MB Corpo S Text Light"/>
              </a:defRPr>
            </a:pPr>
            <a:r>
              <a:rPr dirty="0"/>
              <a:t>Vida </a:t>
            </a:r>
            <a:r>
              <a:rPr dirty="0" err="1"/>
              <a:t>útil</a:t>
            </a:r>
            <a:r>
              <a:rPr dirty="0"/>
              <a:t> </a:t>
            </a:r>
            <a:r>
              <a:rPr dirty="0" err="1"/>
              <a:t>até</a:t>
            </a:r>
            <a:r>
              <a:rPr dirty="0"/>
              <a:t> 20% </a:t>
            </a:r>
            <a:r>
              <a:rPr dirty="0" err="1"/>
              <a:t>mais</a:t>
            </a:r>
            <a:r>
              <a:rPr dirty="0"/>
              <a:t> longa </a:t>
            </a:r>
            <a:r>
              <a:rPr dirty="0" err="1"/>
              <a:t>em</a:t>
            </a:r>
            <a:r>
              <a:rPr dirty="0"/>
              <a:t> </a:t>
            </a:r>
            <a:r>
              <a:rPr dirty="0" err="1"/>
              <a:t>comparação</a:t>
            </a:r>
            <a:r>
              <a:rPr dirty="0"/>
              <a:t> com as </a:t>
            </a:r>
            <a:r>
              <a:rPr dirty="0" err="1"/>
              <a:t>baterias</a:t>
            </a:r>
            <a:r>
              <a:rPr dirty="0"/>
              <a:t> </a:t>
            </a:r>
            <a:r>
              <a:rPr dirty="0" err="1"/>
              <a:t>convencionais</a:t>
            </a:r>
            <a:r>
              <a:rPr dirty="0"/>
              <a:t>.</a:t>
            </a:r>
            <a:endParaRPr sz="700" dirty="0">
              <a:latin typeface="MB Corpo S Text Light"/>
              <a:cs typeface="MB Corpo S Text Light"/>
            </a:endParaRPr>
          </a:p>
          <a:p>
            <a:pPr marL="133985" marR="404495" indent="-86995">
              <a:lnSpc>
                <a:spcPct val="113300"/>
              </a:lnSpc>
              <a:spcBef>
                <a:spcPts val="265"/>
              </a:spcBef>
              <a:buChar char="•"/>
              <a:tabLst>
                <a:tab pos="133985" algn="l"/>
              </a:tabLst>
              <a:defRPr sz="700">
                <a:solidFill>
                  <a:srgbClr val="FFFFFF"/>
                </a:solidFill>
                <a:latin typeface="MB Corpo S Text Light"/>
                <a:cs typeface="MB Corpo S Text Light"/>
              </a:defRPr>
            </a:pPr>
            <a:r>
              <a:rPr dirty="0"/>
              <a:t>Mais </a:t>
            </a:r>
            <a:r>
              <a:rPr dirty="0" err="1"/>
              <a:t>resistente</a:t>
            </a:r>
            <a:r>
              <a:rPr dirty="0"/>
              <a:t> a </a:t>
            </a:r>
            <a:r>
              <a:rPr dirty="0" err="1"/>
              <a:t>curtos</a:t>
            </a:r>
            <a:r>
              <a:rPr dirty="0"/>
              <a:t> </a:t>
            </a:r>
            <a:r>
              <a:rPr dirty="0" err="1"/>
              <a:t>percursos</a:t>
            </a:r>
            <a:r>
              <a:rPr dirty="0"/>
              <a:t> e </a:t>
            </a:r>
            <a:r>
              <a:rPr dirty="0" err="1"/>
              <a:t>partida</a:t>
            </a:r>
            <a:r>
              <a:rPr dirty="0"/>
              <a:t> a </a:t>
            </a:r>
            <a:r>
              <a:rPr dirty="0" err="1"/>
              <a:t>frio</a:t>
            </a:r>
            <a:r>
              <a:rPr dirty="0"/>
              <a:t> do que as </a:t>
            </a:r>
            <a:r>
              <a:rPr dirty="0" err="1"/>
              <a:t>baterias</a:t>
            </a:r>
            <a:r>
              <a:rPr dirty="0"/>
              <a:t> </a:t>
            </a:r>
            <a:r>
              <a:rPr dirty="0" err="1"/>
              <a:t>convencionais</a:t>
            </a:r>
            <a:r>
              <a:rPr dirty="0"/>
              <a:t>.</a:t>
            </a:r>
            <a:endParaRPr sz="700" dirty="0">
              <a:latin typeface="MB Corpo S Text Light"/>
              <a:cs typeface="MB Corpo S Text Light"/>
            </a:endParaRPr>
          </a:p>
        </p:txBody>
      </p:sp>
      <p:sp>
        <p:nvSpPr>
          <p:cNvPr id="25" name="object 25"/>
          <p:cNvSpPr txBox="1"/>
          <p:nvPr/>
        </p:nvSpPr>
        <p:spPr>
          <a:xfrm>
            <a:off x="5416464" y="3290210"/>
            <a:ext cx="1968586" cy="736355"/>
          </a:xfrm>
          <a:prstGeom prst="rect">
            <a:avLst/>
          </a:prstGeom>
        </p:spPr>
        <p:txBody>
          <a:bodyPr vert="horz" wrap="square" lIns="0" tIns="12700" rIns="0" bIns="0">
            <a:spAutoFit/>
          </a:bodyPr>
          <a:lstStyle/>
          <a:p>
            <a:pPr marL="99060" marR="8890" indent="-86995">
              <a:lnSpc>
                <a:spcPct val="113300"/>
              </a:lnSpc>
              <a:spcBef>
                <a:spcPts val="100"/>
              </a:spcBef>
              <a:buChar char="•"/>
              <a:tabLst>
                <a:tab pos="99060" algn="l"/>
              </a:tabLst>
              <a:defRPr sz="700">
                <a:solidFill>
                  <a:srgbClr val="1A1A18"/>
                </a:solidFill>
                <a:latin typeface="MB Corpo S Text Light"/>
                <a:cs typeface="MB Corpo S Text Light"/>
              </a:defRPr>
            </a:pPr>
            <a:r>
              <a:rPr dirty="0"/>
              <a:t>Com a </a:t>
            </a:r>
            <a:r>
              <a:rPr dirty="0" err="1"/>
              <a:t>bateria</a:t>
            </a:r>
            <a:r>
              <a:rPr dirty="0"/>
              <a:t> de </a:t>
            </a:r>
            <a:r>
              <a:rPr dirty="0" err="1"/>
              <a:t>partida</a:t>
            </a:r>
            <a:r>
              <a:rPr dirty="0"/>
              <a:t> original Mercedes-Benz, o </a:t>
            </a:r>
            <a:r>
              <a:rPr dirty="0" err="1"/>
              <a:t>seu</a:t>
            </a:r>
            <a:r>
              <a:rPr dirty="0"/>
              <a:t> </a:t>
            </a:r>
            <a:r>
              <a:rPr dirty="0" err="1"/>
              <a:t>cliente</a:t>
            </a:r>
            <a:r>
              <a:rPr dirty="0"/>
              <a:t> </a:t>
            </a:r>
            <a:r>
              <a:rPr dirty="0" err="1"/>
              <a:t>recebe</a:t>
            </a:r>
            <a:r>
              <a:rPr dirty="0"/>
              <a:t> um </a:t>
            </a:r>
            <a:r>
              <a:rPr dirty="0" err="1"/>
              <a:t>produto</a:t>
            </a:r>
            <a:r>
              <a:rPr dirty="0"/>
              <a:t> de </a:t>
            </a:r>
            <a:r>
              <a:rPr dirty="0" err="1"/>
              <a:t>alta</a:t>
            </a:r>
            <a:r>
              <a:rPr dirty="0"/>
              <a:t> </a:t>
            </a:r>
            <a:r>
              <a:rPr dirty="0" err="1"/>
              <a:t>qualidade</a:t>
            </a:r>
            <a:r>
              <a:rPr dirty="0"/>
              <a:t>,</a:t>
            </a:r>
            <a:endParaRPr sz="700" dirty="0">
              <a:latin typeface="MB Corpo S Text Light"/>
              <a:cs typeface="MB Corpo S Text Light"/>
            </a:endParaRPr>
          </a:p>
          <a:p>
            <a:pPr marL="99060" marR="5080">
              <a:lnSpc>
                <a:spcPct val="113300"/>
              </a:lnSpc>
              <a:defRPr sz="700">
                <a:solidFill>
                  <a:srgbClr val="1A1A18"/>
                </a:solidFill>
                <a:latin typeface="MB Corpo S Text Light"/>
                <a:cs typeface="MB Corpo S Text Light"/>
              </a:defRPr>
            </a:pPr>
            <a:r>
              <a:rPr dirty="0"/>
              <a:t>que é </a:t>
            </a:r>
            <a:r>
              <a:rPr dirty="0" err="1"/>
              <a:t>perfeitamente</a:t>
            </a:r>
            <a:r>
              <a:rPr dirty="0"/>
              <a:t> </a:t>
            </a:r>
            <a:r>
              <a:rPr dirty="0" err="1"/>
              <a:t>compatível</a:t>
            </a:r>
            <a:r>
              <a:rPr dirty="0"/>
              <a:t> com a </a:t>
            </a:r>
            <a:r>
              <a:rPr dirty="0" err="1"/>
              <a:t>demanda</a:t>
            </a:r>
            <a:r>
              <a:rPr dirty="0"/>
              <a:t> de </a:t>
            </a:r>
            <a:r>
              <a:rPr dirty="0" err="1"/>
              <a:t>energia</a:t>
            </a:r>
            <a:r>
              <a:rPr dirty="0"/>
              <a:t> do </a:t>
            </a:r>
            <a:r>
              <a:rPr dirty="0" err="1"/>
              <a:t>seu</a:t>
            </a:r>
            <a:r>
              <a:rPr dirty="0"/>
              <a:t> </a:t>
            </a:r>
            <a:r>
              <a:rPr dirty="0" err="1"/>
              <a:t>veículo</a:t>
            </a:r>
            <a:r>
              <a:rPr dirty="0"/>
              <a:t> e </a:t>
            </a:r>
            <a:r>
              <a:rPr dirty="0" err="1"/>
              <a:t>pode</a:t>
            </a:r>
            <a:r>
              <a:rPr dirty="0"/>
              <a:t> ser </a:t>
            </a:r>
            <a:r>
              <a:rPr dirty="0" err="1"/>
              <a:t>armazenado</a:t>
            </a:r>
            <a:r>
              <a:rPr dirty="0"/>
              <a:t> </a:t>
            </a:r>
            <a:r>
              <a:rPr dirty="0" err="1"/>
              <a:t>por</a:t>
            </a:r>
            <a:r>
              <a:rPr dirty="0"/>
              <a:t> </a:t>
            </a:r>
            <a:r>
              <a:rPr dirty="0" err="1"/>
              <a:t>mais</a:t>
            </a:r>
            <a:r>
              <a:rPr dirty="0"/>
              <a:t> tempo do que as </a:t>
            </a:r>
            <a:r>
              <a:rPr dirty="0" err="1"/>
              <a:t>baterias</a:t>
            </a:r>
            <a:r>
              <a:rPr dirty="0"/>
              <a:t> IAM </a:t>
            </a:r>
            <a:r>
              <a:rPr dirty="0" err="1"/>
              <a:t>convencionais</a:t>
            </a:r>
            <a:r>
              <a:rPr dirty="0"/>
              <a:t>.</a:t>
            </a:r>
            <a:endParaRPr sz="700" dirty="0">
              <a:latin typeface="MB Corpo S Text Light"/>
              <a:cs typeface="MB Corpo S Text Light"/>
            </a:endParaRPr>
          </a:p>
        </p:txBody>
      </p:sp>
      <p:sp>
        <p:nvSpPr>
          <p:cNvPr id="26" name="object 26"/>
          <p:cNvSpPr txBox="1"/>
          <p:nvPr/>
        </p:nvSpPr>
        <p:spPr>
          <a:xfrm>
            <a:off x="7684113" y="3290210"/>
            <a:ext cx="1686560" cy="1389380"/>
          </a:xfrm>
          <a:prstGeom prst="rect">
            <a:avLst/>
          </a:prstGeom>
        </p:spPr>
        <p:txBody>
          <a:bodyPr vert="horz" wrap="square" lIns="0" tIns="12700" rIns="0" bIns="0">
            <a:spAutoFit/>
          </a:bodyPr>
          <a:lstStyle/>
          <a:p>
            <a:pPr marL="97155" marR="238760" indent="-85090">
              <a:lnSpc>
                <a:spcPct val="113300"/>
              </a:lnSpc>
              <a:spcBef>
                <a:spcPts val="100"/>
              </a:spcBef>
              <a:buChar char="•"/>
              <a:tabLst>
                <a:tab pos="97155" algn="l"/>
              </a:tabLst>
              <a:defRPr sz="700">
                <a:solidFill>
                  <a:srgbClr val="009EE3"/>
                </a:solidFill>
                <a:latin typeface="MB Corpo S Text Light"/>
                <a:cs typeface="MB Corpo S Text Light"/>
              </a:defRPr>
            </a:pPr>
            <a:r>
              <a:t>AGM significa Absorbent Glass Mat (manta de fibra de vidro absorvente).</a:t>
            </a:r>
            <a:endParaRPr sz="700">
              <a:latin typeface="MB Corpo S Text Light"/>
              <a:cs typeface="MB Corpo S Text Light"/>
            </a:endParaRPr>
          </a:p>
          <a:p>
            <a:pPr marL="97155" marR="5080">
              <a:lnSpc>
                <a:spcPct val="113300"/>
              </a:lnSpc>
              <a:defRPr sz="700">
                <a:solidFill>
                  <a:srgbClr val="009EE3"/>
                </a:solidFill>
                <a:latin typeface="MB Corpo S Text Light"/>
                <a:cs typeface="MB Corpo S Text Light"/>
              </a:defRPr>
            </a:pPr>
            <a:r>
              <a:t>Uma manta de fibra de vidro é saturada com ácido sulfúrico. Ao contrário das baterias de carro normais, não há mais nenhum líquido na bateria que poderia vazar em um acidente, por exemplo.</a:t>
            </a:r>
            <a:endParaRPr sz="700">
              <a:latin typeface="MB Corpo S Text Light"/>
              <a:cs typeface="MB Corpo S Text Light"/>
            </a:endParaRPr>
          </a:p>
          <a:p>
            <a:pPr marL="99060" indent="-86360">
              <a:lnSpc>
                <a:spcPct val="100000"/>
              </a:lnSpc>
              <a:spcBef>
                <a:spcPts val="375"/>
              </a:spcBef>
              <a:buChar char="•"/>
              <a:tabLst>
                <a:tab pos="99060" algn="l"/>
              </a:tabLst>
              <a:defRPr sz="700">
                <a:solidFill>
                  <a:srgbClr val="009EE3"/>
                </a:solidFill>
                <a:latin typeface="MB Corpo S Text Light"/>
                <a:cs typeface="MB Corpo S Text Light"/>
              </a:defRPr>
            </a:pPr>
            <a:r>
              <a:t>As baterias AGM são ideais</a:t>
            </a:r>
            <a:endParaRPr sz="700">
              <a:latin typeface="MB Corpo S Text Light"/>
              <a:cs typeface="MB Corpo S Text Light"/>
            </a:endParaRPr>
          </a:p>
          <a:p>
            <a:pPr marL="99060" marR="65405">
              <a:lnSpc>
                <a:spcPct val="113300"/>
              </a:lnSpc>
              <a:defRPr sz="700">
                <a:solidFill>
                  <a:srgbClr val="009EE3"/>
                </a:solidFill>
                <a:latin typeface="MB Corpo S Text Light"/>
                <a:cs typeface="MB Corpo S Text Light"/>
              </a:defRPr>
            </a:pPr>
            <a:r>
              <a:t>para veículos com muitos consumidores elétricos e função start-stop.</a:t>
            </a:r>
            <a:endParaRPr sz="700">
              <a:latin typeface="MB Corpo S Text Light"/>
              <a:cs typeface="MB Corpo S Text Light"/>
            </a:endParaRPr>
          </a:p>
        </p:txBody>
      </p:sp>
      <p:grpSp>
        <p:nvGrpSpPr>
          <p:cNvPr id="27" name="object 27"/>
          <p:cNvGrpSpPr/>
          <p:nvPr/>
        </p:nvGrpSpPr>
        <p:grpSpPr>
          <a:xfrm>
            <a:off x="10661262" y="3178308"/>
            <a:ext cx="6972300" cy="3175"/>
            <a:chOff x="10661262" y="3178308"/>
            <a:chExt cx="6972300" cy="3175"/>
          </a:xfrm>
        </p:grpSpPr>
        <p:sp>
          <p:nvSpPr>
            <p:cNvPr id="28" name="object 28"/>
            <p:cNvSpPr/>
            <p:nvPr/>
          </p:nvSpPr>
          <p:spPr>
            <a:xfrm>
              <a:off x="10661262" y="3179801"/>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a:lstStyle/>
            <a:p>
              <a:endParaRPr/>
            </a:p>
          </p:txBody>
        </p:sp>
        <p:sp>
          <p:nvSpPr>
            <p:cNvPr id="29" name="object 29"/>
            <p:cNvSpPr/>
            <p:nvPr/>
          </p:nvSpPr>
          <p:spPr>
            <a:xfrm>
              <a:off x="11981228"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a:lstStyle/>
            <a:p>
              <a:endParaRPr/>
            </a:p>
          </p:txBody>
        </p:sp>
        <p:sp>
          <p:nvSpPr>
            <p:cNvPr id="30" name="object 30"/>
            <p:cNvSpPr/>
            <p:nvPr/>
          </p:nvSpPr>
          <p:spPr>
            <a:xfrm>
              <a:off x="13233502"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sp>
          <p:nvSpPr>
            <p:cNvPr id="31" name="object 31"/>
            <p:cNvSpPr/>
            <p:nvPr/>
          </p:nvSpPr>
          <p:spPr>
            <a:xfrm>
              <a:off x="1543344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grpSp>
      <p:grpSp>
        <p:nvGrpSpPr>
          <p:cNvPr id="32" name="object 32"/>
          <p:cNvGrpSpPr/>
          <p:nvPr/>
        </p:nvGrpSpPr>
        <p:grpSpPr>
          <a:xfrm>
            <a:off x="10661262" y="4295202"/>
            <a:ext cx="6972300" cy="3175"/>
            <a:chOff x="10661262" y="4295202"/>
            <a:chExt cx="6972300" cy="3175"/>
          </a:xfrm>
        </p:grpSpPr>
        <p:sp>
          <p:nvSpPr>
            <p:cNvPr id="33" name="object 33"/>
            <p:cNvSpPr/>
            <p:nvPr/>
          </p:nvSpPr>
          <p:spPr>
            <a:xfrm>
              <a:off x="10661262" y="4296695"/>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a:lstStyle/>
            <a:p>
              <a:endParaRPr/>
            </a:p>
          </p:txBody>
        </p:sp>
        <p:sp>
          <p:nvSpPr>
            <p:cNvPr id="34" name="object 34"/>
            <p:cNvSpPr/>
            <p:nvPr/>
          </p:nvSpPr>
          <p:spPr>
            <a:xfrm>
              <a:off x="11981228"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a:lstStyle/>
            <a:p>
              <a:endParaRPr/>
            </a:p>
          </p:txBody>
        </p:sp>
        <p:sp>
          <p:nvSpPr>
            <p:cNvPr id="35" name="object 35"/>
            <p:cNvSpPr/>
            <p:nvPr/>
          </p:nvSpPr>
          <p:spPr>
            <a:xfrm>
              <a:off x="13233502"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sp>
          <p:nvSpPr>
            <p:cNvPr id="36" name="object 36"/>
            <p:cNvSpPr/>
            <p:nvPr/>
          </p:nvSpPr>
          <p:spPr>
            <a:xfrm>
              <a:off x="1543344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grpSp>
      <p:grpSp>
        <p:nvGrpSpPr>
          <p:cNvPr id="37" name="object 37"/>
          <p:cNvGrpSpPr/>
          <p:nvPr/>
        </p:nvGrpSpPr>
        <p:grpSpPr>
          <a:xfrm>
            <a:off x="10661262" y="5412096"/>
            <a:ext cx="6972300" cy="3175"/>
            <a:chOff x="10661262" y="5412096"/>
            <a:chExt cx="6972300" cy="3175"/>
          </a:xfrm>
        </p:grpSpPr>
        <p:sp>
          <p:nvSpPr>
            <p:cNvPr id="38" name="object 38"/>
            <p:cNvSpPr/>
            <p:nvPr/>
          </p:nvSpPr>
          <p:spPr>
            <a:xfrm>
              <a:off x="10661262" y="5413589"/>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a:lstStyle/>
            <a:p>
              <a:endParaRPr/>
            </a:p>
          </p:txBody>
        </p:sp>
        <p:sp>
          <p:nvSpPr>
            <p:cNvPr id="39" name="object 39"/>
            <p:cNvSpPr/>
            <p:nvPr/>
          </p:nvSpPr>
          <p:spPr>
            <a:xfrm>
              <a:off x="11981228"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a:lstStyle/>
            <a:p>
              <a:endParaRPr/>
            </a:p>
          </p:txBody>
        </p:sp>
        <p:sp>
          <p:nvSpPr>
            <p:cNvPr id="40" name="object 40"/>
            <p:cNvSpPr/>
            <p:nvPr/>
          </p:nvSpPr>
          <p:spPr>
            <a:xfrm>
              <a:off x="13233502"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sp>
          <p:nvSpPr>
            <p:cNvPr id="41" name="object 41"/>
            <p:cNvSpPr/>
            <p:nvPr/>
          </p:nvSpPr>
          <p:spPr>
            <a:xfrm>
              <a:off x="1543344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a:lstStyle/>
            <a:p>
              <a:endParaRPr/>
            </a:p>
          </p:txBody>
        </p:sp>
      </p:grpSp>
      <p:pic>
        <p:nvPicPr>
          <p:cNvPr id="42" name="object 42"/>
          <p:cNvPicPr/>
          <p:nvPr/>
        </p:nvPicPr>
        <p:blipFill>
          <a:blip r:embed="rId5" cstate="print"/>
          <a:stretch>
            <a:fillRect/>
          </a:stretch>
        </p:blipFill>
        <p:spPr>
          <a:xfrm>
            <a:off x="12083867" y="2395287"/>
            <a:ext cx="1046997" cy="452132"/>
          </a:xfrm>
          <a:prstGeom prst="rect">
            <a:avLst/>
          </a:prstGeom>
        </p:spPr>
      </p:pic>
      <p:sp>
        <p:nvSpPr>
          <p:cNvPr id="43" name="object 43"/>
          <p:cNvSpPr txBox="1"/>
          <p:nvPr/>
        </p:nvSpPr>
        <p:spPr>
          <a:xfrm>
            <a:off x="10696323" y="3243313"/>
            <a:ext cx="1161415" cy="735330"/>
          </a:xfrm>
          <a:prstGeom prst="rect">
            <a:avLst/>
          </a:prstGeom>
        </p:spPr>
        <p:txBody>
          <a:bodyPr vert="horz" wrap="square" lIns="0" tIns="66040" rIns="0" bIns="0">
            <a:spAutoFit/>
          </a:bodyPr>
          <a:lstStyle/>
          <a:p>
            <a:pPr marL="12700">
              <a:lnSpc>
                <a:spcPct val="100000"/>
              </a:lnSpc>
              <a:spcBef>
                <a:spcPts val="520"/>
              </a:spcBef>
              <a:defRPr sz="950" b="1">
                <a:solidFill>
                  <a:srgbClr val="009EE3"/>
                </a:solidFill>
                <a:latin typeface="MB Corpo S Text"/>
                <a:cs typeface="MB Corpo S Text"/>
              </a:defRPr>
            </a:pPr>
            <a:r>
              <a:t>Velas incandescentes.</a:t>
            </a:r>
            <a:endParaRPr sz="950">
              <a:latin typeface="MB Corpo S Text"/>
              <a:cs typeface="MB Corpo S Text"/>
            </a:endParaRPr>
          </a:p>
          <a:p>
            <a:pPr marL="12700" marR="5080">
              <a:lnSpc>
                <a:spcPct val="113300"/>
              </a:lnSpc>
              <a:spcBef>
                <a:spcPts val="220"/>
              </a:spcBef>
              <a:defRPr sz="700">
                <a:solidFill>
                  <a:srgbClr val="1A1A18"/>
                </a:solidFill>
                <a:latin typeface="MB Corpo S Text Light"/>
                <a:cs typeface="MB Corpo S Text Light"/>
              </a:defRPr>
            </a:pPr>
            <a:r>
              <a:t>Auxiliam uma partida rápida do motor e uma fase de aquecimento eficaz e ecológica.</a:t>
            </a:r>
            <a:endParaRPr sz="700">
              <a:latin typeface="MB Corpo S Text Light"/>
              <a:cs typeface="MB Corpo S Text Light"/>
            </a:endParaRPr>
          </a:p>
        </p:txBody>
      </p:sp>
      <p:pic>
        <p:nvPicPr>
          <p:cNvPr id="44" name="object 44"/>
          <p:cNvPicPr/>
          <p:nvPr/>
        </p:nvPicPr>
        <p:blipFill>
          <a:blip r:embed="rId6" cstate="print"/>
          <a:stretch>
            <a:fillRect/>
          </a:stretch>
        </p:blipFill>
        <p:spPr>
          <a:xfrm>
            <a:off x="12562060" y="3268876"/>
            <a:ext cx="90610" cy="938743"/>
          </a:xfrm>
          <a:prstGeom prst="rect">
            <a:avLst/>
          </a:prstGeom>
        </p:spPr>
      </p:pic>
      <p:sp>
        <p:nvSpPr>
          <p:cNvPr id="45" name="object 45"/>
          <p:cNvSpPr txBox="1"/>
          <p:nvPr/>
        </p:nvSpPr>
        <p:spPr>
          <a:xfrm>
            <a:off x="13233497" y="3230568"/>
            <a:ext cx="2200275" cy="1015365"/>
          </a:xfrm>
          <a:prstGeom prst="rect">
            <a:avLst/>
          </a:prstGeom>
          <a:solidFill>
            <a:srgbClr val="009EE3"/>
          </a:solidFill>
        </p:spPr>
        <p:txBody>
          <a:bodyPr vert="horz" wrap="square" lIns="0" tIns="71755" rIns="0" bIns="0">
            <a:spAutoFit/>
          </a:bodyPr>
          <a:lstStyle/>
          <a:p>
            <a:pPr marL="134620" marR="302260" indent="-86995">
              <a:lnSpc>
                <a:spcPct val="113300"/>
              </a:lnSpc>
              <a:spcBef>
                <a:spcPts val="565"/>
              </a:spcBef>
              <a:buChar char="•"/>
              <a:tabLst>
                <a:tab pos="134620" algn="l"/>
              </a:tabLst>
              <a:defRPr sz="700">
                <a:solidFill>
                  <a:srgbClr val="FFFFFF"/>
                </a:solidFill>
                <a:latin typeface="MB Corpo S Text Light"/>
                <a:cs typeface="MB Corpo S Text Light"/>
              </a:defRPr>
            </a:pPr>
            <a:r>
              <a:t>Como a temperatura ideal de operação é atingida rapidamente, as velas incandescentes originais Mercedes-Benz reduzem o risco de acúmulo de fuligem.</a:t>
            </a:r>
            <a:endParaRPr sz="700">
              <a:latin typeface="MB Corpo S Text Light"/>
              <a:cs typeface="MB Corpo S Text Light"/>
            </a:endParaRPr>
          </a:p>
        </p:txBody>
      </p:sp>
      <p:sp>
        <p:nvSpPr>
          <p:cNvPr id="46" name="object 46"/>
          <p:cNvSpPr txBox="1"/>
          <p:nvPr/>
        </p:nvSpPr>
        <p:spPr>
          <a:xfrm>
            <a:off x="15468513" y="3290210"/>
            <a:ext cx="1853564" cy="267335"/>
          </a:xfrm>
          <a:prstGeom prst="rect">
            <a:avLst/>
          </a:prstGeom>
        </p:spPr>
        <p:txBody>
          <a:bodyPr vert="horz" wrap="square" lIns="0" tIns="12700" rIns="0" bIns="0">
            <a:spAutoFit/>
          </a:bodyPr>
          <a:lstStyle/>
          <a:p>
            <a:pPr marL="99060" marR="5080" indent="-86995">
              <a:lnSpc>
                <a:spcPct val="113300"/>
              </a:lnSpc>
              <a:spcBef>
                <a:spcPts val="100"/>
              </a:spcBef>
              <a:buChar char="•"/>
              <a:tabLst>
                <a:tab pos="99060" algn="l"/>
              </a:tabLst>
              <a:defRPr sz="700">
                <a:solidFill>
                  <a:srgbClr val="1A1A18"/>
                </a:solidFill>
                <a:latin typeface="MB Corpo S Text Light"/>
                <a:cs typeface="MB Corpo S Text Light"/>
              </a:defRPr>
            </a:pPr>
            <a:r>
              <a:t>Desenvolvida e testada especialmente para cada tipo de motor Mercedes-Benz.</a:t>
            </a:r>
            <a:endParaRPr sz="700">
              <a:latin typeface="MB Corpo S Text Light"/>
              <a:cs typeface="MB Corpo S Text Light"/>
            </a:endParaRPr>
          </a:p>
        </p:txBody>
      </p:sp>
      <p:sp>
        <p:nvSpPr>
          <p:cNvPr id="47" name="object 47"/>
          <p:cNvSpPr txBox="1"/>
          <p:nvPr/>
        </p:nvSpPr>
        <p:spPr>
          <a:xfrm>
            <a:off x="10696323" y="4360207"/>
            <a:ext cx="1066165" cy="735330"/>
          </a:xfrm>
          <a:prstGeom prst="rect">
            <a:avLst/>
          </a:prstGeom>
        </p:spPr>
        <p:txBody>
          <a:bodyPr vert="horz" wrap="square" lIns="0" tIns="66040" rIns="0" bIns="0">
            <a:spAutoFit/>
          </a:bodyPr>
          <a:lstStyle/>
          <a:p>
            <a:pPr marL="12700">
              <a:lnSpc>
                <a:spcPct val="100000"/>
              </a:lnSpc>
              <a:spcBef>
                <a:spcPts val="520"/>
              </a:spcBef>
              <a:defRPr sz="950" b="1">
                <a:solidFill>
                  <a:srgbClr val="009EE3"/>
                </a:solidFill>
                <a:latin typeface="MB Corpo S Text"/>
                <a:cs typeface="MB Corpo S Text"/>
              </a:defRPr>
            </a:pPr>
            <a:r>
              <a:t>Silenciador.</a:t>
            </a:r>
            <a:endParaRPr sz="950">
              <a:latin typeface="MB Corpo S Text"/>
              <a:cs typeface="MB Corpo S Text"/>
            </a:endParaRPr>
          </a:p>
          <a:p>
            <a:pPr marL="12700" marR="5080">
              <a:lnSpc>
                <a:spcPct val="113300"/>
              </a:lnSpc>
              <a:spcBef>
                <a:spcPts val="220"/>
              </a:spcBef>
              <a:defRPr sz="700">
                <a:solidFill>
                  <a:srgbClr val="1A1A18"/>
                </a:solidFill>
                <a:latin typeface="MB Corpo S Text Light"/>
                <a:cs typeface="MB Corpo S Text Light"/>
              </a:defRPr>
            </a:pPr>
            <a:r>
              <a:t>O mais alto nível de redução de ruído sem comprometer o desempenho do motor.</a:t>
            </a:r>
            <a:endParaRPr sz="700">
              <a:latin typeface="MB Corpo S Text Light"/>
              <a:cs typeface="MB Corpo S Text Light"/>
            </a:endParaRPr>
          </a:p>
        </p:txBody>
      </p:sp>
      <p:pic>
        <p:nvPicPr>
          <p:cNvPr id="48" name="object 48"/>
          <p:cNvPicPr/>
          <p:nvPr/>
        </p:nvPicPr>
        <p:blipFill>
          <a:blip r:embed="rId7" cstate="print"/>
          <a:stretch>
            <a:fillRect/>
          </a:stretch>
        </p:blipFill>
        <p:spPr>
          <a:xfrm>
            <a:off x="12039542" y="4537287"/>
            <a:ext cx="1177024" cy="659252"/>
          </a:xfrm>
          <a:prstGeom prst="rect">
            <a:avLst/>
          </a:prstGeom>
        </p:spPr>
      </p:pic>
      <p:sp>
        <p:nvSpPr>
          <p:cNvPr id="49" name="object 49"/>
          <p:cNvSpPr txBox="1"/>
          <p:nvPr/>
        </p:nvSpPr>
        <p:spPr>
          <a:xfrm>
            <a:off x="13233497" y="4347458"/>
            <a:ext cx="2200275" cy="1015365"/>
          </a:xfrm>
          <a:prstGeom prst="rect">
            <a:avLst/>
          </a:prstGeom>
          <a:solidFill>
            <a:srgbClr val="009EE3"/>
          </a:solidFill>
        </p:spPr>
        <p:txBody>
          <a:bodyPr vert="horz" wrap="square" lIns="0" tIns="71755" rIns="0" bIns="0">
            <a:spAutoFit/>
          </a:bodyPr>
          <a:lstStyle/>
          <a:p>
            <a:pPr marL="134620" marR="596265" indent="-86995">
              <a:lnSpc>
                <a:spcPct val="113300"/>
              </a:lnSpc>
              <a:spcBef>
                <a:spcPts val="565"/>
              </a:spcBef>
              <a:buChar char="•"/>
              <a:tabLst>
                <a:tab pos="134620" algn="l"/>
              </a:tabLst>
              <a:defRPr sz="700">
                <a:solidFill>
                  <a:srgbClr val="FFFFFF"/>
                </a:solidFill>
                <a:latin typeface="MB Corpo S Text Light"/>
                <a:cs typeface="MB Corpo S Text Light"/>
              </a:defRPr>
            </a:pPr>
            <a:r>
              <a:rPr dirty="0"/>
              <a:t>Longa </a:t>
            </a:r>
            <a:r>
              <a:rPr dirty="0" err="1"/>
              <a:t>vida</a:t>
            </a:r>
            <a:r>
              <a:rPr dirty="0"/>
              <a:t> </a:t>
            </a:r>
            <a:r>
              <a:rPr dirty="0" err="1"/>
              <a:t>útil</a:t>
            </a:r>
            <a:r>
              <a:rPr dirty="0"/>
              <a:t> e, </a:t>
            </a:r>
            <a:r>
              <a:rPr dirty="0" err="1"/>
              <a:t>portanto</a:t>
            </a:r>
            <a:r>
              <a:rPr dirty="0"/>
              <a:t>, alto </a:t>
            </a:r>
            <a:r>
              <a:rPr dirty="0" err="1"/>
              <a:t>custo</a:t>
            </a:r>
            <a:r>
              <a:rPr lang="pt-BR" dirty="0"/>
              <a:t>-</a:t>
            </a:r>
            <a:r>
              <a:rPr dirty="0" err="1"/>
              <a:t>benefício</a:t>
            </a:r>
            <a:r>
              <a:rPr dirty="0"/>
              <a:t>.</a:t>
            </a:r>
            <a:endParaRPr sz="700" dirty="0">
              <a:latin typeface="MB Corpo S Text Light"/>
              <a:cs typeface="MB Corpo S Text Light"/>
            </a:endParaRPr>
          </a:p>
          <a:p>
            <a:pPr marL="134620" marR="606425" indent="-86995">
              <a:lnSpc>
                <a:spcPct val="113300"/>
              </a:lnSpc>
              <a:spcBef>
                <a:spcPts val="270"/>
              </a:spcBef>
              <a:buChar char="•"/>
              <a:tabLst>
                <a:tab pos="134620" algn="l"/>
              </a:tabLst>
              <a:defRPr sz="700">
                <a:solidFill>
                  <a:srgbClr val="FFFFFF"/>
                </a:solidFill>
                <a:latin typeface="MB Corpo S Text Light"/>
                <a:cs typeface="MB Corpo S Text Light"/>
              </a:defRPr>
            </a:pPr>
            <a:r>
              <a:rPr dirty="0" err="1"/>
              <a:t>Especialmente</a:t>
            </a:r>
            <a:r>
              <a:rPr dirty="0"/>
              <a:t> </a:t>
            </a:r>
            <a:r>
              <a:rPr dirty="0" err="1"/>
              <a:t>desenvolvido</a:t>
            </a:r>
            <a:r>
              <a:rPr dirty="0"/>
              <a:t> e </a:t>
            </a:r>
            <a:r>
              <a:rPr dirty="0" err="1"/>
              <a:t>adaptado</a:t>
            </a:r>
            <a:r>
              <a:rPr dirty="0"/>
              <a:t> para </a:t>
            </a:r>
            <a:r>
              <a:rPr dirty="0" err="1"/>
              <a:t>veículos</a:t>
            </a:r>
            <a:r>
              <a:rPr dirty="0"/>
              <a:t> Mercedes-Benz.</a:t>
            </a:r>
            <a:endParaRPr sz="700" dirty="0">
              <a:latin typeface="MB Corpo S Text Light"/>
              <a:cs typeface="MB Corpo S Text Light"/>
            </a:endParaRPr>
          </a:p>
          <a:p>
            <a:pPr marL="134620" marR="643890" indent="-86995">
              <a:lnSpc>
                <a:spcPct val="113300"/>
              </a:lnSpc>
              <a:spcBef>
                <a:spcPts val="265"/>
              </a:spcBef>
              <a:buChar char="•"/>
              <a:tabLst>
                <a:tab pos="134620" algn="l"/>
              </a:tabLst>
              <a:defRPr sz="700">
                <a:solidFill>
                  <a:srgbClr val="FFFFFF"/>
                </a:solidFill>
                <a:latin typeface="MB Corpo S Text Light"/>
                <a:cs typeface="MB Corpo S Text Light"/>
              </a:defRPr>
            </a:pPr>
            <a:r>
              <a:rPr dirty="0" err="1"/>
              <a:t>Construção</a:t>
            </a:r>
            <a:r>
              <a:rPr dirty="0"/>
              <a:t> </a:t>
            </a:r>
            <a:r>
              <a:rPr dirty="0" err="1"/>
              <a:t>complexa</a:t>
            </a:r>
            <a:r>
              <a:rPr dirty="0"/>
              <a:t> e </a:t>
            </a:r>
            <a:r>
              <a:rPr dirty="0" err="1"/>
              <a:t>estável</a:t>
            </a:r>
            <a:r>
              <a:rPr dirty="0"/>
              <a:t> </a:t>
            </a:r>
            <a:r>
              <a:rPr dirty="0" err="1"/>
              <a:t>graças</a:t>
            </a:r>
            <a:r>
              <a:rPr dirty="0"/>
              <a:t> </a:t>
            </a:r>
            <a:r>
              <a:rPr dirty="0" err="1"/>
              <a:t>ao</a:t>
            </a:r>
            <a:r>
              <a:rPr dirty="0"/>
              <a:t> </a:t>
            </a:r>
            <a:r>
              <a:rPr dirty="0" err="1"/>
              <a:t>aço</a:t>
            </a:r>
            <a:r>
              <a:rPr dirty="0"/>
              <a:t> </a:t>
            </a:r>
            <a:r>
              <a:rPr dirty="0" err="1"/>
              <a:t>inoxidável</a:t>
            </a:r>
            <a:r>
              <a:rPr dirty="0"/>
              <a:t> V2A de </a:t>
            </a:r>
            <a:r>
              <a:rPr dirty="0" err="1"/>
              <a:t>alta</a:t>
            </a:r>
            <a:r>
              <a:rPr dirty="0"/>
              <a:t> </a:t>
            </a:r>
            <a:r>
              <a:rPr dirty="0" err="1"/>
              <a:t>qualidade</a:t>
            </a:r>
            <a:r>
              <a:rPr dirty="0"/>
              <a:t>.</a:t>
            </a:r>
            <a:endParaRPr sz="700" dirty="0">
              <a:latin typeface="MB Corpo S Text Light"/>
              <a:cs typeface="MB Corpo S Text Light"/>
            </a:endParaRPr>
          </a:p>
        </p:txBody>
      </p:sp>
      <p:sp>
        <p:nvSpPr>
          <p:cNvPr id="50" name="object 50"/>
          <p:cNvSpPr txBox="1"/>
          <p:nvPr/>
        </p:nvSpPr>
        <p:spPr>
          <a:xfrm>
            <a:off x="15468513" y="4407104"/>
            <a:ext cx="1887220" cy="509270"/>
          </a:xfrm>
          <a:prstGeom prst="rect">
            <a:avLst/>
          </a:prstGeom>
        </p:spPr>
        <p:txBody>
          <a:bodyPr vert="horz" wrap="square" lIns="0" tIns="12700" rIns="0" bIns="0">
            <a:spAutoFit/>
          </a:bodyPr>
          <a:lstStyle/>
          <a:p>
            <a:pPr marL="99060" marR="5080" indent="-86995">
              <a:lnSpc>
                <a:spcPct val="113300"/>
              </a:lnSpc>
              <a:spcBef>
                <a:spcPts val="100"/>
              </a:spcBef>
              <a:buChar char="•"/>
              <a:tabLst>
                <a:tab pos="99060" algn="l"/>
              </a:tabLst>
              <a:defRPr sz="700">
                <a:solidFill>
                  <a:srgbClr val="1A1A18"/>
                </a:solidFill>
                <a:latin typeface="MB Corpo S Text Light"/>
                <a:cs typeface="MB Corpo S Text Light"/>
              </a:defRPr>
            </a:pPr>
            <a:r>
              <a:rPr dirty="0" err="1"/>
              <a:t>Os</a:t>
            </a:r>
            <a:r>
              <a:rPr dirty="0"/>
              <a:t> </a:t>
            </a:r>
            <a:r>
              <a:rPr dirty="0" err="1"/>
              <a:t>silenciadores</a:t>
            </a:r>
            <a:r>
              <a:rPr dirty="0"/>
              <a:t> </a:t>
            </a:r>
            <a:r>
              <a:rPr dirty="0" err="1"/>
              <a:t>originais</a:t>
            </a:r>
            <a:r>
              <a:rPr dirty="0"/>
              <a:t> Mercedes-Benz </a:t>
            </a:r>
            <a:r>
              <a:rPr dirty="0" err="1"/>
              <a:t>apresentam</a:t>
            </a:r>
            <a:r>
              <a:rPr dirty="0"/>
              <a:t> um </a:t>
            </a:r>
            <a:r>
              <a:rPr dirty="0" err="1"/>
              <a:t>ajuste</a:t>
            </a:r>
            <a:r>
              <a:rPr dirty="0"/>
              <a:t> ideal para </a:t>
            </a:r>
            <a:r>
              <a:rPr dirty="0" err="1"/>
              <a:t>os</a:t>
            </a:r>
            <a:r>
              <a:rPr dirty="0"/>
              <a:t> </a:t>
            </a:r>
            <a:r>
              <a:rPr dirty="0" err="1"/>
              <a:t>nossos</a:t>
            </a:r>
            <a:r>
              <a:rPr dirty="0"/>
              <a:t> </a:t>
            </a:r>
            <a:r>
              <a:rPr dirty="0" err="1"/>
              <a:t>modelos</a:t>
            </a:r>
            <a:r>
              <a:rPr dirty="0"/>
              <a:t> Mercedes-Benz e, </a:t>
            </a:r>
            <a:r>
              <a:rPr dirty="0" err="1"/>
              <a:t>assim</a:t>
            </a:r>
            <a:r>
              <a:rPr dirty="0"/>
              <a:t>, </a:t>
            </a:r>
            <a:r>
              <a:rPr dirty="0" err="1"/>
              <a:t>garantem</a:t>
            </a:r>
            <a:r>
              <a:rPr dirty="0"/>
              <a:t> </a:t>
            </a:r>
            <a:r>
              <a:rPr lang="pt-BR" dirty="0"/>
              <a:t>curtos </a:t>
            </a:r>
            <a:r>
              <a:rPr dirty="0"/>
              <a:t>tempos de </a:t>
            </a:r>
            <a:r>
              <a:rPr dirty="0" err="1"/>
              <a:t>reparaçã</a:t>
            </a:r>
            <a:r>
              <a:rPr lang="pt-BR" dirty="0"/>
              <a:t>o</a:t>
            </a:r>
            <a:r>
              <a:rPr dirty="0"/>
              <a:t>.</a:t>
            </a:r>
            <a:endParaRPr sz="700" dirty="0">
              <a:latin typeface="MB Corpo S Text Light"/>
              <a:cs typeface="MB Corpo S Text Light"/>
            </a:endParaRPr>
          </a:p>
        </p:txBody>
      </p:sp>
      <p:grpSp>
        <p:nvGrpSpPr>
          <p:cNvPr id="51" name="object 51"/>
          <p:cNvGrpSpPr/>
          <p:nvPr/>
        </p:nvGrpSpPr>
        <p:grpSpPr>
          <a:xfrm>
            <a:off x="12623444" y="2656865"/>
            <a:ext cx="408305" cy="408305"/>
            <a:chOff x="12623444" y="2656865"/>
            <a:chExt cx="408305" cy="408305"/>
          </a:xfrm>
        </p:grpSpPr>
        <p:sp>
          <p:nvSpPr>
            <p:cNvPr id="52" name="object 52"/>
            <p:cNvSpPr/>
            <p:nvPr/>
          </p:nvSpPr>
          <p:spPr>
            <a:xfrm>
              <a:off x="12630907" y="2664327"/>
              <a:ext cx="393065" cy="393065"/>
            </a:xfrm>
            <a:custGeom>
              <a:avLst/>
              <a:gdLst/>
              <a:ahLst/>
              <a:cxnLst/>
              <a:rect l="l" t="t" r="r" b="b"/>
              <a:pathLst>
                <a:path w="393065"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a:lstStyle/>
            <a:p>
              <a:endParaRPr/>
            </a:p>
          </p:txBody>
        </p:sp>
        <p:sp>
          <p:nvSpPr>
            <p:cNvPr id="53" name="object 53"/>
            <p:cNvSpPr/>
            <p:nvPr/>
          </p:nvSpPr>
          <p:spPr>
            <a:xfrm>
              <a:off x="12630907" y="2664327"/>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a:lstStyle/>
            <a:p>
              <a:endParaRPr/>
            </a:p>
          </p:txBody>
        </p:sp>
        <p:sp>
          <p:nvSpPr>
            <p:cNvPr id="54" name="object 54"/>
            <p:cNvSpPr/>
            <p:nvPr/>
          </p:nvSpPr>
          <p:spPr>
            <a:xfrm>
              <a:off x="12721921" y="2710696"/>
              <a:ext cx="211454" cy="287655"/>
            </a:xfrm>
            <a:custGeom>
              <a:avLst/>
              <a:gdLst/>
              <a:ahLst/>
              <a:cxnLst/>
              <a:rect l="l" t="t" r="r" b="b"/>
              <a:pathLst>
                <a:path w="211454" h="287655">
                  <a:moveTo>
                    <a:pt x="54063" y="224828"/>
                  </a:moveTo>
                  <a:lnTo>
                    <a:pt x="48615" y="219392"/>
                  </a:lnTo>
                  <a:lnTo>
                    <a:pt x="41884" y="219392"/>
                  </a:lnTo>
                  <a:lnTo>
                    <a:pt x="35166" y="219392"/>
                  </a:lnTo>
                  <a:lnTo>
                    <a:pt x="29705" y="224828"/>
                  </a:lnTo>
                  <a:lnTo>
                    <a:pt x="29705" y="238290"/>
                  </a:lnTo>
                  <a:lnTo>
                    <a:pt x="35166" y="243738"/>
                  </a:lnTo>
                  <a:lnTo>
                    <a:pt x="48615" y="243738"/>
                  </a:lnTo>
                  <a:lnTo>
                    <a:pt x="54063" y="238290"/>
                  </a:lnTo>
                  <a:lnTo>
                    <a:pt x="54063" y="224828"/>
                  </a:lnTo>
                  <a:close/>
                </a:path>
                <a:path w="211454" h="287655">
                  <a:moveTo>
                    <a:pt x="54063" y="187807"/>
                  </a:moveTo>
                  <a:lnTo>
                    <a:pt x="48615" y="182359"/>
                  </a:lnTo>
                  <a:lnTo>
                    <a:pt x="41884" y="182359"/>
                  </a:lnTo>
                  <a:lnTo>
                    <a:pt x="35166" y="182359"/>
                  </a:lnTo>
                  <a:lnTo>
                    <a:pt x="29705" y="187807"/>
                  </a:lnTo>
                  <a:lnTo>
                    <a:pt x="29705" y="201269"/>
                  </a:lnTo>
                  <a:lnTo>
                    <a:pt x="35166" y="206705"/>
                  </a:lnTo>
                  <a:lnTo>
                    <a:pt x="48615" y="206705"/>
                  </a:lnTo>
                  <a:lnTo>
                    <a:pt x="54063" y="201269"/>
                  </a:lnTo>
                  <a:lnTo>
                    <a:pt x="54063" y="187807"/>
                  </a:lnTo>
                  <a:close/>
                </a:path>
                <a:path w="211454" h="287655">
                  <a:moveTo>
                    <a:pt x="54063" y="150761"/>
                  </a:moveTo>
                  <a:lnTo>
                    <a:pt x="48615" y="145313"/>
                  </a:lnTo>
                  <a:lnTo>
                    <a:pt x="41884" y="145313"/>
                  </a:lnTo>
                  <a:lnTo>
                    <a:pt x="35166" y="145313"/>
                  </a:lnTo>
                  <a:lnTo>
                    <a:pt x="29705" y="150761"/>
                  </a:lnTo>
                  <a:lnTo>
                    <a:pt x="29705" y="164249"/>
                  </a:lnTo>
                  <a:lnTo>
                    <a:pt x="35166" y="169684"/>
                  </a:lnTo>
                  <a:lnTo>
                    <a:pt x="48615" y="169684"/>
                  </a:lnTo>
                  <a:lnTo>
                    <a:pt x="54063" y="164249"/>
                  </a:lnTo>
                  <a:lnTo>
                    <a:pt x="54063" y="150761"/>
                  </a:lnTo>
                  <a:close/>
                </a:path>
                <a:path w="211454" h="287655">
                  <a:moveTo>
                    <a:pt x="54063" y="113753"/>
                  </a:moveTo>
                  <a:lnTo>
                    <a:pt x="48615" y="108292"/>
                  </a:lnTo>
                  <a:lnTo>
                    <a:pt x="41884" y="108292"/>
                  </a:lnTo>
                  <a:lnTo>
                    <a:pt x="35166" y="108292"/>
                  </a:lnTo>
                  <a:lnTo>
                    <a:pt x="29705" y="113753"/>
                  </a:lnTo>
                  <a:lnTo>
                    <a:pt x="29705" y="127215"/>
                  </a:lnTo>
                  <a:lnTo>
                    <a:pt x="35166" y="132664"/>
                  </a:lnTo>
                  <a:lnTo>
                    <a:pt x="48615" y="132664"/>
                  </a:lnTo>
                  <a:lnTo>
                    <a:pt x="54063" y="127215"/>
                  </a:lnTo>
                  <a:lnTo>
                    <a:pt x="54063" y="113753"/>
                  </a:lnTo>
                  <a:close/>
                </a:path>
                <a:path w="211454" h="287655">
                  <a:moveTo>
                    <a:pt x="54063" y="76746"/>
                  </a:moveTo>
                  <a:lnTo>
                    <a:pt x="48615" y="71297"/>
                  </a:lnTo>
                  <a:lnTo>
                    <a:pt x="41884" y="71297"/>
                  </a:lnTo>
                  <a:lnTo>
                    <a:pt x="35166" y="71297"/>
                  </a:lnTo>
                  <a:lnTo>
                    <a:pt x="29705" y="76746"/>
                  </a:lnTo>
                  <a:lnTo>
                    <a:pt x="29705" y="90195"/>
                  </a:lnTo>
                  <a:lnTo>
                    <a:pt x="35166" y="95643"/>
                  </a:lnTo>
                  <a:lnTo>
                    <a:pt x="48615" y="95643"/>
                  </a:lnTo>
                  <a:lnTo>
                    <a:pt x="54063" y="90195"/>
                  </a:lnTo>
                  <a:lnTo>
                    <a:pt x="54063" y="76746"/>
                  </a:lnTo>
                  <a:close/>
                </a:path>
                <a:path w="211454" h="287655">
                  <a:moveTo>
                    <a:pt x="167652" y="46101"/>
                  </a:moveTo>
                  <a:lnTo>
                    <a:pt x="161226" y="34302"/>
                  </a:lnTo>
                  <a:lnTo>
                    <a:pt x="148958" y="11798"/>
                  </a:lnTo>
                  <a:lnTo>
                    <a:pt x="142532" y="0"/>
                  </a:lnTo>
                  <a:lnTo>
                    <a:pt x="116738" y="0"/>
                  </a:lnTo>
                  <a:lnTo>
                    <a:pt x="116738" y="16840"/>
                  </a:lnTo>
                  <a:lnTo>
                    <a:pt x="116738" y="29260"/>
                  </a:lnTo>
                  <a:lnTo>
                    <a:pt x="111683" y="34302"/>
                  </a:lnTo>
                  <a:lnTo>
                    <a:pt x="99263" y="34302"/>
                  </a:lnTo>
                  <a:lnTo>
                    <a:pt x="94234" y="29260"/>
                  </a:lnTo>
                  <a:lnTo>
                    <a:pt x="94234" y="16840"/>
                  </a:lnTo>
                  <a:lnTo>
                    <a:pt x="99263" y="11798"/>
                  </a:lnTo>
                  <a:lnTo>
                    <a:pt x="111683" y="11798"/>
                  </a:lnTo>
                  <a:lnTo>
                    <a:pt x="116738" y="16840"/>
                  </a:lnTo>
                  <a:lnTo>
                    <a:pt x="116738" y="0"/>
                  </a:lnTo>
                  <a:lnTo>
                    <a:pt x="68478" y="0"/>
                  </a:lnTo>
                  <a:lnTo>
                    <a:pt x="43307" y="46101"/>
                  </a:lnTo>
                  <a:lnTo>
                    <a:pt x="167652" y="46101"/>
                  </a:lnTo>
                  <a:close/>
                </a:path>
                <a:path w="211454" h="287655">
                  <a:moveTo>
                    <a:pt x="210959" y="27711"/>
                  </a:moveTo>
                  <a:lnTo>
                    <a:pt x="207670" y="24422"/>
                  </a:lnTo>
                  <a:lnTo>
                    <a:pt x="203619" y="24422"/>
                  </a:lnTo>
                  <a:lnTo>
                    <a:pt x="161201" y="24422"/>
                  </a:lnTo>
                  <a:lnTo>
                    <a:pt x="170154" y="40843"/>
                  </a:lnTo>
                  <a:lnTo>
                    <a:pt x="195592" y="40843"/>
                  </a:lnTo>
                  <a:lnTo>
                    <a:pt x="195592" y="270662"/>
                  </a:lnTo>
                  <a:lnTo>
                    <a:pt x="15367" y="270662"/>
                  </a:lnTo>
                  <a:lnTo>
                    <a:pt x="15367" y="40843"/>
                  </a:lnTo>
                  <a:lnTo>
                    <a:pt x="40817" y="40843"/>
                  </a:lnTo>
                  <a:lnTo>
                    <a:pt x="49784" y="24422"/>
                  </a:lnTo>
                  <a:lnTo>
                    <a:pt x="3289" y="24422"/>
                  </a:lnTo>
                  <a:lnTo>
                    <a:pt x="0" y="27711"/>
                  </a:lnTo>
                  <a:lnTo>
                    <a:pt x="0" y="283781"/>
                  </a:lnTo>
                  <a:lnTo>
                    <a:pt x="3289" y="287070"/>
                  </a:lnTo>
                  <a:lnTo>
                    <a:pt x="207670" y="287070"/>
                  </a:lnTo>
                  <a:lnTo>
                    <a:pt x="210959" y="283781"/>
                  </a:lnTo>
                  <a:lnTo>
                    <a:pt x="210959" y="27711"/>
                  </a:lnTo>
                  <a:close/>
                </a:path>
              </a:pathLst>
            </a:custGeom>
            <a:solidFill>
              <a:srgbClr val="009EE3"/>
            </a:solidFill>
          </p:spPr>
          <p:txBody>
            <a:bodyPr wrap="square" lIns="0" tIns="0" rIns="0" bIns="0"/>
            <a:lstStyle/>
            <a:p>
              <a:endParaRPr/>
            </a:p>
          </p:txBody>
        </p:sp>
        <p:pic>
          <p:nvPicPr>
            <p:cNvPr id="55" name="object 55"/>
            <p:cNvPicPr/>
            <p:nvPr/>
          </p:nvPicPr>
          <p:blipFill>
            <a:blip r:embed="rId8" cstate="print"/>
            <a:stretch>
              <a:fillRect/>
            </a:stretch>
          </p:blipFill>
          <p:spPr>
            <a:xfrm>
              <a:off x="12785287" y="2779775"/>
              <a:ext cx="125250" cy="173769"/>
            </a:xfrm>
            <a:prstGeom prst="rect">
              <a:avLst/>
            </a:prstGeom>
          </p:spPr>
        </p:pic>
      </p:grpSp>
      <p:grpSp>
        <p:nvGrpSpPr>
          <p:cNvPr id="56" name="object 56"/>
          <p:cNvGrpSpPr/>
          <p:nvPr/>
        </p:nvGrpSpPr>
        <p:grpSpPr>
          <a:xfrm>
            <a:off x="609219" y="6187737"/>
            <a:ext cx="271145" cy="271145"/>
            <a:chOff x="609219" y="6187737"/>
            <a:chExt cx="271145" cy="271145"/>
          </a:xfrm>
        </p:grpSpPr>
        <p:sp>
          <p:nvSpPr>
            <p:cNvPr id="57" name="object 57"/>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a:lstStyle/>
            <a:p>
              <a:endParaRPr/>
            </a:p>
          </p:txBody>
        </p:sp>
        <p:sp>
          <p:nvSpPr>
            <p:cNvPr id="58" name="object 58"/>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a:lstStyle/>
            <a:p>
              <a:endParaRPr/>
            </a:p>
          </p:txBody>
        </p:sp>
        <p:sp>
          <p:nvSpPr>
            <p:cNvPr id="59" name="object 59"/>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a:lstStyle/>
            <a:p>
              <a:endParaRPr/>
            </a:p>
          </p:txBody>
        </p:sp>
      </p:grpSp>
      <p:sp>
        <p:nvSpPr>
          <p:cNvPr id="60" name="object 60"/>
          <p:cNvSpPr txBox="1"/>
          <p:nvPr/>
        </p:nvSpPr>
        <p:spPr>
          <a:xfrm>
            <a:off x="970577" y="6272637"/>
            <a:ext cx="5914390"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latin typeface="MB Corpo S Text Light"/>
                <a:cs typeface="MB Corpo S Text Light"/>
              </a:defRPr>
            </a:pPr>
            <a:r>
              <a:t>Foram realizadas comparações competitivas para produtos com este símbolo. Uma seleção dos resultados do teste pode ser encontrada nas páginas a seguir.</a:t>
            </a:r>
            <a:endParaRPr sz="70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620856" y="4411312"/>
            <a:ext cx="2455659" cy="664524"/>
          </a:xfrm>
          <a:prstGeom prst="rect">
            <a:avLst/>
          </a:prstGeom>
        </p:spPr>
      </p:pic>
      <p:pic>
        <p:nvPicPr>
          <p:cNvPr id="3" name="object 3"/>
          <p:cNvPicPr/>
          <p:nvPr/>
        </p:nvPicPr>
        <p:blipFill>
          <a:blip r:embed="rId4" cstate="print"/>
          <a:stretch>
            <a:fillRect/>
          </a:stretch>
        </p:blipFill>
        <p:spPr>
          <a:xfrm>
            <a:off x="5668425" y="5506055"/>
            <a:ext cx="2455659" cy="664524"/>
          </a:xfrm>
          <a:prstGeom prst="rect">
            <a:avLst/>
          </a:prstGeom>
        </p:spPr>
      </p:pic>
      <p:grpSp>
        <p:nvGrpSpPr>
          <p:cNvPr id="4" name="object 4"/>
          <p:cNvGrpSpPr/>
          <p:nvPr/>
        </p:nvGrpSpPr>
        <p:grpSpPr>
          <a:xfrm>
            <a:off x="18663324" y="565489"/>
            <a:ext cx="845819" cy="845819"/>
            <a:chOff x="18663324" y="565489"/>
            <a:chExt cx="845819" cy="845819"/>
          </a:xfrm>
        </p:grpSpPr>
        <p:sp>
          <p:nvSpPr>
            <p:cNvPr id="5" name="object 5"/>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a:lstStyle/>
            <a:p>
              <a:endParaRPr/>
            </a:p>
          </p:txBody>
        </p:sp>
        <p:sp>
          <p:nvSpPr>
            <p:cNvPr id="6" name="object 6"/>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a:lstStyle/>
            <a:p>
              <a:endParaRPr/>
            </a:p>
          </p:txBody>
        </p:sp>
        <p:sp>
          <p:nvSpPr>
            <p:cNvPr id="7" name="object 7"/>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a:lstStyle/>
            <a:p>
              <a:endParaRPr/>
            </a:p>
          </p:txBody>
        </p:sp>
      </p:grpSp>
      <p:pic>
        <p:nvPicPr>
          <p:cNvPr id="8" name="object 8"/>
          <p:cNvPicPr/>
          <p:nvPr/>
        </p:nvPicPr>
        <p:blipFill>
          <a:blip r:embed="rId5" cstate="print"/>
          <a:stretch>
            <a:fillRect/>
          </a:stretch>
        </p:blipFill>
        <p:spPr>
          <a:xfrm>
            <a:off x="16966998" y="6083791"/>
            <a:ext cx="139063" cy="106384"/>
          </a:xfrm>
          <a:prstGeom prst="rect">
            <a:avLst/>
          </a:prstGeom>
        </p:spPr>
      </p:pic>
      <p:grpSp>
        <p:nvGrpSpPr>
          <p:cNvPr id="9" name="object 9"/>
          <p:cNvGrpSpPr/>
          <p:nvPr/>
        </p:nvGrpSpPr>
        <p:grpSpPr>
          <a:xfrm>
            <a:off x="16632682" y="5032371"/>
            <a:ext cx="793750" cy="1294765"/>
            <a:chOff x="16632682" y="5032371"/>
            <a:chExt cx="793750" cy="1294765"/>
          </a:xfrm>
        </p:grpSpPr>
        <p:sp>
          <p:nvSpPr>
            <p:cNvPr id="10" name="object 10"/>
            <p:cNvSpPr/>
            <p:nvPr/>
          </p:nvSpPr>
          <p:spPr>
            <a:xfrm>
              <a:off x="16636016" y="5035708"/>
              <a:ext cx="787400" cy="937260"/>
            </a:xfrm>
            <a:custGeom>
              <a:avLst/>
              <a:gdLst/>
              <a:ahLst/>
              <a:cxnLst/>
              <a:rect l="l" t="t" r="r" b="b"/>
              <a:pathLst>
                <a:path w="787400" h="937260">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936968"/>
                  </a:lnTo>
                  <a:lnTo>
                    <a:pt x="178345" y="936968"/>
                  </a:lnTo>
                  <a:lnTo>
                    <a:pt x="178345" y="911966"/>
                  </a:lnTo>
                  <a:lnTo>
                    <a:pt x="733704" y="911966"/>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a:lstStyle/>
            <a:p>
              <a:endParaRPr/>
            </a:p>
          </p:txBody>
        </p:sp>
        <p:sp>
          <p:nvSpPr>
            <p:cNvPr id="11" name="object 11"/>
            <p:cNvSpPr/>
            <p:nvPr/>
          </p:nvSpPr>
          <p:spPr>
            <a:xfrm>
              <a:off x="16636016" y="5035708"/>
              <a:ext cx="787400" cy="937260"/>
            </a:xfrm>
            <a:custGeom>
              <a:avLst/>
              <a:gdLst/>
              <a:ahLst/>
              <a:cxnLst/>
              <a:rect l="l" t="t" r="r" b="b"/>
              <a:pathLst>
                <a:path w="787400" h="937260">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911966"/>
                  </a:lnTo>
                  <a:lnTo>
                    <a:pt x="178345" y="911966"/>
                  </a:lnTo>
                  <a:lnTo>
                    <a:pt x="178345" y="936968"/>
                  </a:lnTo>
                  <a:lnTo>
                    <a:pt x="53335" y="93696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a:lstStyle/>
            <a:p>
              <a:endParaRPr/>
            </a:p>
          </p:txBody>
        </p:sp>
        <p:sp>
          <p:nvSpPr>
            <p:cNvPr id="12" name="object 12"/>
            <p:cNvSpPr/>
            <p:nvPr/>
          </p:nvSpPr>
          <p:spPr>
            <a:xfrm>
              <a:off x="16636013" y="5035702"/>
              <a:ext cx="787400" cy="815975"/>
            </a:xfrm>
            <a:custGeom>
              <a:avLst/>
              <a:gdLst/>
              <a:ahLst/>
              <a:cxnLst/>
              <a:rect l="l" t="t" r="r" b="b"/>
              <a:pathLst>
                <a:path w="787400" h="815975">
                  <a:moveTo>
                    <a:pt x="403161" y="815862"/>
                  </a:moveTo>
                  <a:lnTo>
                    <a:pt x="787039" y="776986"/>
                  </a:lnTo>
                </a:path>
                <a:path w="787400" h="815975">
                  <a:moveTo>
                    <a:pt x="0" y="776986"/>
                  </a:moveTo>
                  <a:lnTo>
                    <a:pt x="787039" y="710326"/>
                  </a:lnTo>
                </a:path>
                <a:path w="787400" h="815975">
                  <a:moveTo>
                    <a:pt x="0" y="710326"/>
                  </a:moveTo>
                  <a:lnTo>
                    <a:pt x="787039" y="643654"/>
                  </a:lnTo>
                </a:path>
                <a:path w="787400" h="815975">
                  <a:moveTo>
                    <a:pt x="0" y="643654"/>
                  </a:moveTo>
                  <a:lnTo>
                    <a:pt x="787039" y="576993"/>
                  </a:lnTo>
                </a:path>
                <a:path w="787400" h="815975">
                  <a:moveTo>
                    <a:pt x="0" y="576993"/>
                  </a:moveTo>
                  <a:lnTo>
                    <a:pt x="787039" y="510321"/>
                  </a:lnTo>
                </a:path>
                <a:path w="787400" h="815975">
                  <a:moveTo>
                    <a:pt x="0" y="510321"/>
                  </a:moveTo>
                  <a:lnTo>
                    <a:pt x="787039" y="443649"/>
                  </a:lnTo>
                </a:path>
                <a:path w="787400" h="815975">
                  <a:moveTo>
                    <a:pt x="0" y="443649"/>
                  </a:moveTo>
                  <a:lnTo>
                    <a:pt x="787039" y="376989"/>
                  </a:lnTo>
                </a:path>
                <a:path w="787400" h="815975">
                  <a:moveTo>
                    <a:pt x="0" y="376989"/>
                  </a:moveTo>
                  <a:lnTo>
                    <a:pt x="787039" y="310316"/>
                  </a:lnTo>
                </a:path>
                <a:path w="787400" h="815975">
                  <a:moveTo>
                    <a:pt x="0" y="310316"/>
                  </a:moveTo>
                  <a:lnTo>
                    <a:pt x="787039" y="243644"/>
                  </a:lnTo>
                </a:path>
                <a:path w="787400" h="815975">
                  <a:moveTo>
                    <a:pt x="0" y="243644"/>
                  </a:moveTo>
                  <a:lnTo>
                    <a:pt x="787039" y="176984"/>
                  </a:lnTo>
                </a:path>
                <a:path w="787400" h="815975">
                  <a:moveTo>
                    <a:pt x="0" y="176984"/>
                  </a:moveTo>
                  <a:lnTo>
                    <a:pt x="787039" y="110312"/>
                  </a:lnTo>
                </a:path>
                <a:path w="787400" h="815975">
                  <a:moveTo>
                    <a:pt x="0" y="110312"/>
                  </a:moveTo>
                  <a:lnTo>
                    <a:pt x="780198" y="47914"/>
                  </a:lnTo>
                </a:path>
                <a:path w="787400" h="815975">
                  <a:moveTo>
                    <a:pt x="0" y="43640"/>
                  </a:moveTo>
                  <a:lnTo>
                    <a:pt x="580014" y="0"/>
                  </a:lnTo>
                </a:path>
              </a:pathLst>
            </a:custGeom>
            <a:ln w="6662">
              <a:solidFill>
                <a:srgbClr val="1A1A18"/>
              </a:solidFill>
            </a:ln>
          </p:spPr>
          <p:txBody>
            <a:bodyPr wrap="square" lIns="0" tIns="0" rIns="0" bIns="0"/>
            <a:lstStyle/>
            <a:p>
              <a:endParaRPr/>
            </a:p>
          </p:txBody>
        </p:sp>
        <p:sp>
          <p:nvSpPr>
            <p:cNvPr id="13" name="object 13"/>
            <p:cNvSpPr/>
            <p:nvPr/>
          </p:nvSpPr>
          <p:spPr>
            <a:xfrm>
              <a:off x="16892688" y="5947677"/>
              <a:ext cx="283845" cy="136525"/>
            </a:xfrm>
            <a:custGeom>
              <a:avLst/>
              <a:gdLst/>
              <a:ahLst/>
              <a:cxnLst/>
              <a:rect l="l" t="t" r="r" b="b"/>
              <a:pathLst>
                <a:path w="283844" h="136525">
                  <a:moveTo>
                    <a:pt x="283356" y="0"/>
                  </a:moveTo>
                  <a:lnTo>
                    <a:pt x="0" y="0"/>
                  </a:lnTo>
                  <a:lnTo>
                    <a:pt x="0" y="98312"/>
                  </a:lnTo>
                  <a:lnTo>
                    <a:pt x="2969" y="113029"/>
                  </a:lnTo>
                  <a:lnTo>
                    <a:pt x="11068" y="125044"/>
                  </a:lnTo>
                  <a:lnTo>
                    <a:pt x="23080" y="133144"/>
                  </a:lnTo>
                  <a:lnTo>
                    <a:pt x="37789" y="136114"/>
                  </a:lnTo>
                  <a:lnTo>
                    <a:pt x="245555" y="136114"/>
                  </a:lnTo>
                  <a:lnTo>
                    <a:pt x="260266" y="133144"/>
                  </a:lnTo>
                  <a:lnTo>
                    <a:pt x="272282" y="125044"/>
                  </a:lnTo>
                  <a:lnTo>
                    <a:pt x="280385" y="113029"/>
                  </a:lnTo>
                  <a:lnTo>
                    <a:pt x="283356" y="98312"/>
                  </a:lnTo>
                  <a:lnTo>
                    <a:pt x="283356" y="0"/>
                  </a:lnTo>
                  <a:close/>
                </a:path>
              </a:pathLst>
            </a:custGeom>
            <a:solidFill>
              <a:srgbClr val="FFFFFF"/>
            </a:solidFill>
          </p:spPr>
          <p:txBody>
            <a:bodyPr wrap="square" lIns="0" tIns="0" rIns="0" bIns="0"/>
            <a:lstStyle/>
            <a:p>
              <a:endParaRPr/>
            </a:p>
          </p:txBody>
        </p:sp>
        <p:sp>
          <p:nvSpPr>
            <p:cNvPr id="14" name="object 14"/>
            <p:cNvSpPr/>
            <p:nvPr/>
          </p:nvSpPr>
          <p:spPr>
            <a:xfrm>
              <a:off x="16892688" y="5947677"/>
              <a:ext cx="283845" cy="136525"/>
            </a:xfrm>
            <a:custGeom>
              <a:avLst/>
              <a:gdLst/>
              <a:ahLst/>
              <a:cxnLst/>
              <a:rect l="l" t="t" r="r" b="b"/>
              <a:pathLst>
                <a:path w="283844" h="136525">
                  <a:moveTo>
                    <a:pt x="245555" y="136114"/>
                  </a:moveTo>
                  <a:lnTo>
                    <a:pt x="37789" y="136114"/>
                  </a:lnTo>
                  <a:lnTo>
                    <a:pt x="23080" y="133144"/>
                  </a:lnTo>
                  <a:lnTo>
                    <a:pt x="11068" y="125044"/>
                  </a:lnTo>
                  <a:lnTo>
                    <a:pt x="2969" y="113029"/>
                  </a:lnTo>
                  <a:lnTo>
                    <a:pt x="0" y="98312"/>
                  </a:lnTo>
                  <a:lnTo>
                    <a:pt x="0" y="0"/>
                  </a:lnTo>
                  <a:lnTo>
                    <a:pt x="283356" y="0"/>
                  </a:lnTo>
                  <a:lnTo>
                    <a:pt x="283356" y="98312"/>
                  </a:lnTo>
                  <a:lnTo>
                    <a:pt x="280385" y="113029"/>
                  </a:lnTo>
                  <a:lnTo>
                    <a:pt x="272282" y="125044"/>
                  </a:lnTo>
                  <a:lnTo>
                    <a:pt x="260266" y="133144"/>
                  </a:lnTo>
                  <a:lnTo>
                    <a:pt x="245555" y="136114"/>
                  </a:lnTo>
                  <a:close/>
                </a:path>
              </a:pathLst>
            </a:custGeom>
            <a:ln w="6662">
              <a:solidFill>
                <a:srgbClr val="1A1A18"/>
              </a:solidFill>
            </a:ln>
          </p:spPr>
          <p:txBody>
            <a:bodyPr wrap="square" lIns="0" tIns="0" rIns="0" bIns="0"/>
            <a:lstStyle/>
            <a:p>
              <a:endParaRPr/>
            </a:p>
          </p:txBody>
        </p:sp>
        <p:sp>
          <p:nvSpPr>
            <p:cNvPr id="15" name="object 15"/>
            <p:cNvSpPr/>
            <p:nvPr/>
          </p:nvSpPr>
          <p:spPr>
            <a:xfrm>
              <a:off x="16721578" y="5972678"/>
              <a:ext cx="370205" cy="351155"/>
            </a:xfrm>
            <a:custGeom>
              <a:avLst/>
              <a:gdLst/>
              <a:ahLst/>
              <a:cxnLst/>
              <a:rect l="l" t="t" r="r" b="b"/>
              <a:pathLst>
                <a:path w="370205" h="351154">
                  <a:moveTo>
                    <a:pt x="81668" y="0"/>
                  </a:moveTo>
                  <a:lnTo>
                    <a:pt x="0" y="0"/>
                  </a:ln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close/>
                </a:path>
              </a:pathLst>
            </a:custGeom>
            <a:solidFill>
              <a:srgbClr val="ECECED"/>
            </a:solidFill>
          </p:spPr>
          <p:txBody>
            <a:bodyPr wrap="square" lIns="0" tIns="0" rIns="0" bIns="0"/>
            <a:lstStyle/>
            <a:p>
              <a:endParaRPr/>
            </a:p>
          </p:txBody>
        </p:sp>
        <p:sp>
          <p:nvSpPr>
            <p:cNvPr id="16" name="object 16"/>
            <p:cNvSpPr/>
            <p:nvPr/>
          </p:nvSpPr>
          <p:spPr>
            <a:xfrm>
              <a:off x="16721578" y="5972678"/>
              <a:ext cx="370205" cy="351155"/>
            </a:xfrm>
            <a:custGeom>
              <a:avLst/>
              <a:gdLst/>
              <a:ahLst/>
              <a:cxnLst/>
              <a:rect l="l" t="t" r="r" b="b"/>
              <a:pathLst>
                <a:path w="370205" h="351154">
                  <a:moveTo>
                    <a:pt x="0" y="0"/>
                  </a:move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lnTo>
                    <a:pt x="0" y="0"/>
                  </a:lnTo>
                  <a:close/>
                </a:path>
              </a:pathLst>
            </a:custGeom>
            <a:ln w="6662">
              <a:solidFill>
                <a:srgbClr val="1A1A18"/>
              </a:solidFill>
            </a:ln>
          </p:spPr>
          <p:txBody>
            <a:bodyPr wrap="square" lIns="0" tIns="0" rIns="0" bIns="0"/>
            <a:lstStyle/>
            <a:p>
              <a:endParaRPr/>
            </a:p>
          </p:txBody>
        </p:sp>
        <p:sp>
          <p:nvSpPr>
            <p:cNvPr id="17" name="object 17"/>
            <p:cNvSpPr/>
            <p:nvPr/>
          </p:nvSpPr>
          <p:spPr>
            <a:xfrm>
              <a:off x="16999867" y="6190161"/>
              <a:ext cx="73660" cy="48260"/>
            </a:xfrm>
            <a:custGeom>
              <a:avLst/>
              <a:gdLst/>
              <a:ahLst/>
              <a:cxnLst/>
              <a:rect l="l" t="t" r="r" b="b"/>
              <a:pathLst>
                <a:path w="73659" h="48260">
                  <a:moveTo>
                    <a:pt x="73262" y="0"/>
                  </a:moveTo>
                  <a:lnTo>
                    <a:pt x="0" y="0"/>
                  </a:lnTo>
                  <a:lnTo>
                    <a:pt x="0" y="47950"/>
                  </a:lnTo>
                  <a:lnTo>
                    <a:pt x="73262" y="47950"/>
                  </a:lnTo>
                  <a:lnTo>
                    <a:pt x="73262" y="0"/>
                  </a:lnTo>
                  <a:close/>
                </a:path>
              </a:pathLst>
            </a:custGeom>
            <a:solidFill>
              <a:srgbClr val="009EE3"/>
            </a:solidFill>
          </p:spPr>
          <p:txBody>
            <a:bodyPr wrap="square" lIns="0" tIns="0" rIns="0" bIns="0"/>
            <a:lstStyle/>
            <a:p>
              <a:endParaRPr/>
            </a:p>
          </p:txBody>
        </p:sp>
      </p:grpSp>
      <p:grpSp>
        <p:nvGrpSpPr>
          <p:cNvPr id="18" name="object 18"/>
          <p:cNvGrpSpPr/>
          <p:nvPr/>
        </p:nvGrpSpPr>
        <p:grpSpPr>
          <a:xfrm>
            <a:off x="17900558" y="5032374"/>
            <a:ext cx="793750" cy="869950"/>
            <a:chOff x="17900558" y="5032374"/>
            <a:chExt cx="793750" cy="869950"/>
          </a:xfrm>
        </p:grpSpPr>
        <p:sp>
          <p:nvSpPr>
            <p:cNvPr id="19" name="object 19"/>
            <p:cNvSpPr/>
            <p:nvPr/>
          </p:nvSpPr>
          <p:spPr>
            <a:xfrm>
              <a:off x="17903889" y="5035707"/>
              <a:ext cx="787400" cy="862965"/>
            </a:xfrm>
            <a:custGeom>
              <a:avLst/>
              <a:gdLst/>
              <a:ahLst/>
              <a:cxnLst/>
              <a:rect l="l" t="t" r="r" b="b"/>
              <a:pathLst>
                <a:path w="787400" h="862964">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862798"/>
                  </a:lnTo>
                  <a:lnTo>
                    <a:pt x="733704" y="862798"/>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a:lstStyle/>
            <a:p>
              <a:endParaRPr/>
            </a:p>
          </p:txBody>
        </p:sp>
        <p:sp>
          <p:nvSpPr>
            <p:cNvPr id="20" name="object 20"/>
            <p:cNvSpPr/>
            <p:nvPr/>
          </p:nvSpPr>
          <p:spPr>
            <a:xfrm>
              <a:off x="17903889" y="5035707"/>
              <a:ext cx="787400" cy="862965"/>
            </a:xfrm>
            <a:custGeom>
              <a:avLst/>
              <a:gdLst/>
              <a:ahLst/>
              <a:cxnLst/>
              <a:rect l="l" t="t" r="r" b="b"/>
              <a:pathLst>
                <a:path w="787400" h="862964">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862798"/>
                  </a:lnTo>
                  <a:lnTo>
                    <a:pt x="53335" y="86279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a:lstStyle/>
            <a:p>
              <a:endParaRPr/>
            </a:p>
          </p:txBody>
        </p:sp>
        <p:sp>
          <p:nvSpPr>
            <p:cNvPr id="21" name="object 21"/>
            <p:cNvSpPr/>
            <p:nvPr/>
          </p:nvSpPr>
          <p:spPr>
            <a:xfrm>
              <a:off x="17903900" y="5083616"/>
              <a:ext cx="787400" cy="768350"/>
            </a:xfrm>
            <a:custGeom>
              <a:avLst/>
              <a:gdLst/>
              <a:ahLst/>
              <a:cxnLst/>
              <a:rect l="l" t="t" r="r" b="b"/>
              <a:pathLst>
                <a:path w="787400" h="768350">
                  <a:moveTo>
                    <a:pt x="403149" y="767948"/>
                  </a:moveTo>
                  <a:lnTo>
                    <a:pt x="787027" y="729071"/>
                  </a:lnTo>
                </a:path>
                <a:path w="787400" h="768350">
                  <a:moveTo>
                    <a:pt x="0" y="729071"/>
                  </a:moveTo>
                  <a:lnTo>
                    <a:pt x="787027" y="662411"/>
                  </a:lnTo>
                </a:path>
                <a:path w="787400" h="768350">
                  <a:moveTo>
                    <a:pt x="0" y="662411"/>
                  </a:moveTo>
                  <a:lnTo>
                    <a:pt x="787027" y="595739"/>
                  </a:lnTo>
                </a:path>
                <a:path w="787400" h="768350">
                  <a:moveTo>
                    <a:pt x="0" y="595739"/>
                  </a:moveTo>
                  <a:lnTo>
                    <a:pt x="787027" y="529079"/>
                  </a:lnTo>
                </a:path>
                <a:path w="787400" h="768350">
                  <a:moveTo>
                    <a:pt x="0" y="529079"/>
                  </a:moveTo>
                  <a:lnTo>
                    <a:pt x="787027" y="462406"/>
                  </a:lnTo>
                </a:path>
                <a:path w="787400" h="768350">
                  <a:moveTo>
                    <a:pt x="0" y="462406"/>
                  </a:moveTo>
                  <a:lnTo>
                    <a:pt x="787027" y="395734"/>
                  </a:lnTo>
                </a:path>
                <a:path w="787400" h="768350">
                  <a:moveTo>
                    <a:pt x="0" y="395734"/>
                  </a:moveTo>
                  <a:lnTo>
                    <a:pt x="787027" y="329074"/>
                  </a:lnTo>
                </a:path>
                <a:path w="787400" h="768350">
                  <a:moveTo>
                    <a:pt x="0" y="329074"/>
                  </a:moveTo>
                  <a:lnTo>
                    <a:pt x="787027" y="262402"/>
                  </a:lnTo>
                </a:path>
                <a:path w="787400" h="768350">
                  <a:moveTo>
                    <a:pt x="0" y="262402"/>
                  </a:moveTo>
                  <a:lnTo>
                    <a:pt x="787027" y="195730"/>
                  </a:lnTo>
                </a:path>
                <a:path w="787400" h="768350">
                  <a:moveTo>
                    <a:pt x="0" y="195730"/>
                  </a:moveTo>
                  <a:lnTo>
                    <a:pt x="787027" y="129069"/>
                  </a:lnTo>
                </a:path>
                <a:path w="787400" h="768350">
                  <a:moveTo>
                    <a:pt x="0" y="129069"/>
                  </a:moveTo>
                  <a:lnTo>
                    <a:pt x="787027" y="62397"/>
                  </a:lnTo>
                </a:path>
                <a:path w="787400" h="768350">
                  <a:moveTo>
                    <a:pt x="0" y="62397"/>
                  </a:moveTo>
                  <a:lnTo>
                    <a:pt x="780186" y="0"/>
                  </a:lnTo>
                </a:path>
              </a:pathLst>
            </a:custGeom>
            <a:ln w="6662">
              <a:solidFill>
                <a:srgbClr val="1A1A18"/>
              </a:solidFill>
            </a:ln>
          </p:spPr>
          <p:txBody>
            <a:bodyPr wrap="square" lIns="0" tIns="0" rIns="0" bIns="0"/>
            <a:lstStyle/>
            <a:p>
              <a:endParaRPr/>
            </a:p>
          </p:txBody>
        </p:sp>
        <p:sp>
          <p:nvSpPr>
            <p:cNvPr id="22" name="object 22"/>
            <p:cNvSpPr/>
            <p:nvPr/>
          </p:nvSpPr>
          <p:spPr>
            <a:xfrm>
              <a:off x="17903895" y="5035705"/>
              <a:ext cx="580390" cy="43815"/>
            </a:xfrm>
            <a:custGeom>
              <a:avLst/>
              <a:gdLst/>
              <a:ahLst/>
              <a:cxnLst/>
              <a:rect l="l" t="t" r="r" b="b"/>
              <a:pathLst>
                <a:path w="580390" h="43814">
                  <a:moveTo>
                    <a:pt x="0" y="43640"/>
                  </a:moveTo>
                  <a:lnTo>
                    <a:pt x="580014" y="0"/>
                  </a:lnTo>
                </a:path>
              </a:pathLst>
            </a:custGeom>
            <a:ln w="6662">
              <a:solidFill>
                <a:srgbClr val="1A1A18"/>
              </a:solidFill>
            </a:ln>
          </p:spPr>
          <p:txBody>
            <a:bodyPr wrap="square" lIns="0" tIns="0" rIns="0" bIns="0"/>
            <a:lstStyle/>
            <a:p>
              <a:endParaRPr/>
            </a:p>
          </p:txBody>
        </p:sp>
      </p:grpSp>
      <p:pic>
        <p:nvPicPr>
          <p:cNvPr id="23" name="object 23"/>
          <p:cNvPicPr/>
          <p:nvPr/>
        </p:nvPicPr>
        <p:blipFill>
          <a:blip r:embed="rId6" cstate="print"/>
          <a:stretch>
            <a:fillRect/>
          </a:stretch>
        </p:blipFill>
        <p:spPr>
          <a:xfrm>
            <a:off x="18227888" y="6044901"/>
            <a:ext cx="139051" cy="141666"/>
          </a:xfrm>
          <a:prstGeom prst="rect">
            <a:avLst/>
          </a:prstGeom>
        </p:spPr>
      </p:pic>
      <p:grpSp>
        <p:nvGrpSpPr>
          <p:cNvPr id="24" name="object 24"/>
          <p:cNvGrpSpPr/>
          <p:nvPr/>
        </p:nvGrpSpPr>
        <p:grpSpPr>
          <a:xfrm>
            <a:off x="18002135" y="5895175"/>
            <a:ext cx="580390" cy="404495"/>
            <a:chOff x="18002135" y="5895175"/>
            <a:chExt cx="580390" cy="404495"/>
          </a:xfrm>
        </p:grpSpPr>
        <p:sp>
          <p:nvSpPr>
            <p:cNvPr id="25" name="object 25"/>
            <p:cNvSpPr/>
            <p:nvPr/>
          </p:nvSpPr>
          <p:spPr>
            <a:xfrm>
              <a:off x="18005466" y="5898506"/>
              <a:ext cx="573405" cy="73660"/>
            </a:xfrm>
            <a:custGeom>
              <a:avLst/>
              <a:gdLst/>
              <a:ahLst/>
              <a:cxnLst/>
              <a:rect l="l" t="t" r="r" b="b"/>
              <a:pathLst>
                <a:path w="573405" h="73660">
                  <a:moveTo>
                    <a:pt x="573280" y="0"/>
                  </a:moveTo>
                  <a:lnTo>
                    <a:pt x="0" y="0"/>
                  </a:lnTo>
                  <a:lnTo>
                    <a:pt x="0" y="73334"/>
                  </a:lnTo>
                  <a:lnTo>
                    <a:pt x="573280" y="73334"/>
                  </a:lnTo>
                  <a:lnTo>
                    <a:pt x="573280" y="0"/>
                  </a:lnTo>
                  <a:close/>
                </a:path>
              </a:pathLst>
            </a:custGeom>
            <a:solidFill>
              <a:srgbClr val="ECECED"/>
            </a:solidFill>
          </p:spPr>
          <p:txBody>
            <a:bodyPr wrap="square" lIns="0" tIns="0" rIns="0" bIns="0"/>
            <a:lstStyle/>
            <a:p>
              <a:endParaRPr/>
            </a:p>
          </p:txBody>
        </p:sp>
        <p:sp>
          <p:nvSpPr>
            <p:cNvPr id="26" name="object 26"/>
            <p:cNvSpPr/>
            <p:nvPr/>
          </p:nvSpPr>
          <p:spPr>
            <a:xfrm>
              <a:off x="18005466" y="5898506"/>
              <a:ext cx="573405" cy="73660"/>
            </a:xfrm>
            <a:custGeom>
              <a:avLst/>
              <a:gdLst/>
              <a:ahLst/>
              <a:cxnLst/>
              <a:rect l="l" t="t" r="r" b="b"/>
              <a:pathLst>
                <a:path w="573405" h="73660">
                  <a:moveTo>
                    <a:pt x="573280" y="73334"/>
                  </a:moveTo>
                  <a:lnTo>
                    <a:pt x="0" y="73334"/>
                  </a:lnTo>
                  <a:lnTo>
                    <a:pt x="0" y="0"/>
                  </a:lnTo>
                  <a:lnTo>
                    <a:pt x="573280" y="0"/>
                  </a:lnTo>
                  <a:lnTo>
                    <a:pt x="573280" y="73334"/>
                  </a:lnTo>
                  <a:close/>
                </a:path>
              </a:pathLst>
            </a:custGeom>
            <a:ln w="6662">
              <a:solidFill>
                <a:srgbClr val="1A1A18"/>
              </a:solidFill>
            </a:ln>
          </p:spPr>
          <p:txBody>
            <a:bodyPr wrap="square" lIns="0" tIns="0" rIns="0" bIns="0"/>
            <a:lstStyle/>
            <a:p>
              <a:endParaRPr/>
            </a:p>
          </p:txBody>
        </p:sp>
        <p:sp>
          <p:nvSpPr>
            <p:cNvPr id="27" name="object 27"/>
            <p:cNvSpPr/>
            <p:nvPr/>
          </p:nvSpPr>
          <p:spPr>
            <a:xfrm>
              <a:off x="18172352" y="5971840"/>
              <a:ext cx="251460" cy="73660"/>
            </a:xfrm>
            <a:custGeom>
              <a:avLst/>
              <a:gdLst/>
              <a:ahLst/>
              <a:cxnLst/>
              <a:rect l="l" t="t" r="r" b="b"/>
              <a:pathLst>
                <a:path w="251459" h="73660">
                  <a:moveTo>
                    <a:pt x="232218" y="73060"/>
                  </a:moveTo>
                  <a:lnTo>
                    <a:pt x="18900" y="73060"/>
                  </a:lnTo>
                  <a:lnTo>
                    <a:pt x="11545" y="71574"/>
                  </a:lnTo>
                  <a:lnTo>
                    <a:pt x="5537" y="67522"/>
                  </a:lnTo>
                  <a:lnTo>
                    <a:pt x="1485" y="61514"/>
                  </a:lnTo>
                  <a:lnTo>
                    <a:pt x="0" y="54159"/>
                  </a:lnTo>
                  <a:lnTo>
                    <a:pt x="0" y="0"/>
                  </a:lnTo>
                  <a:lnTo>
                    <a:pt x="251119" y="0"/>
                  </a:lnTo>
                  <a:lnTo>
                    <a:pt x="251119" y="54159"/>
                  </a:lnTo>
                  <a:lnTo>
                    <a:pt x="249633" y="61514"/>
                  </a:lnTo>
                  <a:lnTo>
                    <a:pt x="245582" y="67522"/>
                  </a:lnTo>
                  <a:lnTo>
                    <a:pt x="239574" y="71574"/>
                  </a:lnTo>
                  <a:lnTo>
                    <a:pt x="232218" y="73060"/>
                  </a:lnTo>
                  <a:close/>
                </a:path>
              </a:pathLst>
            </a:custGeom>
            <a:ln w="6662">
              <a:solidFill>
                <a:srgbClr val="1A1A18"/>
              </a:solidFill>
            </a:ln>
          </p:spPr>
          <p:txBody>
            <a:bodyPr wrap="square" lIns="0" tIns="0" rIns="0" bIns="0"/>
            <a:lstStyle/>
            <a:p>
              <a:endParaRPr/>
            </a:p>
          </p:txBody>
        </p:sp>
        <p:sp>
          <p:nvSpPr>
            <p:cNvPr id="28" name="object 28"/>
            <p:cNvSpPr/>
            <p:nvPr/>
          </p:nvSpPr>
          <p:spPr>
            <a:xfrm>
              <a:off x="18034697" y="5971854"/>
              <a:ext cx="318770" cy="324485"/>
            </a:xfrm>
            <a:custGeom>
              <a:avLst/>
              <a:gdLst/>
              <a:ahLst/>
              <a:cxnLst/>
              <a:rect l="l" t="t" r="r" b="b"/>
              <a:pathLst>
                <a:path w="318769" h="324485">
                  <a:moveTo>
                    <a:pt x="81668" y="0"/>
                  </a:moveTo>
                  <a:lnTo>
                    <a:pt x="0" y="0"/>
                  </a:ln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close/>
                </a:path>
              </a:pathLst>
            </a:custGeom>
            <a:solidFill>
              <a:srgbClr val="ECECED"/>
            </a:solidFill>
          </p:spPr>
          <p:txBody>
            <a:bodyPr wrap="square" lIns="0" tIns="0" rIns="0" bIns="0"/>
            <a:lstStyle/>
            <a:p>
              <a:endParaRPr/>
            </a:p>
          </p:txBody>
        </p:sp>
        <p:sp>
          <p:nvSpPr>
            <p:cNvPr id="29" name="object 29"/>
            <p:cNvSpPr/>
            <p:nvPr/>
          </p:nvSpPr>
          <p:spPr>
            <a:xfrm>
              <a:off x="18034697" y="5971854"/>
              <a:ext cx="318770" cy="324485"/>
            </a:xfrm>
            <a:custGeom>
              <a:avLst/>
              <a:gdLst/>
              <a:ahLst/>
              <a:cxnLst/>
              <a:rect l="l" t="t" r="r" b="b"/>
              <a:pathLst>
                <a:path w="318769" h="324485">
                  <a:moveTo>
                    <a:pt x="0" y="0"/>
                  </a:move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lnTo>
                    <a:pt x="0" y="0"/>
                  </a:lnTo>
                  <a:close/>
                </a:path>
              </a:pathLst>
            </a:custGeom>
            <a:ln w="6662">
              <a:solidFill>
                <a:srgbClr val="1A1A18"/>
              </a:solidFill>
            </a:ln>
          </p:spPr>
          <p:txBody>
            <a:bodyPr wrap="square" lIns="0" tIns="0" rIns="0" bIns="0"/>
            <a:lstStyle/>
            <a:p>
              <a:endParaRPr/>
            </a:p>
          </p:txBody>
        </p:sp>
        <p:sp>
          <p:nvSpPr>
            <p:cNvPr id="30" name="object 30"/>
            <p:cNvSpPr/>
            <p:nvPr/>
          </p:nvSpPr>
          <p:spPr>
            <a:xfrm>
              <a:off x="18260776" y="6186579"/>
              <a:ext cx="73660" cy="27305"/>
            </a:xfrm>
            <a:custGeom>
              <a:avLst/>
              <a:gdLst/>
              <a:ahLst/>
              <a:cxnLst/>
              <a:rect l="l" t="t" r="r" b="b"/>
              <a:pathLst>
                <a:path w="73659" h="27304">
                  <a:moveTo>
                    <a:pt x="73262" y="0"/>
                  </a:moveTo>
                  <a:lnTo>
                    <a:pt x="0" y="0"/>
                  </a:lnTo>
                  <a:lnTo>
                    <a:pt x="0" y="27103"/>
                  </a:lnTo>
                  <a:lnTo>
                    <a:pt x="73262" y="27103"/>
                  </a:lnTo>
                  <a:lnTo>
                    <a:pt x="73262" y="0"/>
                  </a:lnTo>
                  <a:close/>
                </a:path>
              </a:pathLst>
            </a:custGeom>
            <a:solidFill>
              <a:srgbClr val="009EE3"/>
            </a:solidFill>
          </p:spPr>
          <p:txBody>
            <a:bodyPr wrap="square" lIns="0" tIns="0" rIns="0" bIns="0"/>
            <a:lstStyle/>
            <a:p>
              <a:endParaRPr/>
            </a:p>
          </p:txBody>
        </p:sp>
      </p:grpSp>
      <p:sp>
        <p:nvSpPr>
          <p:cNvPr id="31" name="object 31"/>
          <p:cNvSpPr txBox="1"/>
          <p:nvPr/>
        </p:nvSpPr>
        <p:spPr>
          <a:xfrm>
            <a:off x="10648562" y="1819791"/>
            <a:ext cx="4364990" cy="1465016"/>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lang="pt-BR" b="1" dirty="0">
                <a:latin typeface="MB Corpo S Text"/>
                <a:cs typeface="MB Corpo S Text"/>
              </a:rPr>
              <a:t>Valor calorífico. </a:t>
            </a:r>
            <a:r>
              <a:rPr lang="pt-BR" dirty="0">
                <a:latin typeface="MB Corpo S Text Light"/>
                <a:cs typeface="MB Corpo S Text Light"/>
              </a:rPr>
              <a:t>O valor calorífico indica a rapidez com que o calor absorvido da câmara de combustão entra no cabeçote. Se isso acontecer muito lentamente, a vela de ignição fica muito quente, o que pode levar à ignição prematura descontrolada e danos ao motor. Por outro lado, "velas de ignição frias" pioram as propriedades de autolimpeza porque as partículas de fuligem não são completamente queimadas. Isso pode resultar em falhas de ignição e, em casos extremos, até mesmo danos ao motor. A Mercedes-Benz aprovou um valor calorífico de 6. Um concorrente não conseguiu atingir o valor aprovado com um valor calorífico de 8 (isto corresponde a um valor calorífico de 7 de acordo com a nomenclatura da Mercedes-Benz).</a:t>
            </a:r>
          </a:p>
        </p:txBody>
      </p:sp>
      <p:sp>
        <p:nvSpPr>
          <p:cNvPr id="32" name="object 32"/>
          <p:cNvSpPr txBox="1"/>
          <p:nvPr/>
        </p:nvSpPr>
        <p:spPr>
          <a:xfrm>
            <a:off x="10648562" y="3431673"/>
            <a:ext cx="4336415" cy="1789592"/>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lang="pt-BR" b="1" dirty="0">
                <a:latin typeface="MB Corpo S Text"/>
                <a:cs typeface="MB Corpo S Text"/>
              </a:rPr>
              <a:t>Resistência interna. </a:t>
            </a:r>
            <a:r>
              <a:rPr lang="pt-BR" dirty="0">
                <a:latin typeface="MB Corpo S Text Light"/>
                <a:cs typeface="MB Corpo S Text Light"/>
              </a:rPr>
              <a:t>A resistência interna da vela de ignição, também denominada resistência de supressão de interferência, é especificada pela Mercedes-Benz como fabricante de motores e evita interferências com o sistema elétrico do veículo, por exemplo, o rádio. Isso se destina a obter a supressão de interferência ideal em toda a cadeia de componentes – da bobina de ignição à vela de ignição. A resistência interna não deve ser muito alta, pois isso faz com que haja menos energia de ignição disponível. Isso leva a uma combustão não ideal da mistura ar-combustível e a um aumento no consumo de combustível e nas emissões de CO₂. As velas de ignição originais Mercedes-Benz mostram uma resistência interna de 1–2 </a:t>
            </a:r>
            <a:r>
              <a:rPr lang="pt-BR" dirty="0" err="1">
                <a:latin typeface="MB Corpo S Text Light"/>
                <a:cs typeface="MB Corpo S Text Light"/>
              </a:rPr>
              <a:t>kOhm</a:t>
            </a:r>
            <a:r>
              <a:rPr lang="pt-BR" dirty="0">
                <a:latin typeface="MB Corpo S Text Light"/>
                <a:cs typeface="MB Corpo S Text Light"/>
              </a:rPr>
              <a:t> neste teste, enquanto a maioria dos concorrentes apresentam resistências internas de até 8 </a:t>
            </a:r>
            <a:r>
              <a:rPr lang="pt-BR" dirty="0" err="1">
                <a:latin typeface="MB Corpo S Text Light"/>
                <a:cs typeface="MB Corpo S Text Light"/>
              </a:rPr>
              <a:t>kOhm</a:t>
            </a:r>
            <a:r>
              <a:rPr lang="pt-BR" dirty="0">
                <a:latin typeface="MB Corpo S Text Light"/>
                <a:cs typeface="MB Corpo S Text Light"/>
              </a:rPr>
              <a:t>. Isso pode levar a propriedades de ignição negativas.</a:t>
            </a:r>
          </a:p>
        </p:txBody>
      </p:sp>
      <p:sp>
        <p:nvSpPr>
          <p:cNvPr id="33" name="object 33"/>
          <p:cNvSpPr txBox="1"/>
          <p:nvPr/>
        </p:nvSpPr>
        <p:spPr>
          <a:xfrm>
            <a:off x="10648562" y="5365930"/>
            <a:ext cx="4050665" cy="815864"/>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lang="pt-BR" b="1" dirty="0">
                <a:latin typeface="MB Corpo S Text"/>
                <a:cs typeface="MB Corpo S Text"/>
              </a:rPr>
              <a:t>Espaçamento de eletrodos. </a:t>
            </a:r>
            <a:r>
              <a:rPr lang="pt-BR" dirty="0">
                <a:latin typeface="MB Corpo S Text Light"/>
                <a:cs typeface="MB Corpo S Text Light"/>
              </a:rPr>
              <a:t>O espaçamento entre o eletrodo de aterramento e o eletrodo central tem um efeito decisivo nas propriedades de ignição e na vida útil. Juntamente com um produto concorrente, a vela de ignição original Mercedes-Benz apresenta o melhor espaçamento de eletrodos. Os outros concorrentes apresentam desvios leves a significativos de 0,05 mm a 0,848 mm.</a:t>
            </a:r>
          </a:p>
        </p:txBody>
      </p:sp>
      <p:sp>
        <p:nvSpPr>
          <p:cNvPr id="34" name="object 34"/>
          <p:cNvSpPr txBox="1"/>
          <p:nvPr/>
        </p:nvSpPr>
        <p:spPr>
          <a:xfrm>
            <a:off x="15136995" y="1819791"/>
            <a:ext cx="4245610" cy="670560"/>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b="1">
                <a:latin typeface="MB Corpo S Text"/>
                <a:cs typeface="MB Corpo S Text"/>
              </a:rPr>
              <a:t>Inspeção visual das conexões. </a:t>
            </a:r>
            <a:r>
              <a:rPr>
                <a:latin typeface="MB Corpo S Text Light"/>
                <a:cs typeface="MB Corpo S Text Light"/>
              </a:rPr>
              <a:t>A inspeção visual mostra que o uso de latão de alta qualidade em vez de aço simples melhora substancialmente a qualidade da conexão. No entanto, apenas a Mercedes-Benz e um concorrente usam o latão mais caro.</a:t>
            </a:r>
            <a:endParaRPr sz="950">
              <a:latin typeface="MB Corpo S Text Light"/>
              <a:cs typeface="MB Corpo S Text Light"/>
            </a:endParaRPr>
          </a:p>
        </p:txBody>
      </p:sp>
      <p:sp>
        <p:nvSpPr>
          <p:cNvPr id="35" name="object 35"/>
          <p:cNvSpPr txBox="1"/>
          <p:nvPr/>
        </p:nvSpPr>
        <p:spPr>
          <a:xfrm>
            <a:off x="15136995" y="2625732"/>
            <a:ext cx="4269105" cy="831850"/>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b="1">
                <a:latin typeface="MB Corpo S Text"/>
                <a:cs typeface="MB Corpo S Text"/>
              </a:rPr>
              <a:t>Inspeção visual do corte. </a:t>
            </a:r>
            <a:r>
              <a:rPr>
                <a:latin typeface="MB Corpo S Text Light"/>
                <a:cs typeface="MB Corpo S Text Light"/>
              </a:rPr>
              <a:t>O eletrodo de aterramento é necessário para suportar temperaturas extremas na câmara de combustão. Apenas a vela de ignição original Mercedes-Benz tem um núcleo de cobre de três camadas e baixo desgaste. Mais da metade dos produtos da concorrência testados não possuem núcleo de cobre, tornando-os potencialmente mais suscetíveis ao desgaste.</a:t>
            </a:r>
            <a:endParaRPr sz="950">
              <a:latin typeface="MB Corpo S Text Light"/>
              <a:cs typeface="MB Corpo S Text Light"/>
            </a:endParaRPr>
          </a:p>
        </p:txBody>
      </p:sp>
      <p:sp>
        <p:nvSpPr>
          <p:cNvPr id="36" name="object 36"/>
          <p:cNvSpPr txBox="1"/>
          <p:nvPr/>
        </p:nvSpPr>
        <p:spPr>
          <a:xfrm>
            <a:off x="15136995" y="3592860"/>
            <a:ext cx="4234815" cy="1315085"/>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b="1">
                <a:latin typeface="MB Corpo S Text"/>
                <a:cs typeface="MB Corpo S Text"/>
              </a:rPr>
              <a:t>Inspeção visual da liga de metais nobres e da geometria dos eletrodos. </a:t>
            </a:r>
            <a:r>
              <a:rPr>
                <a:latin typeface="MB Corpo S Text Light"/>
                <a:cs typeface="MB Corpo S Text Light"/>
              </a:rPr>
              <a:t>A inspeção visual da liga de metais nobres e da geometria do eletrodo revela o vencedor do teste de resistência. As lâminas de platina das velas de ignição originais Mercedes-Benz oferecem uma resistência ao desgaste impressionantemente alta no eletrodo de aterramento. As pontas finas de irídio de seu eletrodo central (Ø 0,6 mm) permitem uma boa acessibilidade à mistura e propagação da chama. Um dos concorrentes não usa uma liga de metais nobres no eletrodo de aterramento. Além disso, o diâmetro de até 1,0 mm no eletrodo central leva a piores propriedades de ignição.</a:t>
            </a:r>
            <a:endParaRPr sz="950">
              <a:latin typeface="MB Corpo S Text Light"/>
              <a:cs typeface="MB Corpo S Text Light"/>
            </a:endParaRPr>
          </a:p>
        </p:txBody>
      </p:sp>
      <p:sp>
        <p:nvSpPr>
          <p:cNvPr id="37" name="object 37"/>
          <p:cNvSpPr txBox="1"/>
          <p:nvPr/>
        </p:nvSpPr>
        <p:spPr>
          <a:xfrm>
            <a:off x="17082890" y="6705906"/>
            <a:ext cx="2222050" cy="121187"/>
          </a:xfrm>
          <a:prstGeom prst="rect">
            <a:avLst/>
          </a:prstGeom>
        </p:spPr>
        <p:txBody>
          <a:bodyPr vert="horz" wrap="square" lIns="0" tIns="13335" rIns="0" bIns="0">
            <a:spAutoFit/>
          </a:bodyPr>
          <a:lstStyle/>
          <a:p>
            <a:pPr marL="12700">
              <a:lnSpc>
                <a:spcPct val="100000"/>
              </a:lnSpc>
              <a:spcBef>
                <a:spcPts val="105"/>
              </a:spcBef>
              <a:defRPr sz="700">
                <a:solidFill>
                  <a:srgbClr val="1A1A18"/>
                </a:solidFill>
              </a:defRPr>
            </a:pPr>
            <a:r>
              <a:rPr b="1" dirty="0" err="1">
                <a:latin typeface="MB Corpo S Text"/>
                <a:cs typeface="MB Corpo S Text"/>
              </a:rPr>
              <a:t>Peças</a:t>
            </a:r>
            <a:r>
              <a:rPr b="1" dirty="0">
                <a:latin typeface="MB Corpo S Text"/>
                <a:cs typeface="MB Corpo S Text"/>
              </a:rPr>
              <a:t> </a:t>
            </a:r>
            <a:r>
              <a:rPr b="1" dirty="0" err="1">
                <a:latin typeface="MB Corpo S Text"/>
                <a:cs typeface="MB Corpo S Text"/>
              </a:rPr>
              <a:t>originais</a:t>
            </a:r>
            <a:r>
              <a:rPr b="1" dirty="0">
                <a:latin typeface="MB Corpo S Text"/>
                <a:cs typeface="MB Corpo S Text"/>
              </a:rPr>
              <a:t> Mercedes-Benz </a:t>
            </a:r>
            <a:r>
              <a:rPr dirty="0">
                <a:latin typeface="MB Corpo S Text Light"/>
                <a:cs typeface="MB Corpo S Text Light"/>
              </a:rPr>
              <a:t>| </a:t>
            </a:r>
            <a:r>
              <a:rPr dirty="0" err="1">
                <a:latin typeface="MB Corpo S Text Light"/>
                <a:cs typeface="MB Corpo S Text Light"/>
              </a:rPr>
              <a:t>Comparação</a:t>
            </a:r>
            <a:r>
              <a:rPr dirty="0">
                <a:latin typeface="MB Corpo S Text Light"/>
                <a:cs typeface="MB Corpo S Text Light"/>
              </a:rPr>
              <a:t> de </a:t>
            </a:r>
            <a:r>
              <a:rPr dirty="0" err="1">
                <a:latin typeface="MB Corpo S Text Light"/>
                <a:cs typeface="MB Corpo S Text Light"/>
              </a:rPr>
              <a:t>produtos</a:t>
            </a:r>
            <a:endParaRPr sz="700" dirty="0">
              <a:latin typeface="MB Corpo S Text Light"/>
              <a:cs typeface="MB Corpo S Text Light"/>
            </a:endParaRPr>
          </a:p>
        </p:txBody>
      </p:sp>
      <p:sp>
        <p:nvSpPr>
          <p:cNvPr id="38" name="object 38"/>
          <p:cNvSpPr txBox="1"/>
          <p:nvPr/>
        </p:nvSpPr>
        <p:spPr>
          <a:xfrm>
            <a:off x="596156" y="1819791"/>
            <a:ext cx="8799195" cy="614270"/>
          </a:xfrm>
          <a:prstGeom prst="rect">
            <a:avLst/>
          </a:prstGeom>
        </p:spPr>
        <p:txBody>
          <a:bodyPr vert="horz" wrap="square" lIns="0" tIns="29209" rIns="0" bIns="0">
            <a:spAutoFit/>
          </a:bodyPr>
          <a:lstStyle/>
          <a:p>
            <a:pPr marL="12700" algn="just">
              <a:lnSpc>
                <a:spcPct val="100000"/>
              </a:lnSpc>
              <a:spcBef>
                <a:spcPts val="229"/>
              </a:spcBef>
              <a:defRPr sz="950">
                <a:solidFill>
                  <a:srgbClr val="1A1A18"/>
                </a:solidFill>
                <a:latin typeface="MB Corpo S Text Light"/>
                <a:cs typeface="MB Corpo S Text Light"/>
              </a:defRPr>
            </a:pPr>
            <a:r>
              <a:rPr dirty="0"/>
              <a:t>As </a:t>
            </a:r>
            <a:r>
              <a:rPr dirty="0" err="1"/>
              <a:t>velas</a:t>
            </a:r>
            <a:r>
              <a:rPr dirty="0"/>
              <a:t> de </a:t>
            </a:r>
            <a:r>
              <a:rPr dirty="0" err="1"/>
              <a:t>ignição</a:t>
            </a:r>
            <a:r>
              <a:rPr dirty="0"/>
              <a:t> </a:t>
            </a:r>
            <a:r>
              <a:rPr dirty="0" err="1"/>
              <a:t>originais</a:t>
            </a:r>
            <a:r>
              <a:rPr dirty="0"/>
              <a:t> Mercedes-Benz </a:t>
            </a:r>
            <a:r>
              <a:rPr dirty="0" err="1"/>
              <a:t>são</a:t>
            </a:r>
            <a:r>
              <a:rPr dirty="0"/>
              <a:t> </a:t>
            </a:r>
            <a:r>
              <a:rPr dirty="0" err="1"/>
              <a:t>perfeitamente</a:t>
            </a:r>
            <a:r>
              <a:rPr dirty="0"/>
              <a:t> </a:t>
            </a:r>
            <a:r>
              <a:rPr dirty="0" err="1"/>
              <a:t>compatíveis</a:t>
            </a:r>
            <a:r>
              <a:rPr dirty="0"/>
              <a:t> com o </a:t>
            </a:r>
            <a:r>
              <a:rPr dirty="0" err="1"/>
              <a:t>respectivo</a:t>
            </a:r>
            <a:r>
              <a:rPr dirty="0"/>
              <a:t> motor de um Mercedes-Benz. Como </a:t>
            </a:r>
            <a:r>
              <a:rPr dirty="0" err="1"/>
              <a:t>resultado</a:t>
            </a:r>
            <a:r>
              <a:rPr dirty="0"/>
              <a:t>, </a:t>
            </a:r>
            <a:r>
              <a:rPr dirty="0" err="1"/>
              <a:t>eles</a:t>
            </a:r>
            <a:r>
              <a:rPr dirty="0"/>
              <a:t> </a:t>
            </a:r>
            <a:r>
              <a:rPr dirty="0" err="1"/>
              <a:t>garantem</a:t>
            </a:r>
            <a:r>
              <a:rPr dirty="0"/>
              <a:t> </a:t>
            </a:r>
            <a:r>
              <a:rPr dirty="0" err="1"/>
              <a:t>maior</a:t>
            </a:r>
            <a:r>
              <a:rPr dirty="0"/>
              <a:t> </a:t>
            </a:r>
            <a:r>
              <a:rPr dirty="0" err="1"/>
              <a:t>desempenho</a:t>
            </a:r>
            <a:r>
              <a:rPr dirty="0"/>
              <a:t>, </a:t>
            </a:r>
            <a:r>
              <a:rPr dirty="0" err="1"/>
              <a:t>bem</a:t>
            </a:r>
            <a:r>
              <a:rPr dirty="0"/>
              <a:t> </a:t>
            </a:r>
            <a:r>
              <a:rPr dirty="0" err="1"/>
              <a:t>como</a:t>
            </a:r>
            <a:r>
              <a:rPr lang="pt-BR" dirty="0"/>
              <a:t> </a:t>
            </a:r>
            <a:r>
              <a:rPr dirty="0"/>
              <a:t>um </a:t>
            </a:r>
            <a:r>
              <a:rPr dirty="0" err="1"/>
              <a:t>menor</a:t>
            </a:r>
            <a:r>
              <a:rPr dirty="0"/>
              <a:t> </a:t>
            </a:r>
            <a:r>
              <a:rPr dirty="0" err="1"/>
              <a:t>consumo</a:t>
            </a:r>
            <a:r>
              <a:rPr dirty="0"/>
              <a:t> de </a:t>
            </a:r>
            <a:r>
              <a:rPr dirty="0" err="1"/>
              <a:t>combustível</a:t>
            </a:r>
            <a:r>
              <a:rPr dirty="0"/>
              <a:t>. Para </a:t>
            </a:r>
            <a:r>
              <a:rPr dirty="0" err="1"/>
              <a:t>verificar</a:t>
            </a:r>
            <a:r>
              <a:rPr dirty="0"/>
              <a:t> a </a:t>
            </a:r>
            <a:r>
              <a:rPr dirty="0" err="1"/>
              <a:t>qualidade</a:t>
            </a:r>
            <a:r>
              <a:rPr dirty="0"/>
              <a:t> de </a:t>
            </a:r>
            <a:r>
              <a:rPr dirty="0" err="1"/>
              <a:t>seus</a:t>
            </a:r>
            <a:r>
              <a:rPr dirty="0"/>
              <a:t> </a:t>
            </a:r>
            <a:r>
              <a:rPr dirty="0" err="1"/>
              <a:t>produtos</a:t>
            </a:r>
            <a:r>
              <a:rPr dirty="0"/>
              <a:t>, as </a:t>
            </a:r>
            <a:r>
              <a:rPr dirty="0" err="1"/>
              <a:t>velas</a:t>
            </a:r>
            <a:r>
              <a:rPr dirty="0"/>
              <a:t> de </a:t>
            </a:r>
            <a:r>
              <a:rPr dirty="0" err="1"/>
              <a:t>ignição</a:t>
            </a:r>
            <a:r>
              <a:rPr dirty="0"/>
              <a:t> </a:t>
            </a:r>
            <a:r>
              <a:rPr dirty="0" err="1"/>
              <a:t>originais</a:t>
            </a:r>
            <a:r>
              <a:rPr dirty="0"/>
              <a:t> Mercedes-Benz </a:t>
            </a:r>
            <a:r>
              <a:rPr dirty="0" err="1"/>
              <a:t>foram</a:t>
            </a:r>
            <a:r>
              <a:rPr dirty="0"/>
              <a:t> </a:t>
            </a:r>
            <a:r>
              <a:rPr dirty="0" err="1"/>
              <a:t>testadas</a:t>
            </a:r>
            <a:r>
              <a:rPr dirty="0"/>
              <a:t> contra seis </a:t>
            </a:r>
            <a:r>
              <a:rPr dirty="0" err="1"/>
              <a:t>produtos</a:t>
            </a:r>
            <a:r>
              <a:rPr dirty="0"/>
              <a:t> </a:t>
            </a:r>
            <a:r>
              <a:rPr dirty="0" err="1"/>
              <a:t>concorrentes</a:t>
            </a:r>
            <a:r>
              <a:rPr dirty="0"/>
              <a:t> </a:t>
            </a:r>
            <a:r>
              <a:rPr dirty="0" err="1"/>
              <a:t>comparáveis</a:t>
            </a:r>
            <a:r>
              <a:rPr dirty="0"/>
              <a:t> </a:t>
            </a:r>
            <a:r>
              <a:rPr dirty="0" err="1"/>
              <a:t>em</a:t>
            </a:r>
            <a:r>
              <a:rPr dirty="0"/>
              <a:t> </a:t>
            </a:r>
            <a:r>
              <a:rPr dirty="0" err="1"/>
              <a:t>nome</a:t>
            </a:r>
            <a:r>
              <a:rPr dirty="0"/>
              <a:t> do Mercedes-Benz Group AG. A </a:t>
            </a:r>
            <a:r>
              <a:rPr dirty="0" err="1"/>
              <a:t>coordenação</a:t>
            </a:r>
            <a:r>
              <a:rPr dirty="0"/>
              <a:t> </a:t>
            </a:r>
            <a:r>
              <a:rPr dirty="0" err="1"/>
              <a:t>geral</a:t>
            </a:r>
            <a:r>
              <a:rPr dirty="0"/>
              <a:t> do teste </a:t>
            </a:r>
            <a:r>
              <a:rPr dirty="0" err="1"/>
              <a:t>foi</a:t>
            </a:r>
            <a:r>
              <a:rPr dirty="0"/>
              <a:t> </a:t>
            </a:r>
            <a:r>
              <a:rPr dirty="0" err="1"/>
              <a:t>realizada</a:t>
            </a:r>
            <a:r>
              <a:rPr dirty="0"/>
              <a:t> pela NGK Spark Plug GmbH de Ratingen, </a:t>
            </a:r>
            <a:r>
              <a:rPr dirty="0" err="1"/>
              <a:t>Alemanha</a:t>
            </a:r>
            <a:r>
              <a:rPr dirty="0"/>
              <a:t>. </a:t>
            </a:r>
            <a:r>
              <a:rPr dirty="0" err="1"/>
              <a:t>Estavam</a:t>
            </a:r>
            <a:r>
              <a:rPr dirty="0"/>
              <a:t> </a:t>
            </a:r>
            <a:r>
              <a:rPr dirty="0" err="1"/>
              <a:t>envolvidos</a:t>
            </a:r>
            <a:r>
              <a:rPr dirty="0"/>
              <a:t> </a:t>
            </a:r>
            <a:r>
              <a:rPr dirty="0" err="1"/>
              <a:t>institutos</a:t>
            </a:r>
            <a:r>
              <a:rPr dirty="0"/>
              <a:t> de testes </a:t>
            </a:r>
            <a:r>
              <a:rPr dirty="0" err="1"/>
              <a:t>como</a:t>
            </a:r>
            <a:r>
              <a:rPr dirty="0"/>
              <a:t> o Fraunhofer‑</a:t>
            </a:r>
            <a:r>
              <a:rPr dirty="0" err="1"/>
              <a:t>Institut</a:t>
            </a:r>
            <a:r>
              <a:rPr dirty="0"/>
              <a:t> für </a:t>
            </a:r>
            <a:r>
              <a:rPr dirty="0" err="1"/>
              <a:t>Werkstoff</a:t>
            </a:r>
            <a:r>
              <a:rPr dirty="0"/>
              <a:t>‑ und </a:t>
            </a:r>
            <a:r>
              <a:rPr dirty="0" err="1"/>
              <a:t>Stahltechnik</a:t>
            </a:r>
            <a:r>
              <a:rPr dirty="0"/>
              <a:t> e a </a:t>
            </a:r>
            <a:r>
              <a:rPr dirty="0" err="1"/>
              <a:t>Aspekt</a:t>
            </a:r>
            <a:r>
              <a:rPr dirty="0"/>
              <a:t> Quality GmbH.</a:t>
            </a:r>
            <a:endParaRPr sz="950" dirty="0">
              <a:latin typeface="MB Corpo S Text Light"/>
              <a:cs typeface="MB Corpo S Text Light"/>
            </a:endParaRPr>
          </a:p>
        </p:txBody>
      </p:sp>
      <p:sp>
        <p:nvSpPr>
          <p:cNvPr id="39" name="object 39"/>
          <p:cNvSpPr txBox="1"/>
          <p:nvPr/>
        </p:nvSpPr>
        <p:spPr>
          <a:xfrm>
            <a:off x="596275" y="2643642"/>
            <a:ext cx="2454275" cy="168910"/>
          </a:xfrm>
          <a:prstGeom prst="rect">
            <a:avLst/>
          </a:prstGeom>
        </p:spPr>
        <p:txBody>
          <a:bodyPr vert="horz" wrap="square" lIns="0" tIns="11430" rIns="0" bIns="0">
            <a:spAutoFit/>
          </a:bodyPr>
          <a:lstStyle/>
          <a:p>
            <a:pPr marL="12700">
              <a:lnSpc>
                <a:spcPct val="100000"/>
              </a:lnSpc>
              <a:spcBef>
                <a:spcPts val="90"/>
              </a:spcBef>
              <a:defRPr sz="950" b="1">
                <a:solidFill>
                  <a:srgbClr val="1A1A18"/>
                </a:solidFill>
                <a:latin typeface="MB Corpo S Text"/>
                <a:cs typeface="MB Corpo S Text"/>
              </a:defRPr>
            </a:pPr>
            <a:r>
              <a:t>Aqui você encontra um trecho dos resultados:</a:t>
            </a:r>
            <a:endParaRPr sz="950">
              <a:latin typeface="MB Corpo S Text"/>
              <a:cs typeface="MB Corpo S Text"/>
            </a:endParaRPr>
          </a:p>
        </p:txBody>
      </p:sp>
      <p:sp>
        <p:nvSpPr>
          <p:cNvPr id="40" name="object 40"/>
          <p:cNvSpPr txBox="1"/>
          <p:nvPr/>
        </p:nvSpPr>
        <p:spPr>
          <a:xfrm>
            <a:off x="609219" y="2936919"/>
            <a:ext cx="4332605" cy="237490"/>
          </a:xfrm>
          <a:prstGeom prst="rect">
            <a:avLst/>
          </a:prstGeom>
          <a:solidFill>
            <a:srgbClr val="009EE3"/>
          </a:solidFill>
        </p:spPr>
        <p:txBody>
          <a:bodyPr vert="horz" wrap="square" lIns="0" tIns="46990" rIns="0" bIns="0">
            <a:spAutoFit/>
          </a:bodyPr>
          <a:lstStyle/>
          <a:p>
            <a:pPr marL="67310">
              <a:lnSpc>
                <a:spcPct val="100000"/>
              </a:lnSpc>
              <a:spcBef>
                <a:spcPts val="370"/>
              </a:spcBef>
              <a:defRPr sz="950">
                <a:solidFill>
                  <a:srgbClr val="FFFFFF"/>
                </a:solidFill>
                <a:latin typeface="MB Corpo S Text Light"/>
                <a:cs typeface="MB Corpo S Text Light"/>
              </a:defRPr>
            </a:pPr>
            <a:r>
              <a:t>BANCADA DE TESTE</a:t>
            </a:r>
            <a:endParaRPr sz="950">
              <a:latin typeface="MB Corpo S Text Light"/>
              <a:cs typeface="MB Corpo S Text Light"/>
            </a:endParaRPr>
          </a:p>
        </p:txBody>
      </p:sp>
      <p:sp>
        <p:nvSpPr>
          <p:cNvPr id="41" name="object 41"/>
          <p:cNvSpPr/>
          <p:nvPr/>
        </p:nvSpPr>
        <p:spPr>
          <a:xfrm>
            <a:off x="609214"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a:lstStyle/>
          <a:p>
            <a:endParaRPr/>
          </a:p>
        </p:txBody>
      </p:sp>
      <p:sp>
        <p:nvSpPr>
          <p:cNvPr id="42" name="object 42"/>
          <p:cNvSpPr txBox="1"/>
          <p:nvPr/>
        </p:nvSpPr>
        <p:spPr>
          <a:xfrm>
            <a:off x="664205" y="3292483"/>
            <a:ext cx="2301245" cy="831850"/>
          </a:xfrm>
          <a:prstGeom prst="rect">
            <a:avLst/>
          </a:prstGeom>
        </p:spPr>
        <p:txBody>
          <a:bodyPr vert="horz" wrap="square" lIns="0" tIns="29209" rIns="0" bIns="0">
            <a:spAutoFit/>
          </a:bodyPr>
          <a:lstStyle/>
          <a:p>
            <a:pPr marL="128270" indent="-115570">
              <a:lnSpc>
                <a:spcPct val="100000"/>
              </a:lnSpc>
              <a:spcBef>
                <a:spcPts val="229"/>
              </a:spcBef>
              <a:buChar char="•"/>
              <a:tabLst>
                <a:tab pos="128270" algn="l"/>
              </a:tabLst>
              <a:defRPr sz="950">
                <a:solidFill>
                  <a:srgbClr val="1A1A18"/>
                </a:solidFill>
                <a:latin typeface="MB Corpo S Text Light"/>
                <a:cs typeface="MB Corpo S Text Light"/>
              </a:defRPr>
            </a:pPr>
            <a:r>
              <a:rPr dirty="0"/>
              <a:t>Teste de </a:t>
            </a:r>
            <a:r>
              <a:rPr dirty="0" err="1"/>
              <a:t>pulverização</a:t>
            </a:r>
            <a:r>
              <a:rPr dirty="0"/>
              <a:t> de </a:t>
            </a:r>
            <a:r>
              <a:rPr dirty="0" err="1"/>
              <a:t>sal</a:t>
            </a:r>
            <a:endParaRPr sz="950" dirty="0">
              <a:latin typeface="MB Corpo S Text Light"/>
              <a:cs typeface="MB Corpo S Text Light"/>
            </a:endParaRPr>
          </a:p>
          <a:p>
            <a:pPr marL="128270" indent="-115570">
              <a:lnSpc>
                <a:spcPct val="100000"/>
              </a:lnSpc>
              <a:spcBef>
                <a:spcPts val="130"/>
              </a:spcBef>
              <a:buChar char="•"/>
              <a:tabLst>
                <a:tab pos="128270" algn="l"/>
              </a:tabLst>
              <a:defRPr sz="950">
                <a:solidFill>
                  <a:srgbClr val="1A1A18"/>
                </a:solidFill>
                <a:latin typeface="MB Corpo S Text Light"/>
                <a:cs typeface="MB Corpo S Text Light"/>
              </a:defRPr>
            </a:pPr>
            <a:r>
              <a:rPr dirty="0" err="1"/>
              <a:t>Determinação</a:t>
            </a:r>
            <a:r>
              <a:rPr dirty="0"/>
              <a:t> do torque de </a:t>
            </a:r>
            <a:r>
              <a:rPr dirty="0" err="1"/>
              <a:t>afrouxamento</a:t>
            </a:r>
            <a:endParaRPr sz="950" dirty="0">
              <a:latin typeface="MB Corpo S Text Light"/>
              <a:cs typeface="MB Corpo S Text Light"/>
            </a:endParaRPr>
          </a:p>
          <a:p>
            <a:pPr marL="128270" indent="-115570">
              <a:lnSpc>
                <a:spcPct val="100000"/>
              </a:lnSpc>
              <a:spcBef>
                <a:spcPts val="130"/>
              </a:spcBef>
              <a:buChar char="•"/>
              <a:tabLst>
                <a:tab pos="128270" algn="l"/>
              </a:tabLst>
              <a:defRPr sz="950">
                <a:solidFill>
                  <a:srgbClr val="1A1A18"/>
                </a:solidFill>
                <a:latin typeface="MB Corpo S Text Light"/>
                <a:cs typeface="MB Corpo S Text Light"/>
              </a:defRPr>
            </a:pPr>
            <a:r>
              <a:rPr dirty="0" err="1"/>
              <a:t>Controle</a:t>
            </a:r>
            <a:r>
              <a:rPr dirty="0"/>
              <a:t> do valor </a:t>
            </a:r>
            <a:r>
              <a:rPr dirty="0" err="1"/>
              <a:t>calorífico</a:t>
            </a:r>
            <a:r>
              <a:rPr dirty="0"/>
              <a:t> </a:t>
            </a:r>
            <a:r>
              <a:rPr dirty="0" err="1"/>
              <a:t>especificado</a:t>
            </a:r>
            <a:endParaRPr sz="950" dirty="0">
              <a:latin typeface="MB Corpo S Text Light"/>
              <a:cs typeface="MB Corpo S Text Light"/>
            </a:endParaRPr>
          </a:p>
          <a:p>
            <a:pPr marL="128270" indent="-115570">
              <a:lnSpc>
                <a:spcPct val="100000"/>
              </a:lnSpc>
              <a:spcBef>
                <a:spcPts val="125"/>
              </a:spcBef>
              <a:buChar char="•"/>
              <a:tabLst>
                <a:tab pos="128270" algn="l"/>
              </a:tabLst>
              <a:defRPr sz="950">
                <a:solidFill>
                  <a:srgbClr val="1A1A18"/>
                </a:solidFill>
                <a:latin typeface="MB Corpo S Text Light"/>
                <a:cs typeface="MB Corpo S Text Light"/>
              </a:defRPr>
            </a:pPr>
            <a:r>
              <a:rPr dirty="0" err="1"/>
              <a:t>Medição</a:t>
            </a:r>
            <a:r>
              <a:rPr dirty="0"/>
              <a:t> da </a:t>
            </a:r>
            <a:r>
              <a:rPr dirty="0" err="1"/>
              <a:t>resistência</a:t>
            </a:r>
            <a:r>
              <a:rPr dirty="0"/>
              <a:t> interna</a:t>
            </a:r>
            <a:endParaRPr sz="950" dirty="0">
              <a:latin typeface="MB Corpo S Text Light"/>
              <a:cs typeface="MB Corpo S Text Light"/>
            </a:endParaRPr>
          </a:p>
          <a:p>
            <a:pPr marL="128270" indent="-115570">
              <a:lnSpc>
                <a:spcPct val="100000"/>
              </a:lnSpc>
              <a:spcBef>
                <a:spcPts val="130"/>
              </a:spcBef>
              <a:buChar char="•"/>
              <a:tabLst>
                <a:tab pos="128270" algn="l"/>
              </a:tabLst>
              <a:defRPr sz="950">
                <a:solidFill>
                  <a:srgbClr val="1A1A18"/>
                </a:solidFill>
                <a:latin typeface="MB Corpo S Text Light"/>
                <a:cs typeface="MB Corpo S Text Light"/>
              </a:defRPr>
            </a:pPr>
            <a:r>
              <a:rPr dirty="0" err="1"/>
              <a:t>Verificação</a:t>
            </a:r>
            <a:r>
              <a:rPr dirty="0"/>
              <a:t> do </a:t>
            </a:r>
            <a:r>
              <a:rPr dirty="0" err="1"/>
              <a:t>espaçamento</a:t>
            </a:r>
            <a:r>
              <a:rPr dirty="0"/>
              <a:t> de </a:t>
            </a:r>
            <a:r>
              <a:rPr dirty="0" err="1"/>
              <a:t>eletrodos</a:t>
            </a:r>
            <a:endParaRPr sz="950" dirty="0">
              <a:latin typeface="MB Corpo S Text Light"/>
              <a:cs typeface="MB Corpo S Text Light"/>
            </a:endParaRPr>
          </a:p>
        </p:txBody>
      </p:sp>
      <p:sp>
        <p:nvSpPr>
          <p:cNvPr id="43" name="object 43"/>
          <p:cNvSpPr txBox="1"/>
          <p:nvPr/>
        </p:nvSpPr>
        <p:spPr>
          <a:xfrm>
            <a:off x="5110630" y="2936919"/>
            <a:ext cx="4332605" cy="237490"/>
          </a:xfrm>
          <a:prstGeom prst="rect">
            <a:avLst/>
          </a:prstGeom>
          <a:solidFill>
            <a:srgbClr val="009EE3"/>
          </a:solidFill>
        </p:spPr>
        <p:txBody>
          <a:bodyPr vert="horz" wrap="square" lIns="0" tIns="46990" rIns="0" bIns="0">
            <a:spAutoFit/>
          </a:bodyPr>
          <a:lstStyle/>
          <a:p>
            <a:pPr marL="67310">
              <a:lnSpc>
                <a:spcPct val="100000"/>
              </a:lnSpc>
              <a:spcBef>
                <a:spcPts val="370"/>
              </a:spcBef>
              <a:defRPr sz="950">
                <a:solidFill>
                  <a:srgbClr val="FFFFFF"/>
                </a:solidFill>
                <a:latin typeface="MB Corpo S Text Light"/>
                <a:cs typeface="MB Corpo S Text Light"/>
              </a:defRPr>
            </a:pPr>
            <a:r>
              <a:t>INSPEÇÃO VISUAL</a:t>
            </a:r>
            <a:endParaRPr sz="950">
              <a:latin typeface="MB Corpo S Text Light"/>
              <a:cs typeface="MB Corpo S Text Light"/>
            </a:endParaRPr>
          </a:p>
        </p:txBody>
      </p:sp>
      <p:sp>
        <p:nvSpPr>
          <p:cNvPr id="44" name="object 44"/>
          <p:cNvSpPr/>
          <p:nvPr/>
        </p:nvSpPr>
        <p:spPr>
          <a:xfrm>
            <a:off x="5110636"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a:lstStyle/>
          <a:p>
            <a:endParaRPr/>
          </a:p>
        </p:txBody>
      </p:sp>
      <p:sp>
        <p:nvSpPr>
          <p:cNvPr id="45" name="object 45"/>
          <p:cNvSpPr txBox="1"/>
          <p:nvPr/>
        </p:nvSpPr>
        <p:spPr>
          <a:xfrm>
            <a:off x="5165627" y="3292483"/>
            <a:ext cx="2600423" cy="509270"/>
          </a:xfrm>
          <a:prstGeom prst="rect">
            <a:avLst/>
          </a:prstGeom>
        </p:spPr>
        <p:txBody>
          <a:bodyPr vert="horz" wrap="square" lIns="0" tIns="29209" rIns="0" bIns="0">
            <a:spAutoFit/>
          </a:bodyPr>
          <a:lstStyle/>
          <a:p>
            <a:pPr marL="125095" indent="-112395">
              <a:lnSpc>
                <a:spcPct val="100000"/>
              </a:lnSpc>
              <a:spcBef>
                <a:spcPts val="229"/>
              </a:spcBef>
              <a:buChar char="•"/>
              <a:tabLst>
                <a:tab pos="125095" algn="l"/>
              </a:tabLst>
              <a:defRPr sz="950">
                <a:solidFill>
                  <a:srgbClr val="1A1A18"/>
                </a:solidFill>
                <a:latin typeface="MB Corpo S Text Light"/>
                <a:cs typeface="MB Corpo S Text Light"/>
              </a:defRPr>
            </a:pPr>
            <a:r>
              <a:rPr dirty="0" err="1"/>
              <a:t>Conexões</a:t>
            </a:r>
            <a:endParaRPr sz="950" dirty="0">
              <a:latin typeface="MB Corpo S Text Light"/>
              <a:cs typeface="MB Corpo S Text Light"/>
            </a:endParaRPr>
          </a:p>
          <a:p>
            <a:pPr marL="128270" indent="-115570">
              <a:lnSpc>
                <a:spcPct val="100000"/>
              </a:lnSpc>
              <a:spcBef>
                <a:spcPts val="130"/>
              </a:spcBef>
              <a:buChar char="•"/>
              <a:tabLst>
                <a:tab pos="128270" algn="l"/>
              </a:tabLst>
              <a:defRPr sz="950">
                <a:solidFill>
                  <a:srgbClr val="1A1A18"/>
                </a:solidFill>
                <a:latin typeface="MB Corpo S Text Light"/>
                <a:cs typeface="MB Corpo S Text Light"/>
              </a:defRPr>
            </a:pPr>
            <a:r>
              <a:rPr dirty="0"/>
              <a:t>Corte da vela de </a:t>
            </a:r>
            <a:r>
              <a:rPr dirty="0" err="1"/>
              <a:t>ignição</a:t>
            </a:r>
            <a:endParaRPr sz="950" dirty="0">
              <a:latin typeface="MB Corpo S Text Light"/>
              <a:cs typeface="MB Corpo S Text Light"/>
            </a:endParaRPr>
          </a:p>
          <a:p>
            <a:pPr marL="128270" indent="-115570">
              <a:lnSpc>
                <a:spcPct val="100000"/>
              </a:lnSpc>
              <a:spcBef>
                <a:spcPts val="130"/>
              </a:spcBef>
              <a:buChar char="•"/>
              <a:tabLst>
                <a:tab pos="128270" algn="l"/>
              </a:tabLst>
              <a:defRPr sz="950">
                <a:solidFill>
                  <a:srgbClr val="1A1A18"/>
                </a:solidFill>
                <a:latin typeface="MB Corpo S Text Light"/>
                <a:cs typeface="MB Corpo S Text Light"/>
              </a:defRPr>
            </a:pPr>
            <a:r>
              <a:rPr dirty="0"/>
              <a:t>Liga de </a:t>
            </a:r>
            <a:r>
              <a:rPr dirty="0" err="1"/>
              <a:t>metais</a:t>
            </a:r>
            <a:r>
              <a:rPr dirty="0"/>
              <a:t> </a:t>
            </a:r>
            <a:r>
              <a:rPr dirty="0" err="1"/>
              <a:t>nobres</a:t>
            </a:r>
            <a:r>
              <a:rPr dirty="0"/>
              <a:t> e </a:t>
            </a:r>
            <a:r>
              <a:rPr dirty="0" err="1"/>
              <a:t>geometria</a:t>
            </a:r>
            <a:r>
              <a:rPr dirty="0"/>
              <a:t> dos </a:t>
            </a:r>
            <a:r>
              <a:rPr dirty="0" err="1"/>
              <a:t>eletrodos</a:t>
            </a:r>
            <a:endParaRPr sz="950" dirty="0">
              <a:latin typeface="MB Corpo S Text Light"/>
              <a:cs typeface="MB Corpo S Text Light"/>
            </a:endParaRPr>
          </a:p>
        </p:txBody>
      </p:sp>
      <p:sp>
        <p:nvSpPr>
          <p:cNvPr id="46" name="object 46"/>
          <p:cNvSpPr txBox="1"/>
          <p:nvPr/>
        </p:nvSpPr>
        <p:spPr>
          <a:xfrm>
            <a:off x="17954477" y="6381912"/>
            <a:ext cx="575310"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latin typeface="MB Corpo S Text Light"/>
                <a:cs typeface="MB Corpo S Text Light"/>
              </a:defRPr>
            </a:pPr>
            <a:r>
              <a:t>Concorrentes</a:t>
            </a:r>
            <a:endParaRPr sz="700">
              <a:latin typeface="MB Corpo S Text Light"/>
              <a:cs typeface="MB Corpo S Text Light"/>
            </a:endParaRPr>
          </a:p>
        </p:txBody>
      </p:sp>
      <p:sp>
        <p:nvSpPr>
          <p:cNvPr id="47" name="object 47"/>
          <p:cNvSpPr txBox="1"/>
          <p:nvPr/>
        </p:nvSpPr>
        <p:spPr>
          <a:xfrm>
            <a:off x="18481831" y="6118280"/>
            <a:ext cx="403860"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latin typeface="MB Corpo S Text Light"/>
                <a:cs typeface="MB Corpo S Text Light"/>
              </a:defRPr>
            </a:pPr>
            <a:r>
              <a:t>0,848 mm</a:t>
            </a:r>
            <a:endParaRPr sz="700">
              <a:latin typeface="MB Corpo S Text Light"/>
              <a:cs typeface="MB Corpo S Text Light"/>
            </a:endParaRPr>
          </a:p>
        </p:txBody>
      </p:sp>
      <p:sp>
        <p:nvSpPr>
          <p:cNvPr id="48" name="object 48"/>
          <p:cNvSpPr txBox="1"/>
          <p:nvPr/>
        </p:nvSpPr>
        <p:spPr>
          <a:xfrm>
            <a:off x="16644196" y="6380390"/>
            <a:ext cx="616585"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latin typeface="MB Corpo S Text Light"/>
                <a:cs typeface="MB Corpo S Text Light"/>
              </a:defRPr>
            </a:pPr>
            <a:r>
              <a:t>Mercedes-Benz</a:t>
            </a:r>
            <a:endParaRPr sz="700">
              <a:latin typeface="MB Corpo S Text Light"/>
              <a:cs typeface="MB Corpo S Text Light"/>
            </a:endParaRPr>
          </a:p>
        </p:txBody>
      </p:sp>
      <p:sp>
        <p:nvSpPr>
          <p:cNvPr id="49" name="object 49"/>
          <p:cNvSpPr txBox="1"/>
          <p:nvPr/>
        </p:nvSpPr>
        <p:spPr>
          <a:xfrm>
            <a:off x="17181042" y="6118280"/>
            <a:ext cx="421640"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latin typeface="MB Corpo S Text Light"/>
                <a:cs typeface="MB Corpo S Text Light"/>
              </a:defRPr>
            </a:pPr>
            <a:r>
              <a:t>1,0155 mm</a:t>
            </a:r>
            <a:endParaRPr sz="700">
              <a:latin typeface="MB Corpo S Text Light"/>
              <a:cs typeface="MB Corpo S Text Light"/>
            </a:endParaRPr>
          </a:p>
        </p:txBody>
      </p:sp>
      <p:sp>
        <p:nvSpPr>
          <p:cNvPr id="50" name="object 50"/>
          <p:cNvSpPr txBox="1"/>
          <p:nvPr/>
        </p:nvSpPr>
        <p:spPr>
          <a:xfrm>
            <a:off x="596514" y="4559989"/>
            <a:ext cx="4442291" cy="815864"/>
          </a:xfrm>
          <a:prstGeom prst="rect">
            <a:avLst/>
          </a:prstGeom>
        </p:spPr>
        <p:txBody>
          <a:bodyPr vert="horz" wrap="square" lIns="0" tIns="12700" rIns="0" bIns="0">
            <a:spAutoFit/>
          </a:bodyPr>
          <a:lstStyle/>
          <a:p>
            <a:pPr marL="12700" marR="5080" algn="just">
              <a:lnSpc>
                <a:spcPct val="111300"/>
              </a:lnSpc>
              <a:spcBef>
                <a:spcPts val="100"/>
              </a:spcBef>
              <a:defRPr sz="950">
                <a:solidFill>
                  <a:srgbClr val="1A1A18"/>
                </a:solidFill>
              </a:defRPr>
            </a:pPr>
            <a:r>
              <a:rPr b="1" dirty="0">
                <a:latin typeface="MB Corpo S Text"/>
                <a:cs typeface="MB Corpo S Text"/>
              </a:rPr>
              <a:t>Teste de </a:t>
            </a:r>
            <a:r>
              <a:rPr b="1" dirty="0" err="1">
                <a:latin typeface="MB Corpo S Text"/>
                <a:cs typeface="MB Corpo S Text"/>
              </a:rPr>
              <a:t>pulverização</a:t>
            </a:r>
            <a:r>
              <a:rPr b="1" dirty="0">
                <a:latin typeface="MB Corpo S Text"/>
                <a:cs typeface="MB Corpo S Text"/>
              </a:rPr>
              <a:t> de </a:t>
            </a:r>
            <a:r>
              <a:rPr b="1" dirty="0" err="1">
                <a:latin typeface="MB Corpo S Text"/>
                <a:cs typeface="MB Corpo S Text"/>
              </a:rPr>
              <a:t>sal</a:t>
            </a:r>
            <a:r>
              <a:rPr b="1" dirty="0">
                <a:latin typeface="MB Corpo S Text"/>
                <a:cs typeface="MB Corpo S Text"/>
              </a:rPr>
              <a:t>. </a:t>
            </a:r>
            <a:r>
              <a:rPr dirty="0">
                <a:latin typeface="MB Corpo S Text Light"/>
                <a:cs typeface="MB Corpo S Text Light"/>
              </a:rPr>
              <a:t>No teste de </a:t>
            </a:r>
            <a:r>
              <a:rPr dirty="0" err="1">
                <a:latin typeface="MB Corpo S Text Light"/>
                <a:cs typeface="MB Corpo S Text Light"/>
              </a:rPr>
              <a:t>pulverização</a:t>
            </a:r>
            <a:r>
              <a:rPr dirty="0">
                <a:latin typeface="MB Corpo S Text Light"/>
                <a:cs typeface="MB Corpo S Text Light"/>
              </a:rPr>
              <a:t> de </a:t>
            </a:r>
            <a:r>
              <a:rPr dirty="0" err="1">
                <a:latin typeface="MB Corpo S Text Light"/>
                <a:cs typeface="MB Corpo S Text Light"/>
              </a:rPr>
              <a:t>sal</a:t>
            </a:r>
            <a:r>
              <a:rPr dirty="0">
                <a:latin typeface="MB Corpo S Text Light"/>
                <a:cs typeface="MB Corpo S Text Light"/>
              </a:rPr>
              <a:t>, </a:t>
            </a:r>
            <a:r>
              <a:rPr dirty="0" err="1">
                <a:latin typeface="MB Corpo S Text Light"/>
                <a:cs typeface="MB Corpo S Text Light"/>
              </a:rPr>
              <a:t>os</a:t>
            </a:r>
            <a:r>
              <a:rPr dirty="0">
                <a:latin typeface="MB Corpo S Text Light"/>
                <a:cs typeface="MB Corpo S Text Light"/>
              </a:rPr>
              <a:t> </a:t>
            </a:r>
            <a:r>
              <a:rPr dirty="0" err="1">
                <a:latin typeface="MB Corpo S Text Light"/>
                <a:cs typeface="MB Corpo S Text Light"/>
              </a:rPr>
              <a:t>efeitos</a:t>
            </a:r>
            <a:r>
              <a:rPr dirty="0">
                <a:latin typeface="MB Corpo S Text Light"/>
                <a:cs typeface="MB Corpo S Text Light"/>
              </a:rPr>
              <a:t> da </a:t>
            </a:r>
            <a:r>
              <a:rPr dirty="0" err="1">
                <a:latin typeface="MB Corpo S Text Light"/>
                <a:cs typeface="MB Corpo S Text Light"/>
              </a:rPr>
              <a:t>água</a:t>
            </a:r>
            <a:r>
              <a:rPr dirty="0">
                <a:latin typeface="MB Corpo S Text Light"/>
                <a:cs typeface="MB Corpo S Text Light"/>
              </a:rPr>
              <a:t> </a:t>
            </a:r>
            <a:r>
              <a:rPr dirty="0" err="1">
                <a:latin typeface="MB Corpo S Text Light"/>
                <a:cs typeface="MB Corpo S Text Light"/>
              </a:rPr>
              <a:t>pulverizada</a:t>
            </a:r>
            <a:r>
              <a:rPr dirty="0">
                <a:latin typeface="MB Corpo S Text Light"/>
                <a:cs typeface="MB Corpo S Text Light"/>
              </a:rPr>
              <a:t> </a:t>
            </a:r>
            <a:r>
              <a:rPr dirty="0" err="1">
                <a:latin typeface="MB Corpo S Text Light"/>
                <a:cs typeface="MB Corpo S Text Light"/>
              </a:rPr>
              <a:t>ou</a:t>
            </a:r>
            <a:r>
              <a:rPr dirty="0">
                <a:latin typeface="MB Corpo S Text Light"/>
                <a:cs typeface="MB Corpo S Text Light"/>
              </a:rPr>
              <a:t> do </a:t>
            </a:r>
            <a:r>
              <a:rPr dirty="0" err="1">
                <a:latin typeface="MB Corpo S Text Light"/>
                <a:cs typeface="MB Corpo S Text Light"/>
              </a:rPr>
              <a:t>ar</a:t>
            </a:r>
            <a:r>
              <a:rPr dirty="0">
                <a:latin typeface="MB Corpo S Text Light"/>
                <a:cs typeface="MB Corpo S Text Light"/>
              </a:rPr>
              <a:t> com </a:t>
            </a:r>
            <a:r>
              <a:rPr dirty="0" err="1">
                <a:latin typeface="MB Corpo S Text Light"/>
                <a:cs typeface="MB Corpo S Text Light"/>
              </a:rPr>
              <a:t>alta</a:t>
            </a:r>
            <a:r>
              <a:rPr dirty="0">
                <a:latin typeface="MB Corpo S Text Light"/>
                <a:cs typeface="MB Corpo S Text Light"/>
              </a:rPr>
              <a:t> </a:t>
            </a:r>
            <a:r>
              <a:rPr dirty="0" err="1">
                <a:latin typeface="MB Corpo S Text Light"/>
                <a:cs typeface="MB Corpo S Text Light"/>
              </a:rPr>
              <a:t>salinidade</a:t>
            </a:r>
            <a:r>
              <a:rPr dirty="0">
                <a:latin typeface="MB Corpo S Text Light"/>
                <a:cs typeface="MB Corpo S Text Light"/>
              </a:rPr>
              <a:t> </a:t>
            </a:r>
            <a:r>
              <a:rPr dirty="0" err="1">
                <a:latin typeface="MB Corpo S Text Light"/>
                <a:cs typeface="MB Corpo S Text Light"/>
              </a:rPr>
              <a:t>são</a:t>
            </a:r>
            <a:r>
              <a:rPr dirty="0">
                <a:latin typeface="MB Corpo S Text Light"/>
                <a:cs typeface="MB Corpo S Text Light"/>
              </a:rPr>
              <a:t> </a:t>
            </a:r>
            <a:r>
              <a:rPr dirty="0" err="1">
                <a:latin typeface="MB Corpo S Text Light"/>
                <a:cs typeface="MB Corpo S Text Light"/>
              </a:rPr>
              <a:t>simulados</a:t>
            </a:r>
            <a:r>
              <a:rPr dirty="0">
                <a:latin typeface="MB Corpo S Text Light"/>
                <a:cs typeface="MB Corpo S Text Light"/>
              </a:rPr>
              <a:t>. As </a:t>
            </a:r>
            <a:r>
              <a:rPr dirty="0" err="1">
                <a:latin typeface="MB Corpo S Text Light"/>
                <a:cs typeface="MB Corpo S Text Light"/>
              </a:rPr>
              <a:t>velas</a:t>
            </a:r>
            <a:r>
              <a:rPr dirty="0">
                <a:latin typeface="MB Corpo S Text Light"/>
                <a:cs typeface="MB Corpo S Text Light"/>
              </a:rPr>
              <a:t> de </a:t>
            </a:r>
            <a:r>
              <a:rPr dirty="0" err="1">
                <a:latin typeface="MB Corpo S Text Light"/>
                <a:cs typeface="MB Corpo S Text Light"/>
              </a:rPr>
              <a:t>ignição</a:t>
            </a:r>
            <a:r>
              <a:rPr dirty="0">
                <a:latin typeface="MB Corpo S Text Light"/>
                <a:cs typeface="MB Corpo S Text Light"/>
              </a:rPr>
              <a:t> </a:t>
            </a:r>
            <a:r>
              <a:rPr dirty="0" err="1">
                <a:latin typeface="MB Corpo S Text Light"/>
                <a:cs typeface="MB Corpo S Text Light"/>
              </a:rPr>
              <a:t>originais</a:t>
            </a:r>
            <a:r>
              <a:rPr dirty="0">
                <a:latin typeface="MB Corpo S Text Light"/>
                <a:cs typeface="MB Corpo S Text Light"/>
              </a:rPr>
              <a:t> Mercedes-Benz </a:t>
            </a:r>
            <a:r>
              <a:rPr dirty="0" err="1">
                <a:latin typeface="MB Corpo S Text Light"/>
                <a:cs typeface="MB Corpo S Text Light"/>
              </a:rPr>
              <a:t>não</a:t>
            </a:r>
            <a:r>
              <a:rPr dirty="0">
                <a:latin typeface="MB Corpo S Text Light"/>
                <a:cs typeface="MB Corpo S Text Light"/>
              </a:rPr>
              <a:t> </a:t>
            </a:r>
            <a:r>
              <a:rPr dirty="0" err="1">
                <a:latin typeface="MB Corpo S Text Light"/>
                <a:cs typeface="MB Corpo S Text Light"/>
              </a:rPr>
              <a:t>apresentam</a:t>
            </a:r>
            <a:r>
              <a:rPr dirty="0">
                <a:latin typeface="MB Corpo S Text Light"/>
                <a:cs typeface="MB Corpo S Text Light"/>
              </a:rPr>
              <a:t> </a:t>
            </a:r>
            <a:r>
              <a:rPr dirty="0" err="1">
                <a:latin typeface="MB Corpo S Text Light"/>
                <a:cs typeface="MB Corpo S Text Light"/>
              </a:rPr>
              <a:t>ferrugem</a:t>
            </a:r>
            <a:r>
              <a:rPr dirty="0">
                <a:latin typeface="MB Corpo S Text Light"/>
                <a:cs typeface="MB Corpo S Text Light"/>
              </a:rPr>
              <a:t> </a:t>
            </a:r>
            <a:r>
              <a:rPr dirty="0" err="1">
                <a:latin typeface="MB Corpo S Text Light"/>
                <a:cs typeface="MB Corpo S Text Light"/>
              </a:rPr>
              <a:t>vermelha</a:t>
            </a:r>
            <a:r>
              <a:rPr dirty="0">
                <a:latin typeface="MB Corpo S Text Light"/>
                <a:cs typeface="MB Corpo S Text Light"/>
              </a:rPr>
              <a:t>, </a:t>
            </a:r>
            <a:r>
              <a:rPr dirty="0" err="1">
                <a:latin typeface="MB Corpo S Text Light"/>
                <a:cs typeface="MB Corpo S Text Light"/>
              </a:rPr>
              <a:t>mesmo</a:t>
            </a:r>
            <a:r>
              <a:rPr dirty="0">
                <a:latin typeface="MB Corpo S Text Light"/>
                <a:cs typeface="MB Corpo S Text Light"/>
              </a:rPr>
              <a:t> </a:t>
            </a:r>
            <a:r>
              <a:rPr dirty="0" err="1">
                <a:latin typeface="MB Corpo S Text Light"/>
                <a:cs typeface="MB Corpo S Text Light"/>
              </a:rPr>
              <a:t>após</a:t>
            </a:r>
            <a:r>
              <a:rPr dirty="0">
                <a:latin typeface="MB Corpo S Text Light"/>
                <a:cs typeface="MB Corpo S Text Light"/>
              </a:rPr>
              <a:t> 100 horas de teste. Para </a:t>
            </a:r>
            <a:r>
              <a:rPr dirty="0" err="1">
                <a:latin typeface="MB Corpo S Text Light"/>
                <a:cs typeface="MB Corpo S Text Light"/>
              </a:rPr>
              <a:t>comparação</a:t>
            </a:r>
            <a:r>
              <a:rPr dirty="0">
                <a:latin typeface="MB Corpo S Text Light"/>
                <a:cs typeface="MB Corpo S Text Light"/>
              </a:rPr>
              <a:t>: </a:t>
            </a:r>
            <a:r>
              <a:rPr dirty="0" err="1">
                <a:latin typeface="MB Corpo S Text Light"/>
                <a:cs typeface="MB Corpo S Text Light"/>
              </a:rPr>
              <a:t>mais</a:t>
            </a:r>
            <a:r>
              <a:rPr dirty="0">
                <a:latin typeface="MB Corpo S Text Light"/>
                <a:cs typeface="MB Corpo S Text Light"/>
              </a:rPr>
              <a:t> da </a:t>
            </a:r>
            <a:r>
              <a:rPr dirty="0" err="1">
                <a:latin typeface="MB Corpo S Text Light"/>
                <a:cs typeface="MB Corpo S Text Light"/>
              </a:rPr>
              <a:t>metade</a:t>
            </a:r>
            <a:r>
              <a:rPr dirty="0">
                <a:latin typeface="MB Corpo S Text Light"/>
                <a:cs typeface="MB Corpo S Text Light"/>
              </a:rPr>
              <a:t> dos </a:t>
            </a:r>
            <a:r>
              <a:rPr dirty="0" err="1">
                <a:latin typeface="MB Corpo S Text Light"/>
                <a:cs typeface="MB Corpo S Text Light"/>
              </a:rPr>
              <a:t>produtos</a:t>
            </a:r>
            <a:r>
              <a:rPr dirty="0">
                <a:latin typeface="MB Corpo S Text Light"/>
                <a:cs typeface="MB Corpo S Text Light"/>
              </a:rPr>
              <a:t> </a:t>
            </a:r>
            <a:r>
              <a:rPr dirty="0" err="1">
                <a:latin typeface="MB Corpo S Text Light"/>
                <a:cs typeface="MB Corpo S Text Light"/>
              </a:rPr>
              <a:t>concorrentes</a:t>
            </a:r>
            <a:r>
              <a:rPr dirty="0">
                <a:latin typeface="MB Corpo S Text Light"/>
                <a:cs typeface="MB Corpo S Text Light"/>
              </a:rPr>
              <a:t> </a:t>
            </a:r>
            <a:r>
              <a:rPr dirty="0" err="1">
                <a:latin typeface="MB Corpo S Text Light"/>
                <a:cs typeface="MB Corpo S Text Light"/>
              </a:rPr>
              <a:t>mostram</a:t>
            </a:r>
            <a:r>
              <a:rPr dirty="0">
                <a:latin typeface="MB Corpo S Text Light"/>
                <a:cs typeface="MB Corpo S Text Light"/>
              </a:rPr>
              <a:t> </a:t>
            </a:r>
            <a:r>
              <a:rPr dirty="0" err="1">
                <a:latin typeface="MB Corpo S Text Light"/>
                <a:cs typeface="MB Corpo S Text Light"/>
              </a:rPr>
              <a:t>claramente</a:t>
            </a:r>
            <a:r>
              <a:rPr dirty="0">
                <a:latin typeface="MB Corpo S Text Light"/>
                <a:cs typeface="MB Corpo S Text Light"/>
              </a:rPr>
              <a:t> </a:t>
            </a:r>
            <a:r>
              <a:rPr dirty="0" err="1">
                <a:latin typeface="MB Corpo S Text Light"/>
                <a:cs typeface="MB Corpo S Text Light"/>
              </a:rPr>
              <a:t>ferrugem</a:t>
            </a:r>
            <a:r>
              <a:rPr dirty="0">
                <a:latin typeface="MB Corpo S Text Light"/>
                <a:cs typeface="MB Corpo S Text Light"/>
              </a:rPr>
              <a:t> </a:t>
            </a:r>
            <a:r>
              <a:rPr dirty="0" err="1">
                <a:latin typeface="MB Corpo S Text Light"/>
                <a:cs typeface="MB Corpo S Text Light"/>
              </a:rPr>
              <a:t>vermelha</a:t>
            </a:r>
            <a:r>
              <a:rPr dirty="0">
                <a:latin typeface="MB Corpo S Text Light"/>
                <a:cs typeface="MB Corpo S Text Light"/>
              </a:rPr>
              <a:t> </a:t>
            </a:r>
            <a:r>
              <a:rPr dirty="0" err="1">
                <a:latin typeface="MB Corpo S Text Light"/>
                <a:cs typeface="MB Corpo S Text Light"/>
              </a:rPr>
              <a:t>após</a:t>
            </a:r>
            <a:r>
              <a:rPr dirty="0">
                <a:latin typeface="MB Corpo S Text Light"/>
                <a:cs typeface="MB Corpo S Text Light"/>
              </a:rPr>
              <a:t> </a:t>
            </a:r>
            <a:r>
              <a:rPr dirty="0" err="1">
                <a:latin typeface="MB Corpo S Text Light"/>
                <a:cs typeface="MB Corpo S Text Light"/>
              </a:rPr>
              <a:t>apenas</a:t>
            </a:r>
            <a:r>
              <a:rPr dirty="0">
                <a:latin typeface="MB Corpo S Text Light"/>
                <a:cs typeface="MB Corpo S Text Light"/>
              </a:rPr>
              <a:t> 25 horas,</a:t>
            </a:r>
            <a:r>
              <a:rPr lang="pt-BR" sz="950" dirty="0">
                <a:latin typeface="MB Corpo S Text Light"/>
                <a:cs typeface="MB Corpo S Text Light"/>
              </a:rPr>
              <a:t> que se intensifica após 100 horas.</a:t>
            </a:r>
          </a:p>
        </p:txBody>
      </p:sp>
      <p:sp>
        <p:nvSpPr>
          <p:cNvPr id="51" name="object 51"/>
          <p:cNvSpPr txBox="1"/>
          <p:nvPr/>
        </p:nvSpPr>
        <p:spPr>
          <a:xfrm>
            <a:off x="596514" y="5527118"/>
            <a:ext cx="4460629" cy="978153"/>
          </a:xfrm>
          <a:prstGeom prst="rect">
            <a:avLst/>
          </a:prstGeom>
        </p:spPr>
        <p:txBody>
          <a:bodyPr vert="horz" wrap="square" lIns="0" tIns="12700" rIns="0" bIns="0">
            <a:spAutoFit/>
          </a:bodyPr>
          <a:lstStyle/>
          <a:p>
            <a:pPr marL="12700" marR="5080">
              <a:lnSpc>
                <a:spcPct val="111300"/>
              </a:lnSpc>
              <a:spcBef>
                <a:spcPts val="100"/>
              </a:spcBef>
              <a:defRPr sz="950">
                <a:solidFill>
                  <a:srgbClr val="1A1A18"/>
                </a:solidFill>
              </a:defRPr>
            </a:pPr>
            <a:r>
              <a:rPr lang="pt-BR" b="1" dirty="0">
                <a:latin typeface="MB Corpo S Text"/>
                <a:cs typeface="MB Corpo S Text"/>
              </a:rPr>
              <a:t>Torque de afrouxamento. </a:t>
            </a:r>
            <a:r>
              <a:rPr lang="pt-BR" dirty="0">
                <a:latin typeface="MB Corpo S Text Light"/>
                <a:cs typeface="MB Corpo S Text Light"/>
              </a:rPr>
              <a:t>Após 100 horas de teste de pulverização de sal, o torque de afrouxamento necessário para desparafusar a vela de ignição é determinado. Um alto torque de afrouxamento significa: perda mínima de força e sustentação firme. A faixa de torques de afrouxamento no teste revela diferenças significativas entre os torques de afrouxamento médios individuais de cada fabricante – de 14,28 </a:t>
            </a:r>
            <a:r>
              <a:rPr lang="pt-BR" dirty="0" err="1">
                <a:latin typeface="MB Corpo S Text Light"/>
                <a:cs typeface="MB Corpo S Text Light"/>
              </a:rPr>
              <a:t>Nm</a:t>
            </a:r>
            <a:r>
              <a:rPr lang="pt-BR" dirty="0">
                <a:latin typeface="MB Corpo S Text Light"/>
                <a:cs typeface="MB Corpo S Text Light"/>
              </a:rPr>
              <a:t> para o pior produto concorrente até 24,85 </a:t>
            </a:r>
            <a:r>
              <a:rPr lang="pt-BR" dirty="0" err="1">
                <a:latin typeface="MB Corpo S Text Light"/>
                <a:cs typeface="MB Corpo S Text Light"/>
              </a:rPr>
              <a:t>Nm</a:t>
            </a:r>
            <a:r>
              <a:rPr lang="pt-BR" dirty="0">
                <a:latin typeface="MB Corpo S Text Light"/>
                <a:cs typeface="MB Corpo S Text Light"/>
              </a:rPr>
              <a:t> para a Mercedes-Benz.</a:t>
            </a:r>
          </a:p>
        </p:txBody>
      </p:sp>
      <p:sp>
        <p:nvSpPr>
          <p:cNvPr id="52" name="object 52"/>
          <p:cNvSpPr txBox="1"/>
          <p:nvPr/>
        </p:nvSpPr>
        <p:spPr>
          <a:xfrm>
            <a:off x="5665126" y="5099812"/>
            <a:ext cx="2552700" cy="133350"/>
          </a:xfrm>
          <a:prstGeom prst="rect">
            <a:avLst/>
          </a:prstGeom>
        </p:spPr>
        <p:txBody>
          <a:bodyPr vert="horz" wrap="square" lIns="0" tIns="13335" rIns="0" bIns="0">
            <a:spAutoFit/>
          </a:bodyPr>
          <a:lstStyle/>
          <a:p>
            <a:pPr marL="12700">
              <a:lnSpc>
                <a:spcPct val="100000"/>
              </a:lnSpc>
              <a:spcBef>
                <a:spcPts val="105"/>
              </a:spcBef>
              <a:defRPr sz="700">
                <a:solidFill>
                  <a:srgbClr val="1A1A18"/>
                </a:solidFill>
                <a:latin typeface="MB Corpo S Text Light"/>
                <a:cs typeface="MB Corpo S Text Light"/>
              </a:defRPr>
            </a:pPr>
            <a:r>
              <a:t>Vela de ignição de um concorrente antes do teste de pulverização de sal de 100 horas.</a:t>
            </a:r>
            <a:endParaRPr sz="700">
              <a:latin typeface="MB Corpo S Text Light"/>
              <a:cs typeface="MB Corpo S Text Light"/>
            </a:endParaRPr>
          </a:p>
        </p:txBody>
      </p:sp>
      <p:sp>
        <p:nvSpPr>
          <p:cNvPr id="53" name="object 53"/>
          <p:cNvSpPr txBox="1"/>
          <p:nvPr/>
        </p:nvSpPr>
        <p:spPr>
          <a:xfrm>
            <a:off x="5668709" y="6245681"/>
            <a:ext cx="3164142" cy="362920"/>
          </a:xfrm>
          <a:prstGeom prst="rect">
            <a:avLst/>
          </a:prstGeom>
        </p:spPr>
        <p:txBody>
          <a:bodyPr vert="horz" wrap="square" lIns="0" tIns="26670" rIns="0" bIns="0">
            <a:spAutoFit/>
          </a:bodyPr>
          <a:lstStyle/>
          <a:p>
            <a:pPr marL="12700">
              <a:lnSpc>
                <a:spcPct val="100000"/>
              </a:lnSpc>
              <a:spcBef>
                <a:spcPts val="210"/>
              </a:spcBef>
              <a:defRPr sz="700">
                <a:solidFill>
                  <a:srgbClr val="1A1A18"/>
                </a:solidFill>
                <a:latin typeface="MB Corpo S Text Light"/>
                <a:cs typeface="MB Corpo S Text Light"/>
              </a:defRPr>
            </a:pPr>
            <a:r>
              <a:rPr dirty="0"/>
              <a:t>Vela de </a:t>
            </a:r>
            <a:r>
              <a:rPr dirty="0" err="1"/>
              <a:t>ignição</a:t>
            </a:r>
            <a:r>
              <a:rPr dirty="0"/>
              <a:t> de um </a:t>
            </a:r>
            <a:r>
              <a:rPr dirty="0" err="1"/>
              <a:t>concorrente</a:t>
            </a:r>
            <a:r>
              <a:rPr dirty="0"/>
              <a:t> </a:t>
            </a:r>
            <a:r>
              <a:rPr dirty="0" err="1"/>
              <a:t>após</a:t>
            </a:r>
            <a:r>
              <a:rPr dirty="0"/>
              <a:t> 100 horas de teste de </a:t>
            </a:r>
            <a:r>
              <a:rPr dirty="0" err="1"/>
              <a:t>pulverização</a:t>
            </a:r>
            <a:r>
              <a:rPr dirty="0"/>
              <a:t> de </a:t>
            </a:r>
            <a:r>
              <a:rPr dirty="0" err="1"/>
              <a:t>sal</a:t>
            </a:r>
            <a:r>
              <a:rPr dirty="0"/>
              <a:t>:</a:t>
            </a:r>
            <a:endParaRPr lang="pt-BR" sz="700" dirty="0">
              <a:latin typeface="MB Corpo S Text Light"/>
              <a:cs typeface="MB Corpo S Text Light"/>
            </a:endParaRPr>
          </a:p>
          <a:p>
            <a:pPr marL="12700">
              <a:lnSpc>
                <a:spcPct val="100000"/>
              </a:lnSpc>
              <a:spcBef>
                <a:spcPts val="110"/>
              </a:spcBef>
              <a:defRPr sz="700">
                <a:solidFill>
                  <a:srgbClr val="1A1A18"/>
                </a:solidFill>
                <a:latin typeface="MB Corpo S Text Light"/>
                <a:cs typeface="MB Corpo S Text Light"/>
              </a:defRPr>
            </a:pPr>
            <a:r>
              <a:rPr lang="pt-BR" dirty="0"/>
              <a:t>ferrugem vermelha claramente reconhecível na porca sextavada, arruela e porca de conexão SAE.</a:t>
            </a:r>
            <a:endParaRPr lang="pt-BR" sz="700" dirty="0">
              <a:latin typeface="MB Corpo S Text Light"/>
              <a:cs typeface="MB Corpo S Text Light"/>
            </a:endParaRPr>
          </a:p>
        </p:txBody>
      </p:sp>
      <p:sp>
        <p:nvSpPr>
          <p:cNvPr id="54" name="object 54"/>
          <p:cNvSpPr txBox="1"/>
          <p:nvPr/>
        </p:nvSpPr>
        <p:spPr>
          <a:xfrm>
            <a:off x="15150062" y="5400428"/>
            <a:ext cx="1226820" cy="388620"/>
          </a:xfrm>
          <a:prstGeom prst="rect">
            <a:avLst/>
          </a:prstGeom>
        </p:spPr>
        <p:txBody>
          <a:bodyPr vert="horz" wrap="square" lIns="0" tIns="12700" rIns="0" bIns="0">
            <a:spAutoFit/>
          </a:bodyPr>
          <a:lstStyle/>
          <a:p>
            <a:pPr marL="12700" marR="5080">
              <a:lnSpc>
                <a:spcPct val="113300"/>
              </a:lnSpc>
              <a:spcBef>
                <a:spcPts val="100"/>
              </a:spcBef>
              <a:defRPr sz="700">
                <a:solidFill>
                  <a:srgbClr val="1A1A18"/>
                </a:solidFill>
                <a:latin typeface="MB Corpo S Text Light"/>
                <a:cs typeface="MB Corpo S Text Light"/>
              </a:defRPr>
            </a:pPr>
            <a:r>
              <a:t>Distâncias médias após a medição de várias velas de ignição em estado novo</a:t>
            </a:r>
            <a:endParaRPr sz="700">
              <a:latin typeface="MB Corpo S Text Light"/>
              <a:cs typeface="MB Corpo S Text Light"/>
            </a:endParaRPr>
          </a:p>
        </p:txBody>
      </p:sp>
      <p:sp>
        <p:nvSpPr>
          <p:cNvPr id="55" name="object 55"/>
          <p:cNvSpPr txBox="1">
            <a:spLocks noGrp="1"/>
          </p:cNvSpPr>
          <p:nvPr>
            <p:ph type="title"/>
          </p:nvPr>
        </p:nvSpPr>
        <p:spPr>
          <a:xfrm>
            <a:off x="596514" y="219940"/>
            <a:ext cx="5563870" cy="1654940"/>
          </a:xfrm>
          <a:prstGeom prst="rect">
            <a:avLst/>
          </a:prstGeom>
        </p:spPr>
        <p:txBody>
          <a:bodyPr vert="horz" wrap="square" lIns="0" tIns="241935" rIns="0" bIns="0">
            <a:spAutoFit/>
          </a:bodyPr>
          <a:lstStyle/>
          <a:p>
            <a:pPr marL="12700">
              <a:lnSpc>
                <a:spcPct val="100000"/>
              </a:lnSpc>
              <a:spcBef>
                <a:spcPts val="1905"/>
              </a:spcBef>
            </a:pPr>
            <a:r>
              <a:rPr dirty="0" err="1"/>
              <a:t>Comparação</a:t>
            </a:r>
            <a:r>
              <a:rPr dirty="0"/>
              <a:t> </a:t>
            </a:r>
            <a:r>
              <a:rPr dirty="0" err="1"/>
              <a:t>competitiva</a:t>
            </a:r>
            <a:r>
              <a:rPr dirty="0"/>
              <a:t>: </a:t>
            </a:r>
            <a:r>
              <a:rPr lang="pt-BR" dirty="0"/>
              <a:t>V</a:t>
            </a:r>
            <a:r>
              <a:rPr dirty="0" err="1"/>
              <a:t>elas</a:t>
            </a:r>
            <a:r>
              <a:rPr dirty="0"/>
              <a:t> de </a:t>
            </a:r>
            <a:r>
              <a:rPr dirty="0" err="1"/>
              <a:t>ignição</a:t>
            </a:r>
            <a:r>
              <a:rPr dirty="0"/>
              <a:t>.</a:t>
            </a:r>
          </a:p>
          <a:p>
            <a:pPr marL="12700">
              <a:lnSpc>
                <a:spcPct val="100000"/>
              </a:lnSpc>
              <a:spcBef>
                <a:spcPts val="750"/>
              </a:spcBef>
              <a:defRPr sz="1400">
                <a:latin typeface="MB Corpo S Text Light"/>
                <a:cs typeface="MB Corpo S Text Light"/>
              </a:defRPr>
            </a:pPr>
            <a:r>
              <a:rPr dirty="0"/>
              <a:t>Original vs. </a:t>
            </a:r>
            <a:r>
              <a:rPr dirty="0" err="1"/>
              <a:t>concorrentes</a:t>
            </a:r>
            <a:r>
              <a:rPr dirty="0"/>
              <a:t>.</a:t>
            </a:r>
            <a:endParaRPr sz="1400" dirty="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TotalTime>
  <Words>1515</Words>
  <Application>Microsoft Office PowerPoint</Application>
  <PresentationFormat>Anpassad</PresentationFormat>
  <Paragraphs>92</Paragraphs>
  <Slides>2</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vt:i4>
      </vt:variant>
    </vt:vector>
  </HeadingPairs>
  <TitlesOfParts>
    <vt:vector size="8" baseType="lpstr">
      <vt:lpstr>Calibri</vt:lpstr>
      <vt:lpstr>MB Corpo A Title Cond</vt:lpstr>
      <vt:lpstr>MB Corpo S Text</vt:lpstr>
      <vt:lpstr>MB Corpo S Text Light</vt:lpstr>
      <vt:lpstr>Times New Roman</vt:lpstr>
      <vt:lpstr>Office Theme</vt:lpstr>
      <vt:lpstr>Motor.</vt:lpstr>
      <vt:lpstr>Comparação competitiva: Velas de ignição. Original vs. concorrentes.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Sofia Nilsson</cp:lastModifiedBy>
  <cp:revision>3</cp:revision>
  <dcterms:created xsi:type="dcterms:W3CDTF">2023-08-25T09:05:43Z</dcterms:created>
  <dcterms:modified xsi:type="dcterms:W3CDTF">2023-09-08T13:49:08Z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2023-08-25T09:05:45Z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2b177a85-acb9-4f2a-916f-28a3931a13ba</vt:lpwstr>
  </property>
  <property fmtid="{D5CDD505-2E9C-101B-9397-08002B2CF9AE}" pid="12" name="MSIP_Label_924dbb1d-991d-4bbd-aad5-33bac1d8ffaf_ContentBits">
    <vt:lpwstr>0</vt:lpwstr>
  </property>
</Properties>
</file>