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20104100" cy="7562850"/>
  <p:notesSz cx="201041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50" y="-36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3333" y="341960"/>
            <a:ext cx="4121785" cy="786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120D"/>
                </a:solidFill>
                <a:latin typeface="Daimler CAC"/>
                <a:cs typeface="Daimler CA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61257" y="609219"/>
            <a:ext cx="8834120" cy="5874385"/>
            <a:chOff x="10661257" y="609219"/>
            <a:chExt cx="8834120" cy="58743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1257" y="609219"/>
              <a:ext cx="8833610" cy="58738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58139" y="1929191"/>
              <a:ext cx="3046095" cy="2538730"/>
            </a:xfrm>
            <a:custGeom>
              <a:avLst/>
              <a:gdLst/>
              <a:ahLst/>
              <a:cxnLst/>
              <a:rect l="l" t="t" r="r" b="b"/>
              <a:pathLst>
                <a:path w="3046094" h="2538729">
                  <a:moveTo>
                    <a:pt x="2910687" y="0"/>
                  </a:moveTo>
                  <a:lnTo>
                    <a:pt x="0" y="0"/>
                  </a:lnTo>
                  <a:lnTo>
                    <a:pt x="0" y="2538390"/>
                  </a:lnTo>
                  <a:lnTo>
                    <a:pt x="2910687" y="2538390"/>
                  </a:lnTo>
                  <a:lnTo>
                    <a:pt x="2910687" y="541520"/>
                  </a:lnTo>
                  <a:lnTo>
                    <a:pt x="3046073" y="439983"/>
                  </a:lnTo>
                  <a:lnTo>
                    <a:pt x="2910687" y="338447"/>
                  </a:lnTo>
                  <a:lnTo>
                    <a:pt x="2910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56623" y="2340908"/>
              <a:ext cx="365988" cy="66553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04229" y="3723995"/>
              <a:ext cx="270760" cy="40513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670361" y="5499860"/>
              <a:ext cx="2030730" cy="508000"/>
            </a:xfrm>
            <a:custGeom>
              <a:avLst/>
              <a:gdLst/>
              <a:ahLst/>
              <a:cxnLst/>
              <a:rect l="l" t="t" r="r" b="b"/>
              <a:pathLst>
                <a:path w="2030730" h="508000">
                  <a:moveTo>
                    <a:pt x="2030719" y="0"/>
                  </a:moveTo>
                  <a:lnTo>
                    <a:pt x="135386" y="0"/>
                  </a:lnTo>
                  <a:lnTo>
                    <a:pt x="135386" y="152304"/>
                  </a:lnTo>
                  <a:lnTo>
                    <a:pt x="0" y="253841"/>
                  </a:lnTo>
                  <a:lnTo>
                    <a:pt x="135386" y="355378"/>
                  </a:lnTo>
                  <a:lnTo>
                    <a:pt x="135386" y="507682"/>
                  </a:lnTo>
                  <a:lnTo>
                    <a:pt x="2030719" y="507682"/>
                  </a:lnTo>
                  <a:lnTo>
                    <a:pt x="2030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30368" y="2250718"/>
              <a:ext cx="236922" cy="23691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907274" y="5635245"/>
              <a:ext cx="236922" cy="23691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6816131" y="6706753"/>
            <a:ext cx="2191385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</a:defRPr>
            </a:pPr>
            <a:r>
              <a:rPr b="1">
                <a:latin typeface="MB Corpo S Text"/>
                <a:cs typeface="MB Corpo S Text"/>
              </a:rPr>
              <a:t>Peças originais Mercedes-Benz </a:t>
            </a:r>
            <a:r>
              <a:rPr>
                <a:latin typeface="MB Corpo S Text Light"/>
                <a:cs typeface="MB Corpo S Text Light"/>
              </a:rPr>
              <a:t>| Manutenção e desgaste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1481455" cy="570230"/>
          </a:xfrm>
          <a:prstGeom prst="rect">
            <a:avLst/>
          </a:prstGeom>
        </p:spPr>
        <p:txBody>
          <a:bodyPr vert="horz" wrap="square" lIns="0" tIns="152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defRPr sz="3550">
                <a:solidFill>
                  <a:srgbClr val="1A1A18"/>
                </a:solidFill>
                <a:latin typeface="MB Corpo A Title Cond"/>
                <a:cs typeface="MB Corpo A Title Cond"/>
              </a:defRPr>
            </a:pPr>
            <a:r>
              <a:t>Freios.</a:t>
            </a:r>
            <a:endParaRPr sz="3550">
              <a:latin typeface="MB Corpo A Title Cond"/>
              <a:cs typeface="MB Corpo A Title Cond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13" name="object 13"/>
            <p:cNvSpPr/>
            <p:nvPr/>
          </p:nvSpPr>
          <p:spPr>
            <a:xfrm>
              <a:off x="609214" y="1862987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29180" y="1862987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8" name="object 18"/>
            <p:cNvSpPr/>
            <p:nvPr/>
          </p:nvSpPr>
          <p:spPr>
            <a:xfrm>
              <a:off x="609214" y="206290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29180" y="206290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23" name="object 23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09214" y="4295202"/>
            <a:ext cx="6972300" cy="3175"/>
            <a:chOff x="609214" y="4295202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609214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29180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8145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81398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214" y="5412096"/>
            <a:ext cx="6972300" cy="3175"/>
            <a:chOff x="609214" y="5412096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609214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29180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8145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1398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49032" y="4296695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49032" y="5413589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47283" y="1880040"/>
            <a:ext cx="459740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Produto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19487" y="1880040"/>
            <a:ext cx="1837581" cy="15773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/>
              <a:t>As </a:t>
            </a:r>
            <a:r>
              <a:rPr dirty="0" err="1"/>
              <a:t>vantagens</a:t>
            </a:r>
            <a:r>
              <a:rPr dirty="0"/>
              <a:t> para </a:t>
            </a:r>
            <a:r>
              <a:rPr dirty="0" err="1"/>
              <a:t>seus</a:t>
            </a:r>
            <a:r>
              <a:rPr dirty="0"/>
              <a:t> </a:t>
            </a:r>
            <a:r>
              <a:rPr dirty="0" err="1"/>
              <a:t>clientes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9406" y="1880041"/>
            <a:ext cx="1451218" cy="15773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/>
              <a:t>As </a:t>
            </a:r>
            <a:r>
              <a:rPr dirty="0" err="1"/>
              <a:t>vantagens</a:t>
            </a:r>
            <a:r>
              <a:rPr dirty="0"/>
              <a:t> para </a:t>
            </a:r>
            <a:r>
              <a:rPr dirty="0" err="1"/>
              <a:t>você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49032" y="1861494"/>
            <a:ext cx="1793875" cy="2032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  <a:defRPr sz="950" b="1">
                <a:solidFill>
                  <a:srgbClr val="FFFFFF"/>
                </a:solidFill>
                <a:latin typeface="MB Corpo S Text"/>
                <a:cs typeface="MB Corpo S Text"/>
              </a:defRPr>
            </a:pPr>
            <a:r>
              <a:t>Dica prática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7163" y="2126478"/>
            <a:ext cx="1113155" cy="493395"/>
          </a:xfrm>
          <a:prstGeom prst="rect">
            <a:avLst/>
          </a:prstGeom>
        </p:spPr>
        <p:txBody>
          <a:bodyPr vert="horz" wrap="square" lIns="0" tIns="660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t>Pastilhas de freio.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Garantem um desempenho ideal de frenagem.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003429" y="2216524"/>
            <a:ext cx="1066165" cy="835025"/>
            <a:chOff x="2003429" y="2216524"/>
            <a:chExt cx="1066165" cy="835025"/>
          </a:xfrm>
        </p:grpSpPr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03429" y="2216524"/>
              <a:ext cx="1066126" cy="41074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040253" y="265078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131275" y="2697158"/>
              <a:ext cx="211454" cy="305435"/>
            </a:xfrm>
            <a:custGeom>
              <a:avLst/>
              <a:gdLst/>
              <a:ahLst/>
              <a:cxnLst/>
              <a:rect l="l" t="t" r="r" b="b"/>
              <a:pathLst>
                <a:path w="211455" h="305435">
                  <a:moveTo>
                    <a:pt x="54063" y="224828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5" h="305435">
                  <a:moveTo>
                    <a:pt x="54063" y="187807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5" h="305435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53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84"/>
                  </a:lnTo>
                  <a:lnTo>
                    <a:pt x="48602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305435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53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5" h="305435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5" h="305435">
                  <a:moveTo>
                    <a:pt x="210947" y="28155"/>
                  </a:moveTo>
                  <a:lnTo>
                    <a:pt x="207657" y="24625"/>
                  </a:lnTo>
                  <a:lnTo>
                    <a:pt x="155930" y="24625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4625"/>
                  </a:lnTo>
                  <a:lnTo>
                    <a:pt x="94221" y="24625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55016" y="24625"/>
                  </a:lnTo>
                  <a:lnTo>
                    <a:pt x="3276" y="24625"/>
                  </a:lnTo>
                  <a:lnTo>
                    <a:pt x="0" y="28155"/>
                  </a:lnTo>
                  <a:lnTo>
                    <a:pt x="0" y="301853"/>
                  </a:lnTo>
                  <a:lnTo>
                    <a:pt x="3276" y="305371"/>
                  </a:lnTo>
                  <a:lnTo>
                    <a:pt x="7340" y="305371"/>
                  </a:lnTo>
                  <a:lnTo>
                    <a:pt x="49745" y="305371"/>
                  </a:lnTo>
                  <a:lnTo>
                    <a:pt x="40792" y="287832"/>
                  </a:lnTo>
                  <a:lnTo>
                    <a:pt x="15354" y="287832"/>
                  </a:lnTo>
                  <a:lnTo>
                    <a:pt x="15354" y="42176"/>
                  </a:lnTo>
                  <a:lnTo>
                    <a:pt x="45427" y="42176"/>
                  </a:lnTo>
                  <a:lnTo>
                    <a:pt x="43294" y="46101"/>
                  </a:lnTo>
                  <a:lnTo>
                    <a:pt x="167640" y="46101"/>
                  </a:lnTo>
                  <a:lnTo>
                    <a:pt x="165493" y="42176"/>
                  </a:lnTo>
                  <a:lnTo>
                    <a:pt x="195580" y="42176"/>
                  </a:lnTo>
                  <a:lnTo>
                    <a:pt x="195580" y="287832"/>
                  </a:lnTo>
                  <a:lnTo>
                    <a:pt x="170141" y="287832"/>
                  </a:lnTo>
                  <a:lnTo>
                    <a:pt x="161175" y="305371"/>
                  </a:lnTo>
                  <a:lnTo>
                    <a:pt x="207657" y="305371"/>
                  </a:lnTo>
                  <a:lnTo>
                    <a:pt x="210947" y="301853"/>
                  </a:lnTo>
                  <a:lnTo>
                    <a:pt x="210947" y="2815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94640" y="2766237"/>
              <a:ext cx="125243" cy="173767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131276" y="2721573"/>
              <a:ext cx="211454" cy="262890"/>
            </a:xfrm>
            <a:custGeom>
              <a:avLst/>
              <a:gdLst/>
              <a:ahLst/>
              <a:cxnLst/>
              <a:rect l="l" t="t" r="r" b="b"/>
              <a:pathLst>
                <a:path w="211455" h="262889">
                  <a:moveTo>
                    <a:pt x="3283" y="262653"/>
                  </a:moveTo>
                  <a:lnTo>
                    <a:pt x="7343" y="262653"/>
                  </a:lnTo>
                  <a:lnTo>
                    <a:pt x="49753" y="262653"/>
                  </a:lnTo>
                  <a:lnTo>
                    <a:pt x="40798" y="246235"/>
                  </a:lnTo>
                  <a:lnTo>
                    <a:pt x="15366" y="246235"/>
                  </a:lnTo>
                  <a:lnTo>
                    <a:pt x="15366" y="16417"/>
                  </a:lnTo>
                  <a:lnTo>
                    <a:pt x="195586" y="16417"/>
                  </a:lnTo>
                  <a:lnTo>
                    <a:pt x="195586" y="246235"/>
                  </a:lnTo>
                  <a:lnTo>
                    <a:pt x="170143" y="246235"/>
                  </a:lnTo>
                  <a:lnTo>
                    <a:pt x="161176" y="262653"/>
                  </a:lnTo>
                  <a:lnTo>
                    <a:pt x="207658" y="262653"/>
                  </a:lnTo>
                  <a:lnTo>
                    <a:pt x="210953" y="259357"/>
                  </a:lnTo>
                  <a:lnTo>
                    <a:pt x="210953" y="3295"/>
                  </a:lnTo>
                  <a:lnTo>
                    <a:pt x="207658" y="0"/>
                  </a:lnTo>
                  <a:lnTo>
                    <a:pt x="3283" y="0"/>
                  </a:lnTo>
                  <a:lnTo>
                    <a:pt x="0" y="3295"/>
                  </a:lnTo>
                  <a:lnTo>
                    <a:pt x="0" y="259357"/>
                  </a:lnTo>
                  <a:lnTo>
                    <a:pt x="3283" y="26265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3181459" y="2113677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7160" marR="50355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716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Desenvolvido e ajustado especialmente para cada modelo Mercedes-Benz.</a:t>
            </a:r>
            <a:endParaRPr sz="700">
              <a:latin typeface="MB Corpo S Text Light"/>
              <a:cs typeface="MB Corpo S Text Light"/>
            </a:endParaRPr>
          </a:p>
          <a:p>
            <a:pPr marL="13462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462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Prevenção de ruídos do freio.</a:t>
            </a:r>
            <a:endParaRPr sz="700">
              <a:latin typeface="MB Corpo S Text Light"/>
              <a:cs typeface="MB Corpo S Text Light"/>
            </a:endParaRPr>
          </a:p>
          <a:p>
            <a:pPr marL="13652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652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Baixo grau de desgaste para alta quilometragem.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19473" y="2173316"/>
            <a:ext cx="2118360" cy="61465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O </a:t>
            </a:r>
            <a:r>
              <a:rPr dirty="0" err="1"/>
              <a:t>escopo</a:t>
            </a:r>
            <a:r>
              <a:rPr dirty="0"/>
              <a:t> </a:t>
            </a:r>
            <a:r>
              <a:rPr dirty="0" err="1"/>
              <a:t>completo</a:t>
            </a:r>
            <a:r>
              <a:rPr dirty="0"/>
              <a:t> de </a:t>
            </a:r>
            <a:r>
              <a:rPr dirty="0" err="1"/>
              <a:t>entrega</a:t>
            </a:r>
            <a:r>
              <a:rPr dirty="0"/>
              <a:t>, </a:t>
            </a:r>
            <a:r>
              <a:rPr dirty="0" err="1"/>
              <a:t>incluindo</a:t>
            </a:r>
            <a:r>
              <a:rPr dirty="0"/>
              <a:t> </a:t>
            </a:r>
            <a:r>
              <a:rPr dirty="0" err="1"/>
              <a:t>todas</a:t>
            </a:r>
            <a:r>
              <a:rPr dirty="0"/>
              <a:t> as </a:t>
            </a:r>
            <a:r>
              <a:rPr dirty="0" err="1"/>
              <a:t>peças</a:t>
            </a:r>
            <a:r>
              <a:rPr lang="pt-BR" dirty="0"/>
              <a:t> </a:t>
            </a:r>
            <a:r>
              <a:rPr dirty="0" err="1"/>
              <a:t>pequenas</a:t>
            </a:r>
            <a:r>
              <a:rPr dirty="0"/>
              <a:t> </a:t>
            </a:r>
            <a:r>
              <a:rPr dirty="0" err="1"/>
              <a:t>necessárias</a:t>
            </a:r>
            <a:r>
              <a:rPr dirty="0"/>
              <a:t> para a </a:t>
            </a:r>
            <a:r>
              <a:rPr dirty="0" err="1"/>
              <a:t>instalação</a:t>
            </a:r>
            <a:r>
              <a:rPr dirty="0"/>
              <a:t> e a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precisão</a:t>
            </a:r>
            <a:r>
              <a:rPr dirty="0"/>
              <a:t> do </a:t>
            </a:r>
            <a:r>
              <a:rPr dirty="0" err="1"/>
              <a:t>ajuste</a:t>
            </a:r>
            <a:r>
              <a:rPr dirty="0"/>
              <a:t>,</a:t>
            </a:r>
            <a:r>
              <a:rPr lang="pt-BR" dirty="0"/>
              <a:t> </a:t>
            </a:r>
            <a:r>
              <a:rPr dirty="0" err="1"/>
              <a:t>garantem</a:t>
            </a:r>
            <a:r>
              <a:rPr dirty="0"/>
              <a:t>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montagem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 </a:t>
            </a:r>
            <a:r>
              <a:rPr dirty="0" err="1"/>
              <a:t>problemas</a:t>
            </a:r>
            <a:r>
              <a:rPr dirty="0"/>
              <a:t> e </a:t>
            </a:r>
            <a:r>
              <a:rPr dirty="0" err="1"/>
              <a:t>curta</a:t>
            </a:r>
            <a:r>
              <a:rPr dirty="0"/>
              <a:t> </a:t>
            </a:r>
            <a:r>
              <a:rPr lang="pt-BR" dirty="0"/>
              <a:t> </a:t>
            </a:r>
            <a:r>
              <a:rPr dirty="0"/>
              <a:t>e, </a:t>
            </a:r>
            <a:r>
              <a:rPr dirty="0" err="1"/>
              <a:t>portanto</a:t>
            </a:r>
            <a:r>
              <a:rPr dirty="0"/>
              <a:t>, </a:t>
            </a:r>
            <a:r>
              <a:rPr dirty="0" err="1"/>
              <a:t>baixos</a:t>
            </a:r>
            <a:r>
              <a:rPr dirty="0"/>
              <a:t> custos de </a:t>
            </a:r>
            <a:r>
              <a:rPr dirty="0" err="1"/>
              <a:t>serviço</a:t>
            </a:r>
            <a:r>
              <a:rPr dirty="0"/>
              <a:t> para </a:t>
            </a:r>
            <a:r>
              <a:rPr dirty="0" err="1"/>
              <a:t>seus</a:t>
            </a:r>
            <a:r>
              <a:rPr dirty="0"/>
              <a:t> </a:t>
            </a:r>
            <a:r>
              <a:rPr dirty="0" err="1"/>
              <a:t>clientes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87122" y="2173316"/>
            <a:ext cx="1599565" cy="6299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Desenvolvido para sistemas ABS e ESP em veículos Mercedes-Benz. O peso do veículo e todos os outros componentes do sistema de frenagem também são levados em consideração.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4274" y="3243313"/>
            <a:ext cx="1146810" cy="735330"/>
          </a:xfrm>
          <a:prstGeom prst="rect">
            <a:avLst/>
          </a:prstGeom>
        </p:spPr>
        <p:txBody>
          <a:bodyPr vert="horz" wrap="square" lIns="0" tIns="660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t>Discos de freio.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Funcionamento silencioso e prevenção de ruídos e vibrações devido ao ajuste perfeito.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032791" y="3281336"/>
            <a:ext cx="824230" cy="914400"/>
            <a:chOff x="2032791" y="3281336"/>
            <a:chExt cx="824230" cy="914400"/>
          </a:xfrm>
        </p:grpSpPr>
        <p:pic>
          <p:nvPicPr>
            <p:cNvPr id="56" name="object 5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0674" y="3281336"/>
              <a:ext cx="586274" cy="91381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040253" y="370761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40253" y="370761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31276" y="375397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74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74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74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57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54" y="270662"/>
                  </a:lnTo>
                  <a:lnTo>
                    <a:pt x="15354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57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94640" y="3823060"/>
              <a:ext cx="125243" cy="173767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3181459" y="323056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>
            <a:spAutoFit/>
          </a:bodyPr>
          <a:lstStyle/>
          <a:p>
            <a:pPr marL="133985" indent="-86360">
              <a:lnSpc>
                <a:spcPct val="100000"/>
              </a:lnSpc>
              <a:spcBef>
                <a:spcPts val="680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Combinação de atrito ideal.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Excelente desempenho de frenagem desde o primeiro dia.</a:t>
            </a:r>
            <a:endParaRPr sz="700">
              <a:latin typeface="MB Corpo S Text Light"/>
              <a:cs typeface="MB Corpo S Text Light"/>
            </a:endParaRPr>
          </a:p>
          <a:p>
            <a:pPr marL="131445" marR="607060" indent="-84455">
              <a:lnSpc>
                <a:spcPct val="113300"/>
              </a:lnSpc>
              <a:spcBef>
                <a:spcPts val="270"/>
              </a:spcBef>
              <a:buChar char="•"/>
              <a:tabLst>
                <a:tab pos="13271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Resistência a trincas e 	deformações.</a:t>
            </a:r>
            <a:endParaRPr sz="700">
              <a:latin typeface="MB Corpo S Text Light"/>
              <a:cs typeface="MB Corpo S Text Light"/>
            </a:endParaRPr>
          </a:p>
          <a:p>
            <a:pPr marL="133985" marR="2476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Proteção contra corrosão perfeita graças a um revestimento protetor especial.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16464" y="3290210"/>
            <a:ext cx="1965325" cy="77482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76200" marR="175895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Curto</a:t>
            </a:r>
            <a:r>
              <a:rPr dirty="0"/>
              <a:t> tempo de </a:t>
            </a:r>
            <a:r>
              <a:rPr dirty="0" err="1"/>
              <a:t>instalação</a:t>
            </a:r>
            <a:r>
              <a:rPr dirty="0"/>
              <a:t>, pois o</a:t>
            </a:r>
            <a:r>
              <a:rPr lang="pt-BR" dirty="0"/>
              <a:t> </a:t>
            </a:r>
            <a:r>
              <a:rPr dirty="0" err="1"/>
              <a:t>revestimento</a:t>
            </a:r>
            <a:r>
              <a:rPr dirty="0"/>
              <a:t> </a:t>
            </a:r>
            <a:r>
              <a:rPr dirty="0" err="1"/>
              <a:t>protetor</a:t>
            </a:r>
            <a:r>
              <a:rPr dirty="0"/>
              <a:t> 	</a:t>
            </a: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precisa</a:t>
            </a:r>
            <a:r>
              <a:rPr dirty="0"/>
              <a:t> ser</a:t>
            </a:r>
            <a:r>
              <a:rPr lang="pt-BR" dirty="0"/>
              <a:t> </a:t>
            </a:r>
            <a:r>
              <a:rPr dirty="0" err="1"/>
              <a:t>removido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  <a:p>
            <a:pPr marL="76200" marR="5080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Economia de tempo </a:t>
            </a:r>
            <a:r>
              <a:rPr dirty="0" err="1"/>
              <a:t>devido</a:t>
            </a:r>
            <a:r>
              <a:rPr dirty="0"/>
              <a:t> a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fase</a:t>
            </a:r>
            <a:r>
              <a:rPr dirty="0"/>
              <a:t> </a:t>
            </a:r>
            <a:r>
              <a:rPr dirty="0" err="1"/>
              <a:t>inicial</a:t>
            </a:r>
            <a:r>
              <a:rPr dirty="0"/>
              <a:t> </a:t>
            </a:r>
            <a:r>
              <a:rPr dirty="0" err="1"/>
              <a:t>reduzida</a:t>
            </a:r>
            <a:r>
              <a:rPr dirty="0"/>
              <a:t>, </a:t>
            </a:r>
            <a:r>
              <a:rPr lang="pt-BR" dirty="0"/>
              <a:t> </a:t>
            </a:r>
            <a:r>
              <a:rPr dirty="0"/>
              <a:t>pois o </a:t>
            </a:r>
            <a:r>
              <a:rPr dirty="0" err="1"/>
              <a:t>coeficiente</a:t>
            </a:r>
            <a:r>
              <a:rPr dirty="0"/>
              <a:t> de </a:t>
            </a:r>
            <a:r>
              <a:rPr dirty="0" err="1"/>
              <a:t>atrito</a:t>
            </a:r>
            <a:r>
              <a:rPr dirty="0"/>
              <a:t> ideal é </a:t>
            </a:r>
            <a:r>
              <a:rPr dirty="0" err="1"/>
              <a:t>rapidamente</a:t>
            </a:r>
            <a:r>
              <a:rPr dirty="0"/>
              <a:t> </a:t>
            </a:r>
            <a:r>
              <a:rPr dirty="0" err="1"/>
              <a:t>alcançado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84113" y="3290210"/>
            <a:ext cx="1649730" cy="3886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Os freios oferecem desempenho máximo. Eles freiam o veículo de 100 km/h para 0 em cerca de 2,7 segundos!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4278" y="4415281"/>
            <a:ext cx="1275563" cy="683520"/>
          </a:xfrm>
          <a:prstGeom prst="rect">
            <a:avLst/>
          </a:prstGeom>
        </p:spPr>
        <p:txBody>
          <a:bodyPr vert="horz" wrap="square" lIns="0" tIns="17145" rIns="0" bIns="0">
            <a:spAutoFit/>
          </a:bodyPr>
          <a:lstStyle/>
          <a:p>
            <a:pPr marL="12700" marR="259715">
              <a:lnSpc>
                <a:spcPts val="1130"/>
              </a:lnSpc>
              <a:spcBef>
                <a:spcPts val="135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rPr dirty="0"/>
              <a:t>Discos de </a:t>
            </a:r>
            <a:r>
              <a:rPr dirty="0" err="1"/>
              <a:t>freio</a:t>
            </a:r>
            <a:r>
              <a:rPr dirty="0"/>
              <a:t> </a:t>
            </a:r>
            <a:r>
              <a:rPr dirty="0" err="1"/>
              <a:t>leves</a:t>
            </a:r>
            <a:r>
              <a:rPr dirty="0"/>
              <a:t>.</a:t>
            </a:r>
            <a:endParaRPr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7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Disco de </a:t>
            </a:r>
            <a:r>
              <a:rPr dirty="0" err="1"/>
              <a:t>freio</a:t>
            </a:r>
            <a:r>
              <a:rPr dirty="0"/>
              <a:t> </a:t>
            </a:r>
            <a:r>
              <a:rPr dirty="0" err="1"/>
              <a:t>leve</a:t>
            </a:r>
            <a:r>
              <a:rPr dirty="0"/>
              <a:t> com </a:t>
            </a:r>
            <a:r>
              <a:rPr dirty="0" err="1"/>
              <a:t>engrenagens</a:t>
            </a:r>
            <a:r>
              <a:rPr dirty="0"/>
              <a:t> </a:t>
            </a:r>
            <a:r>
              <a:rPr dirty="0" err="1"/>
              <a:t>inovadoras</a:t>
            </a:r>
            <a:r>
              <a:rPr dirty="0"/>
              <a:t> entre o </a:t>
            </a:r>
            <a:r>
              <a:rPr dirty="0" err="1"/>
              <a:t>anel</a:t>
            </a:r>
            <a:r>
              <a:rPr dirty="0"/>
              <a:t> de </a:t>
            </a:r>
            <a:r>
              <a:rPr dirty="0" err="1"/>
              <a:t>freio</a:t>
            </a:r>
            <a:r>
              <a:rPr dirty="0"/>
              <a:t> e a </a:t>
            </a:r>
            <a:r>
              <a:rPr dirty="0" err="1"/>
              <a:t>bandeja</a:t>
            </a:r>
            <a:r>
              <a:rPr dirty="0"/>
              <a:t> de </a:t>
            </a:r>
            <a:r>
              <a:rPr dirty="0" err="1"/>
              <a:t>aço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43310" y="4423008"/>
            <a:ext cx="814680" cy="861156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3181459" y="434745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2715" marR="430530" indent="-85090">
              <a:lnSpc>
                <a:spcPct val="113300"/>
              </a:lnSpc>
              <a:spcBef>
                <a:spcPts val="565"/>
              </a:spcBef>
              <a:buChar char="•"/>
              <a:tabLst>
                <a:tab pos="13271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Consumo de combustível e conforto de condução melhorados graças ao peso reduzido (até 1,5 kg por disco de freio).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16464" y="4407104"/>
            <a:ext cx="1905635" cy="61465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Distância</a:t>
            </a:r>
            <a:r>
              <a:rPr dirty="0"/>
              <a:t> entre as </a:t>
            </a:r>
            <a:r>
              <a:rPr dirty="0" err="1"/>
              <a:t>rodas</a:t>
            </a:r>
            <a:r>
              <a:rPr dirty="0"/>
              <a:t> </a:t>
            </a:r>
            <a:r>
              <a:rPr dirty="0" err="1"/>
              <a:t>permitida</a:t>
            </a:r>
            <a:r>
              <a:rPr dirty="0"/>
              <a:t> </a:t>
            </a:r>
            <a:r>
              <a:rPr dirty="0" err="1"/>
              <a:t>somente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usar o disco de </a:t>
            </a:r>
            <a:r>
              <a:rPr dirty="0" err="1"/>
              <a:t>freio</a:t>
            </a:r>
            <a:r>
              <a:rPr dirty="0"/>
              <a:t> </a:t>
            </a:r>
            <a:r>
              <a:rPr dirty="0" err="1"/>
              <a:t>leve</a:t>
            </a:r>
            <a:r>
              <a:rPr dirty="0"/>
              <a:t>. Discos de </a:t>
            </a:r>
            <a:r>
              <a:rPr dirty="0" err="1"/>
              <a:t>freio</a:t>
            </a:r>
            <a:r>
              <a:rPr dirty="0"/>
              <a:t> com 	</a:t>
            </a:r>
            <a:r>
              <a:rPr dirty="0" err="1"/>
              <a:t>fundo</a:t>
            </a:r>
            <a:r>
              <a:rPr dirty="0"/>
              <a:t> da </a:t>
            </a:r>
            <a:r>
              <a:rPr dirty="0" err="1"/>
              <a:t>bandeja</a:t>
            </a:r>
            <a:r>
              <a:rPr dirty="0"/>
              <a:t> &gt; 2,5 mm </a:t>
            </a:r>
            <a:r>
              <a:rPr dirty="0" err="1"/>
              <a:t>podem</a:t>
            </a:r>
            <a:r>
              <a:rPr dirty="0"/>
              <a:t> </a:t>
            </a:r>
            <a:r>
              <a:rPr dirty="0" err="1"/>
              <a:t>exigir</a:t>
            </a:r>
            <a:r>
              <a:rPr lang="pt-BR" dirty="0"/>
              <a:t> </a:t>
            </a:r>
            <a:r>
              <a:rPr dirty="0" err="1"/>
              <a:t>permissão</a:t>
            </a:r>
            <a:r>
              <a:rPr lang="pt-BR" dirty="0"/>
              <a:t> </a:t>
            </a:r>
            <a:r>
              <a:rPr dirty="0" err="1"/>
              <a:t>separada</a:t>
            </a:r>
            <a:r>
              <a:rPr dirty="0"/>
              <a:t> (</a:t>
            </a:r>
            <a:r>
              <a:rPr dirty="0" err="1"/>
              <a:t>dependendo</a:t>
            </a:r>
            <a:r>
              <a:rPr dirty="0"/>
              <a:t> da </a:t>
            </a:r>
            <a:r>
              <a:rPr dirty="0" err="1"/>
              <a:t>legislação</a:t>
            </a:r>
            <a:r>
              <a:rPr dirty="0"/>
              <a:t> </a:t>
            </a:r>
            <a:r>
              <a:rPr dirty="0" err="1"/>
              <a:t>nacional</a:t>
            </a:r>
            <a:r>
              <a:rPr dirty="0"/>
              <a:t>).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84113" y="4407104"/>
            <a:ext cx="1675764" cy="5092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Os discos de ferro fundido cinzento geralmente têm um fundo de bandeja mais espesso e não são aprovados pelo Mercedes-Benz Group AG para a série em questão.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14659" y="2050926"/>
            <a:ext cx="1745614" cy="1215390"/>
          </a:xfrm>
          <a:prstGeom prst="rect">
            <a:avLst/>
          </a:prstGeom>
        </p:spPr>
        <p:txBody>
          <a:bodyPr vert="horz" wrap="square" lIns="0" tIns="6032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  <a:defRPr sz="70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Peça agora:</a:t>
            </a:r>
            <a:endParaRPr sz="700">
              <a:latin typeface="MB Corpo S Text"/>
              <a:cs typeface="MB Corpo S Text"/>
            </a:endParaRPr>
          </a:p>
          <a:p>
            <a:pPr marL="113664" marR="37465" indent="-101600">
              <a:lnSpc>
                <a:spcPct val="113300"/>
              </a:lnSpc>
              <a:spcBef>
                <a:spcPts val="270"/>
              </a:spcBef>
              <a:buChar char="•"/>
              <a:tabLst>
                <a:tab pos="113664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Fluido de freio original Mercedes-Benz, garrafa de 1 litro (A 000 989 08 07 13)</a:t>
            </a:r>
            <a:endParaRPr sz="70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75"/>
              </a:spcBef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As vantagens para você:</a:t>
            </a:r>
            <a:endParaRPr sz="700">
              <a:latin typeface="MB Corpo S Text Light"/>
              <a:cs typeface="MB Corpo S Text Light"/>
            </a:endParaRPr>
          </a:p>
          <a:p>
            <a:pPr marL="185420" marR="244475" indent="-71755">
              <a:lnSpc>
                <a:spcPct val="113300"/>
              </a:lnSpc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+ altas reservas de segurança também para dirigir nas montanhas</a:t>
            </a:r>
            <a:endParaRPr sz="700">
              <a:latin typeface="MB Corpo S Text Light"/>
              <a:cs typeface="MB Corpo S Text Light"/>
            </a:endParaRPr>
          </a:p>
          <a:p>
            <a:pPr marL="185420" marR="460375" indent="-71755">
              <a:lnSpc>
                <a:spcPct val="113300"/>
              </a:lnSpc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+ atende a todos os requisitos de especificação da Daimler</a:t>
            </a:r>
            <a:endParaRPr sz="700">
              <a:latin typeface="MB Corpo S Text Light"/>
              <a:cs typeface="MB Corpo S Text Light"/>
            </a:endParaRPr>
          </a:p>
          <a:p>
            <a:pPr marL="185420">
              <a:lnSpc>
                <a:spcPct val="100000"/>
              </a:lnSpc>
              <a:spcBef>
                <a:spcPts val="115"/>
              </a:spcBef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t>de acordo com Mercedes-Benz BeVo, folha 331.0.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2814659" y="3509771"/>
            <a:ext cx="1722755" cy="9055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13664" marR="93980" indent="-101600">
              <a:lnSpc>
                <a:spcPct val="113300"/>
              </a:lnSpc>
              <a:spcBef>
                <a:spcPts val="100"/>
              </a:spcBef>
              <a:buChar char="•"/>
              <a:tabLst>
                <a:tab pos="113664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Pasta de </a:t>
            </a:r>
            <a:r>
              <a:rPr dirty="0" err="1"/>
              <a:t>freio</a:t>
            </a:r>
            <a:r>
              <a:rPr dirty="0"/>
              <a:t> original Mercedes-Benz, </a:t>
            </a:r>
            <a:r>
              <a:rPr dirty="0" err="1"/>
              <a:t>embalagem</a:t>
            </a:r>
            <a:r>
              <a:rPr dirty="0"/>
              <a:t> de 3 g (A 001 989 94 51 09),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Tubo</a:t>
            </a:r>
            <a:r>
              <a:rPr dirty="0"/>
              <a:t> de 100 g (A 001 989 94 51 12)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80"/>
              </a:spcBef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As </a:t>
            </a:r>
            <a:r>
              <a:rPr dirty="0" err="1"/>
              <a:t>vantagens</a:t>
            </a:r>
            <a:r>
              <a:rPr dirty="0"/>
              <a:t> para </a:t>
            </a:r>
            <a:r>
              <a:rPr dirty="0" err="1"/>
              <a:t>você</a:t>
            </a:r>
            <a:r>
              <a:rPr dirty="0"/>
              <a:t>: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+ </a:t>
            </a:r>
            <a:r>
              <a:rPr dirty="0" err="1"/>
              <a:t>evita</a:t>
            </a:r>
            <a:r>
              <a:rPr dirty="0"/>
              <a:t> o </a:t>
            </a:r>
            <a:r>
              <a:rPr dirty="0" err="1"/>
              <a:t>rangido</a:t>
            </a:r>
            <a:r>
              <a:rPr dirty="0"/>
              <a:t> do </a:t>
            </a:r>
            <a:r>
              <a:rPr dirty="0" err="1"/>
              <a:t>freio</a:t>
            </a:r>
            <a:r>
              <a:rPr dirty="0"/>
              <a:t> a disco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+ </a:t>
            </a:r>
            <a:r>
              <a:rPr dirty="0" err="1"/>
              <a:t>faturamento</a:t>
            </a:r>
            <a:r>
              <a:rPr dirty="0"/>
              <a:t> </a:t>
            </a:r>
            <a:r>
              <a:rPr dirty="0" err="1"/>
              <a:t>relacionado</a:t>
            </a:r>
            <a:r>
              <a:rPr dirty="0"/>
              <a:t> a </a:t>
            </a:r>
            <a:r>
              <a:rPr dirty="0" err="1"/>
              <a:t>reparos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4"/>
              </a:spcBef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+ protege contra </a:t>
            </a:r>
            <a:r>
              <a:rPr dirty="0" err="1"/>
              <a:t>corrosão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233012" y="5614527"/>
            <a:ext cx="1313815" cy="267335"/>
          </a:xfrm>
          <a:prstGeom prst="rect">
            <a:avLst/>
          </a:prstGeom>
        </p:spPr>
        <p:txBody>
          <a:bodyPr vert="horz" wrap="square" lIns="0" tIns="266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  <a:defRPr sz="70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Peça agora:</a:t>
            </a:r>
            <a:endParaRPr sz="700">
              <a:latin typeface="MB Corpo S Text"/>
              <a:cs typeface="MB Corpo S Text"/>
            </a:endParaRPr>
          </a:p>
          <a:p>
            <a:pPr marL="113664" indent="-100965">
              <a:lnSpc>
                <a:spcPct val="100000"/>
              </a:lnSpc>
              <a:spcBef>
                <a:spcPts val="110"/>
              </a:spcBef>
              <a:buChar char="•"/>
              <a:tabLst>
                <a:tab pos="113664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Sensores de desgaste da pastilha de freio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73" name="object 73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970577" y="6272637"/>
            <a:ext cx="5914390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Foram realizadas comparações competitivas para produtos com este símbolo. Uma seleção dos resultados do teste pode ser encontrada nas páginas a seguir.</a:t>
            </a:r>
            <a:endParaRPr sz="7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92000" y="378505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25400"/>
                </a:moveTo>
                <a:lnTo>
                  <a:pt x="3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A1E5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638" y="165333"/>
            <a:ext cx="4346461" cy="1166986"/>
          </a:xfrm>
          <a:prstGeom prst="rect">
            <a:avLst/>
          </a:prstGeom>
        </p:spPr>
        <p:txBody>
          <a:bodyPr vert="horz" wrap="square" lIns="0" tIns="50800" rIns="0" bIns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400"/>
              </a:spcBef>
            </a:pPr>
            <a:r>
              <a:rPr dirty="0" err="1">
                <a:solidFill>
                  <a:srgbClr val="00A1E5"/>
                </a:solidFill>
              </a:rPr>
              <a:t>Referência</a:t>
            </a:r>
            <a:r>
              <a:rPr dirty="0">
                <a:solidFill>
                  <a:srgbClr val="00A1E5"/>
                </a:solidFill>
              </a:rPr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termos</a:t>
            </a:r>
            <a:r>
              <a:rPr dirty="0"/>
              <a:t> de </a:t>
            </a:r>
            <a:r>
              <a:rPr dirty="0" err="1"/>
              <a:t>qualidade</a:t>
            </a:r>
            <a:r>
              <a:rPr dirty="0"/>
              <a:t>, </a:t>
            </a:r>
            <a:r>
              <a:rPr dirty="0" err="1"/>
              <a:t>segurança</a:t>
            </a:r>
            <a:r>
              <a:rPr dirty="0"/>
              <a:t> e </a:t>
            </a:r>
            <a:r>
              <a:rPr dirty="0" err="1"/>
              <a:t>custo-benefício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4705" y="1335819"/>
            <a:ext cx="4232275" cy="132087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6510">
              <a:spcBef>
                <a:spcPts val="100"/>
              </a:spcBef>
              <a:defRPr sz="1000" b="1">
                <a:solidFill>
                  <a:srgbClr val="00A1E5"/>
                </a:solidFill>
                <a:latin typeface="Daimler CS Demi"/>
                <a:cs typeface="Daimler CS Demi"/>
              </a:defRPr>
            </a:pPr>
            <a:r>
              <a:rPr dirty="0" err="1"/>
              <a:t>Pastilhas</a:t>
            </a:r>
            <a:r>
              <a:rPr dirty="0"/>
              <a:t> e discos de </a:t>
            </a:r>
            <a:r>
              <a:rPr dirty="0" err="1"/>
              <a:t>freio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Mercedes-Benz:</a:t>
            </a:r>
            <a:endParaRPr sz="1000" dirty="0">
              <a:latin typeface="Daimler CS Demi"/>
              <a:cs typeface="Daimler CS Demi"/>
            </a:endParaRPr>
          </a:p>
          <a:p>
            <a:pPr marL="12700" marR="5080">
              <a:spcBef>
                <a:spcPts val="610"/>
              </a:spcBef>
              <a:defRPr sz="1000" b="1">
                <a:solidFill>
                  <a:srgbClr val="00A1E5"/>
                </a:solidFill>
                <a:latin typeface="Daimler CS Demi"/>
                <a:cs typeface="Daimler CS Demi"/>
              </a:defRPr>
            </a:pPr>
            <a:r>
              <a:rPr dirty="0"/>
              <a:t>A </a:t>
            </a:r>
            <a:r>
              <a:rPr dirty="0" err="1"/>
              <a:t>confiabilidade</a:t>
            </a:r>
            <a:r>
              <a:rPr dirty="0"/>
              <a:t> e o </a:t>
            </a:r>
            <a:r>
              <a:rPr dirty="0" err="1"/>
              <a:t>desempenho</a:t>
            </a:r>
            <a:r>
              <a:rPr dirty="0"/>
              <a:t> das </a:t>
            </a:r>
            <a:r>
              <a:rPr dirty="0" err="1"/>
              <a:t>pastilhas</a:t>
            </a:r>
            <a:r>
              <a:rPr dirty="0"/>
              <a:t> e discos de </a:t>
            </a:r>
            <a:r>
              <a:rPr dirty="0" err="1"/>
              <a:t>freio</a:t>
            </a:r>
            <a:r>
              <a:rPr dirty="0"/>
              <a:t> </a:t>
            </a:r>
            <a:r>
              <a:rPr dirty="0" err="1"/>
              <a:t>são</a:t>
            </a:r>
            <a:r>
              <a:rPr dirty="0"/>
              <a:t> </a:t>
            </a:r>
            <a:r>
              <a:rPr dirty="0" err="1"/>
              <a:t>fundamentais</a:t>
            </a:r>
            <a:r>
              <a:rPr dirty="0"/>
              <a:t> para a </a:t>
            </a:r>
            <a:r>
              <a:rPr dirty="0" err="1"/>
              <a:t>segurança</a:t>
            </a:r>
            <a:r>
              <a:rPr dirty="0"/>
              <a:t> dos </a:t>
            </a:r>
            <a:r>
              <a:rPr dirty="0" err="1"/>
              <a:t>ocupantes</a:t>
            </a:r>
            <a:r>
              <a:rPr dirty="0"/>
              <a:t> do </a:t>
            </a:r>
            <a:r>
              <a:rPr dirty="0" err="1"/>
              <a:t>veículo</a:t>
            </a:r>
            <a:r>
              <a:rPr dirty="0"/>
              <a:t> e de outros </a:t>
            </a:r>
            <a:r>
              <a:rPr dirty="0" err="1"/>
              <a:t>usuários</a:t>
            </a:r>
            <a:r>
              <a:rPr dirty="0"/>
              <a:t> da </a:t>
            </a:r>
            <a:r>
              <a:rPr dirty="0" err="1"/>
              <a:t>estrada</a:t>
            </a:r>
            <a:r>
              <a:rPr dirty="0"/>
              <a:t>. </a:t>
            </a:r>
            <a:r>
              <a:rPr dirty="0" err="1"/>
              <a:t>Porque</a:t>
            </a:r>
            <a:r>
              <a:rPr dirty="0"/>
              <a:t> um </a:t>
            </a:r>
            <a:r>
              <a:rPr dirty="0" err="1"/>
              <a:t>efeito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 </a:t>
            </a:r>
            <a:r>
              <a:rPr dirty="0" err="1"/>
              <a:t>ruim</a:t>
            </a:r>
            <a:r>
              <a:rPr dirty="0"/>
              <a:t> </a:t>
            </a:r>
            <a:r>
              <a:rPr dirty="0" err="1"/>
              <a:t>pode</a:t>
            </a:r>
            <a:r>
              <a:rPr dirty="0"/>
              <a:t> </a:t>
            </a:r>
            <a:r>
              <a:rPr dirty="0" err="1"/>
              <a:t>estender</a:t>
            </a:r>
            <a:r>
              <a:rPr dirty="0"/>
              <a:t> </a:t>
            </a:r>
            <a:r>
              <a:rPr dirty="0" err="1"/>
              <a:t>significativamente</a:t>
            </a:r>
            <a:r>
              <a:rPr dirty="0"/>
              <a:t> a </a:t>
            </a:r>
            <a:r>
              <a:rPr dirty="0" err="1"/>
              <a:t>distância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. </a:t>
            </a:r>
            <a:r>
              <a:rPr dirty="0" err="1"/>
              <a:t>Materiais</a:t>
            </a:r>
            <a:r>
              <a:rPr dirty="0"/>
              <a:t> de </a:t>
            </a:r>
            <a:r>
              <a:rPr dirty="0" err="1"/>
              <a:t>baixa</a:t>
            </a:r>
            <a:r>
              <a:rPr dirty="0"/>
              <a:t> </a:t>
            </a:r>
            <a:r>
              <a:rPr dirty="0" err="1"/>
              <a:t>qualidade</a:t>
            </a:r>
            <a:r>
              <a:rPr dirty="0"/>
              <a:t> </a:t>
            </a:r>
            <a:r>
              <a:rPr dirty="0" err="1"/>
              <a:t>também</a:t>
            </a:r>
            <a:r>
              <a:rPr dirty="0"/>
              <a:t> </a:t>
            </a:r>
            <a:r>
              <a:rPr dirty="0" err="1"/>
              <a:t>podem</a:t>
            </a:r>
            <a:r>
              <a:rPr dirty="0"/>
              <a:t> </a:t>
            </a:r>
            <a:r>
              <a:rPr dirty="0" err="1"/>
              <a:t>levar</a:t>
            </a:r>
            <a:r>
              <a:rPr dirty="0"/>
              <a:t> a </a:t>
            </a:r>
            <a:r>
              <a:rPr dirty="0" err="1"/>
              <a:t>corrosão</a:t>
            </a:r>
            <a:r>
              <a:rPr dirty="0"/>
              <a:t> </a:t>
            </a:r>
            <a:r>
              <a:rPr dirty="0" err="1"/>
              <a:t>severa</a:t>
            </a:r>
            <a:r>
              <a:rPr dirty="0"/>
              <a:t>, </a:t>
            </a:r>
            <a:r>
              <a:rPr dirty="0" err="1"/>
              <a:t>ruídos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 e </a:t>
            </a:r>
            <a:r>
              <a:rPr dirty="0" err="1"/>
              <a:t>aumento</a:t>
            </a:r>
            <a:r>
              <a:rPr dirty="0"/>
              <a:t> do </a:t>
            </a:r>
            <a:r>
              <a:rPr dirty="0" err="1"/>
              <a:t>desgaste</a:t>
            </a:r>
            <a:r>
              <a:rPr dirty="0"/>
              <a:t>. É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isso</a:t>
            </a:r>
            <a:r>
              <a:rPr dirty="0"/>
              <a:t> que a Mercedes-Benz </a:t>
            </a:r>
            <a:r>
              <a:rPr dirty="0" err="1"/>
              <a:t>coloca</a:t>
            </a:r>
            <a:r>
              <a:rPr dirty="0"/>
              <a:t> as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altas</a:t>
            </a:r>
            <a:r>
              <a:rPr dirty="0"/>
              <a:t> </a:t>
            </a:r>
            <a:r>
              <a:rPr dirty="0" err="1"/>
              <a:t>exigências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qualidade</a:t>
            </a:r>
            <a:r>
              <a:rPr dirty="0"/>
              <a:t> das </a:t>
            </a:r>
            <a:r>
              <a:rPr dirty="0" err="1"/>
              <a:t>pastilhas</a:t>
            </a:r>
            <a:r>
              <a:rPr dirty="0"/>
              <a:t> e dos discos de </a:t>
            </a:r>
            <a:r>
              <a:rPr dirty="0" err="1"/>
              <a:t>freio</a:t>
            </a:r>
            <a:r>
              <a:rPr dirty="0"/>
              <a:t>.</a:t>
            </a:r>
            <a:endParaRPr sz="1000" dirty="0">
              <a:latin typeface="Daimler CS Demi"/>
              <a:cs typeface="Daimler CS Dem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05" y="2800406"/>
            <a:ext cx="4253865" cy="122682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5"/>
              </a:spcBef>
              <a:defRPr sz="1000"/>
            </a:pPr>
            <a:r>
              <a:rPr b="1">
                <a:solidFill>
                  <a:srgbClr val="00A1E5"/>
                </a:solidFill>
                <a:latin typeface="Daimler CS Demi"/>
                <a:cs typeface="Daimler CS Demi"/>
              </a:rPr>
              <a:t>Os discos de freio leves Mercedes-Benz </a:t>
            </a:r>
            <a:r>
              <a:rPr>
                <a:solidFill>
                  <a:srgbClr val="12120D"/>
                </a:solidFill>
                <a:latin typeface="Daimler CS Light"/>
                <a:cs typeface="Daimler CS Light"/>
              </a:rPr>
              <a:t>consistem em uma bandeja de chapa de aço de alta resistência, que é conectado ao anel de freio de ferro fundido cinzento por meio de uma engrenagem. O uso de aço fino em vez de ferro fundido cinzento para a bandeja do disco de freio reduz o peso em até 1,5 kg por disco e, portanto, até 6 kg por veículo – ao mesmo tempo em que atende aos mais altos requisitos de segurança. Além disso, a redução de peso contribui para reduzir o consumo e, portanto, os poluentes.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705" y="4170939"/>
            <a:ext cx="4166870" cy="36830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00"/>
              </a:spcBef>
              <a:defRPr sz="1000"/>
            </a:pPr>
            <a:r>
              <a:rPr b="1">
                <a:solidFill>
                  <a:srgbClr val="00A1E5"/>
                </a:solidFill>
                <a:latin typeface="Daimler CS Demi"/>
                <a:cs typeface="Daimler CS Demi"/>
              </a:rPr>
              <a:t>Vantagens técnicas através da inovação. </a:t>
            </a:r>
            <a:r>
              <a:rPr>
                <a:solidFill>
                  <a:srgbClr val="12120D"/>
                </a:solidFill>
                <a:latin typeface="Daimler CS Light"/>
                <a:cs typeface="Daimler CS Light"/>
              </a:rPr>
              <a:t>Ao reduzir a massa não suspensa, há vantagens para o conforto de condução.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30" y="4698814"/>
            <a:ext cx="4081779" cy="17780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 sz="1000"/>
            </a:pPr>
            <a:r>
              <a:rPr b="1">
                <a:solidFill>
                  <a:srgbClr val="00A1E5"/>
                </a:solidFill>
                <a:latin typeface="Daimler CS Demi"/>
                <a:cs typeface="Daimler CS Demi"/>
              </a:rPr>
              <a:t>As oficinas também se beneficiam. </a:t>
            </a:r>
            <a:r>
              <a:rPr>
                <a:solidFill>
                  <a:srgbClr val="12120D"/>
                </a:solidFill>
                <a:latin typeface="Daimler CS Light"/>
                <a:cs typeface="Daimler CS Light"/>
              </a:rPr>
              <a:t>O indicador de desgaste no disco de freio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2314" y="4879459"/>
            <a:ext cx="157480" cy="163195"/>
          </a:xfrm>
          <a:prstGeom prst="rect">
            <a:avLst/>
          </a:prstGeom>
        </p:spPr>
        <p:txBody>
          <a:bodyPr vert="horz" wrap="square" lIns="0" tIns="3810" rIns="0" bIns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no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43" y="4852319"/>
            <a:ext cx="4217670" cy="36766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2100"/>
              </a:lnSpc>
              <a:spcBef>
                <a:spcPts val="100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original Mercedes-Benz economiza em medições complicadas. Porque o limite de desgaste pode ser determinado rapidamente.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0736" y="251642"/>
            <a:ext cx="5361941" cy="726440"/>
          </a:xfrm>
          <a:prstGeom prst="rect">
            <a:avLst/>
          </a:prstGeom>
        </p:spPr>
        <p:txBody>
          <a:bodyPr vert="horz" wrap="square" lIns="0" tIns="104139" rIns="0" bIns="0">
            <a:spAutoFit/>
          </a:bodyPr>
          <a:lstStyle/>
          <a:p>
            <a:pPr marL="12700" marR="5080">
              <a:lnSpc>
                <a:spcPct val="76900"/>
              </a:lnSpc>
              <a:spcBef>
                <a:spcPts val="819"/>
              </a:spcBef>
              <a:defRPr sz="2600">
                <a:latin typeface="Daimler CAC"/>
                <a:cs typeface="Daimler CAC"/>
              </a:defRPr>
            </a:pPr>
            <a:r>
              <a:rPr dirty="0" err="1">
                <a:solidFill>
                  <a:srgbClr val="00A1E5"/>
                </a:solidFill>
              </a:rPr>
              <a:t>Resumo</a:t>
            </a:r>
            <a:r>
              <a:rPr dirty="0">
                <a:solidFill>
                  <a:srgbClr val="00A1E5"/>
                </a:solidFill>
              </a:rPr>
              <a:t> </a:t>
            </a:r>
            <a:r>
              <a:rPr dirty="0" err="1">
                <a:solidFill>
                  <a:srgbClr val="00A1E5"/>
                </a:solidFill>
              </a:rPr>
              <a:t>rápido</a:t>
            </a:r>
            <a:r>
              <a:rPr dirty="0">
                <a:solidFill>
                  <a:srgbClr val="00A1E5"/>
                </a:solidFill>
              </a:rPr>
              <a:t> dos </a:t>
            </a:r>
            <a:r>
              <a:rPr dirty="0" err="1">
                <a:solidFill>
                  <a:srgbClr val="00A1E5"/>
                </a:solidFill>
              </a:rPr>
              <a:t>resultados</a:t>
            </a:r>
            <a:r>
              <a:rPr dirty="0">
                <a:solidFill>
                  <a:srgbClr val="00A1E5"/>
                </a:solidFill>
              </a:rPr>
              <a:t> do teste: </a:t>
            </a:r>
            <a:r>
              <a:rPr dirty="0">
                <a:solidFill>
                  <a:srgbClr val="12120D"/>
                </a:solidFill>
              </a:rPr>
              <a:t>A </a:t>
            </a:r>
            <a:r>
              <a:rPr dirty="0" err="1">
                <a:solidFill>
                  <a:srgbClr val="12120D"/>
                </a:solidFill>
              </a:rPr>
              <a:t>melhor</a:t>
            </a:r>
            <a:r>
              <a:rPr dirty="0">
                <a:solidFill>
                  <a:srgbClr val="12120D"/>
                </a:solidFill>
              </a:rPr>
              <a:t> </a:t>
            </a:r>
            <a:r>
              <a:rPr dirty="0" err="1">
                <a:solidFill>
                  <a:srgbClr val="12120D"/>
                </a:solidFill>
              </a:rPr>
              <a:t>escolha</a:t>
            </a:r>
            <a:r>
              <a:rPr dirty="0">
                <a:solidFill>
                  <a:srgbClr val="12120D"/>
                </a:solidFill>
              </a:rPr>
              <a:t>: o original.</a:t>
            </a:r>
            <a:endParaRPr sz="2600" dirty="0">
              <a:latin typeface="Daimler CAC"/>
              <a:cs typeface="Daimler CA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9893" y="1178218"/>
            <a:ext cx="1282065" cy="244475"/>
          </a:xfrm>
          <a:custGeom>
            <a:avLst/>
            <a:gdLst/>
            <a:ahLst/>
            <a:cxnLst/>
            <a:rect l="l" t="t" r="r" b="b"/>
            <a:pathLst>
              <a:path w="1282065" h="244475">
                <a:moveTo>
                  <a:pt x="1281823" y="0"/>
                </a:moveTo>
                <a:lnTo>
                  <a:pt x="0" y="0"/>
                </a:lnTo>
                <a:lnTo>
                  <a:pt x="0" y="244256"/>
                </a:lnTo>
                <a:lnTo>
                  <a:pt x="1281823" y="244256"/>
                </a:lnTo>
                <a:lnTo>
                  <a:pt x="1281823" y="0"/>
                </a:lnTo>
                <a:close/>
              </a:path>
            </a:pathLst>
          </a:custGeom>
          <a:solidFill>
            <a:srgbClr val="E2E3E3"/>
          </a:solid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249893" y="3423089"/>
          <a:ext cx="5131434" cy="19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35"/>
                        </a:spcBef>
                        <a:defRPr sz="800" b="1">
                          <a:solidFill>
                            <a:srgbClr val="12120D"/>
                          </a:solidFill>
                          <a:latin typeface="Daimler CS Demi"/>
                          <a:cs typeface="Daimler CS Demi"/>
                        </a:defRPr>
                      </a:pPr>
                      <a:r>
                        <a:t>Classificação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E2E3E3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35"/>
                        </a:spcBef>
                        <a:defRPr sz="800" b="1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</a:defRPr>
                      </a:pPr>
                      <a:r>
                        <a:t>1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00A1E5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35"/>
                        </a:spcBef>
                        <a:defRPr sz="800" b="1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</a:defRPr>
                      </a:pPr>
                      <a:r>
                        <a:t>2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9D9E9E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235"/>
                        </a:spcBef>
                        <a:defRPr sz="800" b="1">
                          <a:solidFill>
                            <a:srgbClr val="FFFFFF"/>
                          </a:solidFill>
                          <a:latin typeface="Daimler CS Demi"/>
                          <a:cs typeface="Daimler CS Demi"/>
                        </a:defRPr>
                      </a:pPr>
                      <a:r>
                        <a:t>3</a:t>
                      </a:r>
                      <a:endParaRPr sz="800">
                        <a:latin typeface="Daimler CS Demi"/>
                        <a:cs typeface="Daimler CS Dem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9D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8414229" y="2503295"/>
            <a:ext cx="144145" cy="128270"/>
            <a:chOff x="8414229" y="2503295"/>
            <a:chExt cx="144145" cy="128270"/>
          </a:xfrm>
        </p:grpSpPr>
        <p:sp>
          <p:nvSpPr>
            <p:cNvPr id="14" name="object 14"/>
            <p:cNvSpPr/>
            <p:nvPr/>
          </p:nvSpPr>
          <p:spPr>
            <a:xfrm>
              <a:off x="8414229" y="2503295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461838" y="2561432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35955"/>
              </p:ext>
            </p:extLst>
          </p:nvPr>
        </p:nvGraphicFramePr>
        <p:xfrm>
          <a:off x="5225614" y="983819"/>
          <a:ext cx="5131434" cy="2412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rPr dirty="0"/>
                        <a:t>Teste de </a:t>
                      </a:r>
                      <a:r>
                        <a:rPr dirty="0" err="1"/>
                        <a:t>instalação</a:t>
                      </a:r>
                      <a:endParaRPr sz="8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434"/>
                        </a:spcBef>
                        <a:defRPr sz="80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Mercedes-Benz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A1E5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330"/>
                        </a:spcBef>
                        <a:defRPr sz="80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Concorrente 1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9D9E9E"/>
                    </a:solidFill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434"/>
                        </a:spcBef>
                        <a:defRPr sz="800">
                          <a:solidFill>
                            <a:srgbClr val="FFFFFF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Concorrente 2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D9E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314325">
                        <a:lnSpc>
                          <a:spcPct val="100000"/>
                        </a:lnSpc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rPr dirty="0" err="1"/>
                        <a:t>Distância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frenagem</a:t>
                      </a:r>
                      <a:r>
                        <a:rPr dirty="0"/>
                        <a:t> 100 km/h </a:t>
                      </a:r>
                      <a:r>
                        <a:rPr dirty="0" err="1"/>
                        <a:t>freio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frio</a:t>
                      </a:r>
                      <a:endParaRPr sz="8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314325">
                        <a:lnSpc>
                          <a:spcPct val="100000"/>
                        </a:lnSpc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Distância de frenagem 130 km/h freio quente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97155">
                        <a:lnSpc>
                          <a:spcPct val="100000"/>
                        </a:lnSpc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Distância de frenagem 160/200 km/h freio frio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84"/>
                        </a:spcBef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Resistência a trincas no disco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229"/>
                        </a:spcBef>
                        <a:defRPr sz="750" b="1">
                          <a:solidFill>
                            <a:srgbClr val="12120D"/>
                          </a:solidFill>
                          <a:latin typeface="Daimler CS Demi"/>
                          <a:cs typeface="Daimler CS Demi"/>
                        </a:defRPr>
                      </a:pPr>
                      <a:r>
                        <a:rPr dirty="0"/>
                        <a:t>*</a:t>
                      </a:r>
                      <a:endParaRPr sz="750" dirty="0">
                        <a:latin typeface="Daimler CS Demi"/>
                        <a:cs typeface="Daimler CS Dem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 marR="163830">
                        <a:lnSpc>
                          <a:spcPct val="100000"/>
                        </a:lnSpc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t>Coeficiente de atrito entre a pastilha e o disco de freio</a:t>
                      </a:r>
                      <a:endParaRPr sz="800">
                        <a:latin typeface="Daimler CS Light"/>
                        <a:cs typeface="Daimler CS Ligh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0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84"/>
                        </a:spcBef>
                        <a:defRPr sz="800">
                          <a:solidFill>
                            <a:srgbClr val="12120D"/>
                          </a:solidFill>
                          <a:latin typeface="Daimler CS Light"/>
                          <a:cs typeface="Daimler CS Light"/>
                        </a:defRPr>
                      </a:pPr>
                      <a:r>
                        <a:rPr dirty="0" err="1"/>
                        <a:t>Resistência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desgaste</a:t>
                      </a:r>
                      <a:endParaRPr sz="800" dirty="0">
                        <a:latin typeface="Daimler CS Light"/>
                        <a:cs typeface="Daimler CS Light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  <a:solidFill>
                      <a:srgbClr val="B7E2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12120D"/>
                      </a:solidFill>
                      <a:prstDash val="solid"/>
                    </a:lnT>
                    <a:lnB w="6350">
                      <a:solidFill>
                        <a:srgbClr val="12120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0817" y="1292980"/>
            <a:ext cx="143992" cy="128098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08726" y="1277845"/>
            <a:ext cx="143992" cy="12809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6054" y="1295566"/>
            <a:ext cx="143992" cy="12809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1631979"/>
            <a:ext cx="143992" cy="12809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20125" y="1637423"/>
            <a:ext cx="143992" cy="12809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054" y="1637423"/>
            <a:ext cx="143992" cy="12809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30817" y="1990917"/>
            <a:ext cx="143992" cy="12809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20125" y="1985167"/>
            <a:ext cx="143992" cy="12809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90360" y="1985167"/>
            <a:ext cx="143992" cy="12809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278316"/>
            <a:ext cx="143992" cy="12809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20125" y="2277523"/>
            <a:ext cx="143992" cy="12809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99116" y="2277523"/>
            <a:ext cx="143992" cy="12809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534042"/>
            <a:ext cx="143992" cy="128098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99116" y="2540012"/>
            <a:ext cx="143992" cy="128098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30817" y="2917832"/>
            <a:ext cx="143992" cy="128098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14229" y="2914492"/>
            <a:ext cx="143992" cy="128098"/>
          </a:xfrm>
          <a:prstGeom prst="rect">
            <a:avLst/>
          </a:prstGeom>
        </p:spPr>
      </p:pic>
      <p:grpSp>
        <p:nvGrpSpPr>
          <p:cNvPr id="33" name="object 33"/>
          <p:cNvGrpSpPr/>
          <p:nvPr/>
        </p:nvGrpSpPr>
        <p:grpSpPr>
          <a:xfrm>
            <a:off x="9686771" y="2912237"/>
            <a:ext cx="144145" cy="128270"/>
            <a:chOff x="9696054" y="2759484"/>
            <a:chExt cx="144145" cy="128270"/>
          </a:xfrm>
        </p:grpSpPr>
        <p:sp>
          <p:nvSpPr>
            <p:cNvPr id="34" name="object 34"/>
            <p:cNvSpPr/>
            <p:nvPr/>
          </p:nvSpPr>
          <p:spPr>
            <a:xfrm>
              <a:off x="9696054" y="2759484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43661" y="2817619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30817" y="3230160"/>
            <a:ext cx="143992" cy="128098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8414229" y="3218092"/>
            <a:ext cx="144145" cy="128270"/>
            <a:chOff x="8414229" y="3015670"/>
            <a:chExt cx="144145" cy="128270"/>
          </a:xfrm>
        </p:grpSpPr>
        <p:sp>
          <p:nvSpPr>
            <p:cNvPr id="38" name="object 38"/>
            <p:cNvSpPr/>
            <p:nvPr/>
          </p:nvSpPr>
          <p:spPr>
            <a:xfrm>
              <a:off x="8414229" y="3015670"/>
              <a:ext cx="144145" cy="128270"/>
            </a:xfrm>
            <a:custGeom>
              <a:avLst/>
              <a:gdLst/>
              <a:ahLst/>
              <a:cxnLst/>
              <a:rect l="l" t="t" r="r" b="b"/>
              <a:pathLst>
                <a:path w="144145" h="128269">
                  <a:moveTo>
                    <a:pt x="71996" y="0"/>
                  </a:moveTo>
                  <a:lnTo>
                    <a:pt x="43971" y="5034"/>
                  </a:lnTo>
                  <a:lnTo>
                    <a:pt x="21086" y="18763"/>
                  </a:lnTo>
                  <a:lnTo>
                    <a:pt x="5657" y="39124"/>
                  </a:lnTo>
                  <a:lnTo>
                    <a:pt x="0" y="64055"/>
                  </a:lnTo>
                  <a:lnTo>
                    <a:pt x="5657" y="88984"/>
                  </a:lnTo>
                  <a:lnTo>
                    <a:pt x="21086" y="109341"/>
                  </a:lnTo>
                  <a:lnTo>
                    <a:pt x="43971" y="123065"/>
                  </a:lnTo>
                  <a:lnTo>
                    <a:pt x="71996" y="128098"/>
                  </a:lnTo>
                  <a:lnTo>
                    <a:pt x="100021" y="123065"/>
                  </a:lnTo>
                  <a:lnTo>
                    <a:pt x="122905" y="109341"/>
                  </a:lnTo>
                  <a:lnTo>
                    <a:pt x="138334" y="88984"/>
                  </a:lnTo>
                  <a:lnTo>
                    <a:pt x="143992" y="64055"/>
                  </a:lnTo>
                  <a:lnTo>
                    <a:pt x="138334" y="39124"/>
                  </a:lnTo>
                  <a:lnTo>
                    <a:pt x="122905" y="18763"/>
                  </a:lnTo>
                  <a:lnTo>
                    <a:pt x="100021" y="5034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12120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461838" y="3073805"/>
              <a:ext cx="48895" cy="12065"/>
            </a:xfrm>
            <a:custGeom>
              <a:avLst/>
              <a:gdLst/>
              <a:ahLst/>
              <a:cxnLst/>
              <a:rect l="l" t="t" r="r" b="b"/>
              <a:pathLst>
                <a:path w="48895" h="12064">
                  <a:moveTo>
                    <a:pt x="48767" y="0"/>
                  </a:moveTo>
                  <a:lnTo>
                    <a:pt x="0" y="0"/>
                  </a:lnTo>
                  <a:lnTo>
                    <a:pt x="0" y="11839"/>
                  </a:lnTo>
                  <a:lnTo>
                    <a:pt x="48767" y="11839"/>
                  </a:lnTo>
                  <a:lnTo>
                    <a:pt x="487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86924" y="3215976"/>
            <a:ext cx="143992" cy="128098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47897" y="3770927"/>
            <a:ext cx="72301" cy="65873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9385888" y="3779395"/>
            <a:ext cx="43815" cy="57785"/>
          </a:xfrm>
          <a:custGeom>
            <a:avLst/>
            <a:gdLst/>
            <a:ahLst/>
            <a:cxnLst/>
            <a:rect l="l" t="t" r="r" b="b"/>
            <a:pathLst>
              <a:path w="43815" h="57785">
                <a:moveTo>
                  <a:pt x="22085" y="0"/>
                </a:moveTo>
                <a:lnTo>
                  <a:pt x="12714" y="1939"/>
                </a:lnTo>
                <a:lnTo>
                  <a:pt x="5780" y="7578"/>
                </a:lnTo>
                <a:lnTo>
                  <a:pt x="1477" y="16647"/>
                </a:lnTo>
                <a:lnTo>
                  <a:pt x="0" y="28875"/>
                </a:lnTo>
                <a:lnTo>
                  <a:pt x="1487" y="40829"/>
                </a:lnTo>
                <a:lnTo>
                  <a:pt x="5781" y="49802"/>
                </a:lnTo>
                <a:lnTo>
                  <a:pt x="12633" y="55442"/>
                </a:lnTo>
                <a:lnTo>
                  <a:pt x="21793" y="57400"/>
                </a:lnTo>
                <a:lnTo>
                  <a:pt x="30901" y="55440"/>
                </a:lnTo>
                <a:lnTo>
                  <a:pt x="37175" y="50238"/>
                </a:lnTo>
                <a:lnTo>
                  <a:pt x="18338" y="50238"/>
                </a:lnTo>
                <a:lnTo>
                  <a:pt x="15455" y="48781"/>
                </a:lnTo>
                <a:lnTo>
                  <a:pt x="13817" y="46137"/>
                </a:lnTo>
                <a:lnTo>
                  <a:pt x="11125" y="42115"/>
                </a:lnTo>
                <a:lnTo>
                  <a:pt x="9690" y="35879"/>
                </a:lnTo>
                <a:lnTo>
                  <a:pt x="9690" y="21521"/>
                </a:lnTo>
                <a:lnTo>
                  <a:pt x="11125" y="15375"/>
                </a:lnTo>
                <a:lnTo>
                  <a:pt x="13817" y="11263"/>
                </a:lnTo>
                <a:lnTo>
                  <a:pt x="15544" y="8529"/>
                </a:lnTo>
                <a:lnTo>
                  <a:pt x="18237" y="7162"/>
                </a:lnTo>
                <a:lnTo>
                  <a:pt x="37145" y="7162"/>
                </a:lnTo>
                <a:lnTo>
                  <a:pt x="31024" y="1984"/>
                </a:lnTo>
                <a:lnTo>
                  <a:pt x="22085" y="0"/>
                </a:lnTo>
                <a:close/>
              </a:path>
              <a:path w="43815" h="57785">
                <a:moveTo>
                  <a:pt x="37145" y="7162"/>
                </a:moveTo>
                <a:lnTo>
                  <a:pt x="25158" y="7162"/>
                </a:lnTo>
                <a:lnTo>
                  <a:pt x="27952" y="8619"/>
                </a:lnTo>
                <a:lnTo>
                  <a:pt x="32270" y="15194"/>
                </a:lnTo>
                <a:lnTo>
                  <a:pt x="33785" y="21521"/>
                </a:lnTo>
                <a:lnTo>
                  <a:pt x="33807" y="35879"/>
                </a:lnTo>
                <a:lnTo>
                  <a:pt x="32372" y="42036"/>
                </a:lnTo>
                <a:lnTo>
                  <a:pt x="29679" y="46137"/>
                </a:lnTo>
                <a:lnTo>
                  <a:pt x="28041" y="48781"/>
                </a:lnTo>
                <a:lnTo>
                  <a:pt x="25158" y="50238"/>
                </a:lnTo>
                <a:lnTo>
                  <a:pt x="37175" y="50238"/>
                </a:lnTo>
                <a:lnTo>
                  <a:pt x="37726" y="49781"/>
                </a:lnTo>
                <a:lnTo>
                  <a:pt x="42011" y="40758"/>
                </a:lnTo>
                <a:lnTo>
                  <a:pt x="43497" y="28706"/>
                </a:lnTo>
                <a:lnTo>
                  <a:pt x="42016" y="16719"/>
                </a:lnTo>
                <a:lnTo>
                  <a:pt x="37763" y="7684"/>
                </a:lnTo>
                <a:lnTo>
                  <a:pt x="37145" y="7162"/>
                </a:lnTo>
                <a:close/>
              </a:path>
            </a:pathLst>
          </a:custGeom>
          <a:solidFill>
            <a:srgbClr val="12120D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09905" y="3802371"/>
            <a:ext cx="48895" cy="12065"/>
          </a:xfrm>
          <a:custGeom>
            <a:avLst/>
            <a:gdLst/>
            <a:ahLst/>
            <a:cxnLst/>
            <a:rect l="l" t="t" r="r" b="b"/>
            <a:pathLst>
              <a:path w="48895" h="12064">
                <a:moveTo>
                  <a:pt x="48767" y="0"/>
                </a:moveTo>
                <a:lnTo>
                  <a:pt x="0" y="0"/>
                </a:lnTo>
                <a:lnTo>
                  <a:pt x="0" y="11839"/>
                </a:lnTo>
                <a:lnTo>
                  <a:pt x="48767" y="11839"/>
                </a:lnTo>
                <a:lnTo>
                  <a:pt x="48767" y="0"/>
                </a:lnTo>
                <a:close/>
              </a:path>
            </a:pathLst>
          </a:custGeom>
          <a:solidFill>
            <a:srgbClr val="12120D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280736" y="3712835"/>
            <a:ext cx="5101590" cy="658495"/>
          </a:xfrm>
          <a:prstGeom prst="rect">
            <a:avLst/>
          </a:prstGeom>
        </p:spPr>
        <p:txBody>
          <a:bodyPr vert="horz" wrap="square" lIns="0" tIns="39370" rIns="0" bIns="0">
            <a:spAutoFit/>
          </a:bodyPr>
          <a:lstStyle/>
          <a:p>
            <a:pPr marL="3586479">
              <a:lnSpc>
                <a:spcPct val="100000"/>
              </a:lnSpc>
              <a:spcBef>
                <a:spcPts val="310"/>
              </a:spcBef>
              <a:tabLst>
                <a:tab pos="4196080" algn="l"/>
                <a:tab pos="4625340" algn="l"/>
              </a:tabLst>
              <a:defRPr sz="75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muito bom	bom	satisfatório</a:t>
            </a:r>
            <a:endParaRPr sz="750">
              <a:latin typeface="Daimler CS Light"/>
              <a:cs typeface="Daimler CS Light"/>
            </a:endParaRPr>
          </a:p>
          <a:p>
            <a:pPr marL="12700" marR="50800">
              <a:lnSpc>
                <a:spcPct val="100000"/>
              </a:lnSpc>
              <a:spcBef>
                <a:spcPts val="280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As pastilhas e os discos de freio originais da Mercedes-Benz alcançaram o melhor valor geral em termos de resistência a trincas, coeficiente de atrito e resistência ao desgaste. Eles são perfeitamente combinados entre si e com o respectivo modelo do veículo.</a:t>
            </a:r>
            <a:endParaRPr sz="1000">
              <a:latin typeface="Daimler CS Light"/>
              <a:cs typeface="Daimler CS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816065" y="4534411"/>
            <a:ext cx="5220335" cy="2934970"/>
            <a:chOff x="4816065" y="4534411"/>
            <a:chExt cx="5220335" cy="2934970"/>
          </a:xfrm>
        </p:grpSpPr>
        <p:sp>
          <p:nvSpPr>
            <p:cNvPr id="46" name="object 46"/>
            <p:cNvSpPr/>
            <p:nvPr/>
          </p:nvSpPr>
          <p:spPr>
            <a:xfrm>
              <a:off x="4816065" y="4786441"/>
              <a:ext cx="5220335" cy="2682875"/>
            </a:xfrm>
            <a:custGeom>
              <a:avLst/>
              <a:gdLst/>
              <a:ahLst/>
              <a:cxnLst/>
              <a:rect l="l" t="t" r="r" b="b"/>
              <a:pathLst>
                <a:path w="5220334" h="2682875">
                  <a:moveTo>
                    <a:pt x="5220143" y="0"/>
                  </a:moveTo>
                  <a:lnTo>
                    <a:pt x="0" y="0"/>
                  </a:lnTo>
                  <a:lnTo>
                    <a:pt x="0" y="2682634"/>
                  </a:lnTo>
                  <a:lnTo>
                    <a:pt x="5220143" y="2682634"/>
                  </a:lnTo>
                  <a:lnTo>
                    <a:pt x="5220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13299" y="4534411"/>
              <a:ext cx="2759103" cy="2875500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7872476" y="4470958"/>
            <a:ext cx="937894" cy="40640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  <a:defRPr sz="75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Mistura da pastilha especialmente adaptada ao veículo</a:t>
            </a:r>
            <a:endParaRPr sz="750">
              <a:latin typeface="Daimler CS Demi"/>
              <a:cs typeface="Daimler CS Dem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85824" y="5710296"/>
            <a:ext cx="975994" cy="11087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 sz="75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Indicador de desgaste (3x)</a:t>
            </a:r>
            <a:endParaRPr sz="750">
              <a:latin typeface="Daimler CS Demi"/>
              <a:cs typeface="Daimler CS Demi"/>
            </a:endParaRPr>
          </a:p>
          <a:p>
            <a:pPr>
              <a:lnSpc>
                <a:spcPct val="100000"/>
              </a:lnSpc>
            </a:pPr>
            <a:endParaRPr sz="1150">
              <a:latin typeface="Daimler CS Demi"/>
              <a:cs typeface="Daimler CS Demi"/>
            </a:endParaRPr>
          </a:p>
          <a:p>
            <a:pPr marL="12700" marR="12065">
              <a:lnSpc>
                <a:spcPct val="111100"/>
              </a:lnSpc>
              <a:defRPr sz="75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Bandeja de chapa de aço de alta resistência: redução de peso de até 1,5 kg por disco</a:t>
            </a:r>
            <a:endParaRPr sz="750">
              <a:latin typeface="Daimler CS Demi"/>
              <a:cs typeface="Daimler CS Dem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Daimler CS Demi"/>
              <a:cs typeface="Daimler CS Demi"/>
            </a:endParaRPr>
          </a:p>
          <a:p>
            <a:pPr marL="12700">
              <a:lnSpc>
                <a:spcPct val="100000"/>
              </a:lnSpc>
              <a:defRPr sz="75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Engrenagem</a:t>
            </a:r>
            <a:endParaRPr sz="750">
              <a:latin typeface="Daimler CS Demi"/>
              <a:cs typeface="Daimler CS Dem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06" y="791997"/>
            <a:ext cx="2479992" cy="14565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92999" y="791997"/>
            <a:ext cx="1950999" cy="1456563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07973" y="2851942"/>
            <a:ext cx="2999740" cy="3028315"/>
          </a:xfrm>
          <a:custGeom>
            <a:avLst/>
            <a:gdLst/>
            <a:ahLst/>
            <a:cxnLst/>
            <a:rect l="l" t="t" r="r" b="b"/>
            <a:pathLst>
              <a:path w="2999740" h="3028315">
                <a:moveTo>
                  <a:pt x="0" y="3027687"/>
                </a:moveTo>
                <a:lnTo>
                  <a:pt x="2999295" y="3027687"/>
                </a:lnTo>
                <a:lnTo>
                  <a:pt x="2999295" y="0"/>
                </a:lnTo>
                <a:lnTo>
                  <a:pt x="0" y="0"/>
                </a:lnTo>
                <a:lnTo>
                  <a:pt x="0" y="3027687"/>
                </a:lnTo>
                <a:close/>
              </a:path>
            </a:pathLst>
          </a:custGeom>
          <a:ln w="20424">
            <a:solidFill>
              <a:srgbClr val="E2E3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58174" y="2891288"/>
            <a:ext cx="2999740" cy="4627245"/>
          </a:xfrm>
          <a:custGeom>
            <a:avLst/>
            <a:gdLst/>
            <a:ahLst/>
            <a:cxnLst/>
            <a:rect l="l" t="t" r="r" b="b"/>
            <a:pathLst>
              <a:path w="2999740" h="4627245">
                <a:moveTo>
                  <a:pt x="0" y="4626884"/>
                </a:moveTo>
                <a:lnTo>
                  <a:pt x="2999295" y="4626884"/>
                </a:lnTo>
                <a:lnTo>
                  <a:pt x="2999295" y="0"/>
                </a:lnTo>
                <a:lnTo>
                  <a:pt x="0" y="0"/>
                </a:lnTo>
                <a:lnTo>
                  <a:pt x="0" y="4626884"/>
                </a:lnTo>
                <a:close/>
              </a:path>
            </a:pathLst>
          </a:custGeom>
          <a:ln w="21771">
            <a:solidFill>
              <a:srgbClr val="E2E3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82695" y="2866316"/>
            <a:ext cx="2999740" cy="4638675"/>
          </a:xfrm>
          <a:custGeom>
            <a:avLst/>
            <a:gdLst/>
            <a:ahLst/>
            <a:cxnLst/>
            <a:rect l="l" t="t" r="r" b="b"/>
            <a:pathLst>
              <a:path w="2999740" h="4638675">
                <a:moveTo>
                  <a:pt x="0" y="4638423"/>
                </a:moveTo>
                <a:lnTo>
                  <a:pt x="2999295" y="4638423"/>
                </a:lnTo>
                <a:lnTo>
                  <a:pt x="2999295" y="0"/>
                </a:lnTo>
                <a:lnTo>
                  <a:pt x="0" y="0"/>
                </a:lnTo>
                <a:lnTo>
                  <a:pt x="0" y="4638423"/>
                </a:lnTo>
                <a:close/>
              </a:path>
            </a:pathLst>
          </a:custGeom>
          <a:ln w="21771">
            <a:solidFill>
              <a:srgbClr val="E2E3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1623" y="2454559"/>
            <a:ext cx="9396095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>
            <a:spAutoFit/>
          </a:bodyPr>
          <a:lstStyle/>
          <a:p>
            <a:pPr marL="133350">
              <a:lnSpc>
                <a:spcPct val="100000"/>
              </a:lnSpc>
              <a:spcBef>
                <a:spcPts val="23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Critérios de teste.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623" y="2834564"/>
            <a:ext cx="3012440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Instalação.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7973" y="3063799"/>
            <a:ext cx="2973705" cy="2849754"/>
          </a:xfrm>
          <a:prstGeom prst="rect">
            <a:avLst/>
          </a:prstGeom>
        </p:spPr>
        <p:txBody>
          <a:bodyPr vert="horz" wrap="square" lIns="0" tIns="31750" rIns="0" bIns="0">
            <a:spAutoFit/>
          </a:bodyPr>
          <a:lstStyle/>
          <a:p>
            <a:pPr marL="308610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308610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 err="1"/>
              <a:t>Tolerância</a:t>
            </a:r>
            <a:r>
              <a:rPr dirty="0"/>
              <a:t> dimensional</a:t>
            </a:r>
            <a:endParaRPr sz="1000" dirty="0">
              <a:latin typeface="Daimler CS Light"/>
              <a:cs typeface="Daimler CS Light"/>
            </a:endParaRPr>
          </a:p>
          <a:p>
            <a:pPr marL="308610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08610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/>
              <a:t>Tempo de </a:t>
            </a:r>
            <a:r>
              <a:rPr dirty="0" err="1"/>
              <a:t>instalação</a:t>
            </a:r>
            <a:endParaRPr sz="1000" dirty="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  <a:spcBef>
                <a:spcPts val="70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rPr dirty="0"/>
              <a:t>Por que </a:t>
            </a:r>
            <a:r>
              <a:rPr dirty="0" err="1"/>
              <a:t>este</a:t>
            </a:r>
            <a:r>
              <a:rPr dirty="0"/>
              <a:t> teste é </a:t>
            </a:r>
            <a:r>
              <a:rPr dirty="0" err="1"/>
              <a:t>importante</a:t>
            </a:r>
            <a:r>
              <a:rPr dirty="0"/>
              <a:t>?</a:t>
            </a:r>
            <a:endParaRPr sz="1000" dirty="0">
              <a:latin typeface="Daimler CS Demi"/>
              <a:cs typeface="Daimler CS Demi"/>
            </a:endParaRPr>
          </a:p>
          <a:p>
            <a:pPr marL="130175" marR="478790">
              <a:lnSpc>
                <a:spcPct val="112100"/>
              </a:lnSpc>
              <a:spcBef>
                <a:spcPts val="5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/>
              <a:t>A </a:t>
            </a:r>
            <a:r>
              <a:rPr dirty="0" err="1"/>
              <a:t>precisão</a:t>
            </a:r>
            <a:r>
              <a:rPr dirty="0"/>
              <a:t> de </a:t>
            </a:r>
            <a:r>
              <a:rPr dirty="0" err="1"/>
              <a:t>encaixe</a:t>
            </a:r>
            <a:r>
              <a:rPr dirty="0"/>
              <a:t> ideal é um </a:t>
            </a:r>
            <a:r>
              <a:rPr dirty="0" err="1"/>
              <a:t>pré</a:t>
            </a:r>
            <a:r>
              <a:rPr lang="pt-BR" dirty="0"/>
              <a:t>-</a:t>
            </a:r>
            <a:r>
              <a:rPr dirty="0" err="1"/>
              <a:t>requisito</a:t>
            </a:r>
            <a:r>
              <a:rPr dirty="0"/>
              <a:t> para tempos </a:t>
            </a:r>
            <a:r>
              <a:rPr dirty="0" err="1"/>
              <a:t>curtos</a:t>
            </a:r>
            <a:r>
              <a:rPr dirty="0"/>
              <a:t> de </a:t>
            </a:r>
            <a:r>
              <a:rPr dirty="0" err="1"/>
              <a:t>montagem</a:t>
            </a:r>
            <a:r>
              <a:rPr dirty="0"/>
              <a:t> e </a:t>
            </a:r>
            <a:r>
              <a:rPr dirty="0" err="1"/>
              <a:t>desmontagem</a:t>
            </a:r>
            <a:r>
              <a:rPr dirty="0"/>
              <a:t>.</a:t>
            </a:r>
            <a:endParaRPr sz="1000" dirty="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Daimler CS Light"/>
              <a:cs typeface="Daimler CS Light"/>
            </a:endParaRPr>
          </a:p>
          <a:p>
            <a:pPr marL="130175">
              <a:lnSpc>
                <a:spcPct val="100000"/>
              </a:lnSpc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rPr dirty="0"/>
              <a:t>Como </a:t>
            </a:r>
            <a:r>
              <a:rPr dirty="0" err="1"/>
              <a:t>foi</a:t>
            </a:r>
            <a:r>
              <a:rPr dirty="0"/>
              <a:t> </a:t>
            </a:r>
            <a:r>
              <a:rPr dirty="0" err="1"/>
              <a:t>testado</a:t>
            </a:r>
            <a:r>
              <a:rPr dirty="0"/>
              <a:t>?</a:t>
            </a:r>
            <a:endParaRPr sz="1000" dirty="0">
              <a:latin typeface="Daimler CS Demi"/>
              <a:cs typeface="Daimler CS Demi"/>
            </a:endParaRPr>
          </a:p>
          <a:p>
            <a:pPr marL="130175" marR="532130">
              <a:lnSpc>
                <a:spcPct val="112400"/>
              </a:lnSpc>
              <a:spcBef>
                <a:spcPts val="10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produtos</a:t>
            </a:r>
            <a:r>
              <a:rPr dirty="0"/>
              <a:t> </a:t>
            </a:r>
            <a:r>
              <a:rPr dirty="0" err="1"/>
              <a:t>concorrentes</a:t>
            </a:r>
            <a:r>
              <a:rPr dirty="0"/>
              <a:t>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comparados</a:t>
            </a:r>
            <a:r>
              <a:rPr dirty="0"/>
              <a:t> com as </a:t>
            </a:r>
            <a:r>
              <a:rPr dirty="0" err="1"/>
              <a:t>peças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da Mercedes-Benz </a:t>
            </a:r>
            <a:r>
              <a:rPr dirty="0" err="1"/>
              <a:t>usando</a:t>
            </a:r>
            <a:r>
              <a:rPr dirty="0"/>
              <a:t> um </a:t>
            </a:r>
            <a:r>
              <a:rPr dirty="0" err="1"/>
              <a:t>paquímetro</a:t>
            </a:r>
            <a:r>
              <a:rPr dirty="0"/>
              <a:t> digital e um </a:t>
            </a:r>
            <a:r>
              <a:rPr dirty="0" err="1"/>
              <a:t>medidor</a:t>
            </a:r>
            <a:r>
              <a:rPr dirty="0"/>
              <a:t> de </a:t>
            </a:r>
            <a:r>
              <a:rPr dirty="0" err="1"/>
              <a:t>ângulo</a:t>
            </a:r>
            <a:r>
              <a:rPr dirty="0"/>
              <a:t> e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instalados</a:t>
            </a:r>
            <a:r>
              <a:rPr dirty="0"/>
              <a:t> no </a:t>
            </a:r>
            <a:r>
              <a:rPr dirty="0" err="1"/>
              <a:t>veículo</a:t>
            </a:r>
            <a:r>
              <a:rPr dirty="0"/>
              <a:t> de teste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estado</a:t>
            </a:r>
            <a:r>
              <a:rPr lang="pt-BR" dirty="0"/>
              <a:t> </a:t>
            </a:r>
            <a:r>
              <a:rPr dirty="0"/>
              <a:t>novo.</a:t>
            </a:r>
            <a:endParaRPr sz="1000" dirty="0">
              <a:latin typeface="Daimler CS Light"/>
              <a:cs typeface="Daimler CS Light"/>
            </a:endParaRPr>
          </a:p>
          <a:p>
            <a:pPr marL="130175" marR="386080" indent="-635">
              <a:lnSpc>
                <a:spcPct val="112400"/>
              </a:lnSpc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/>
              <a:t>A </a:t>
            </a:r>
            <a:r>
              <a:rPr dirty="0" err="1"/>
              <a:t>precisão</a:t>
            </a:r>
            <a:r>
              <a:rPr dirty="0"/>
              <a:t> dimensional e o tempo de </a:t>
            </a:r>
            <a:r>
              <a:rPr dirty="0" err="1"/>
              <a:t>instalação</a:t>
            </a:r>
            <a:r>
              <a:rPr dirty="0"/>
              <a:t>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verificados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a </a:t>
            </a:r>
            <a:r>
              <a:rPr dirty="0" err="1"/>
              <a:t>instalação</a:t>
            </a:r>
            <a:r>
              <a:rPr dirty="0"/>
              <a:t>.</a:t>
            </a:r>
            <a:endParaRPr sz="1000" dirty="0">
              <a:latin typeface="Daimler CS Light"/>
              <a:cs typeface="Daimler C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1824" y="2863259"/>
            <a:ext cx="3012440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Distância de frenagem.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77254" y="3208544"/>
            <a:ext cx="2961640" cy="4034154"/>
          </a:xfrm>
          <a:prstGeom prst="rect">
            <a:avLst/>
          </a:prstGeom>
        </p:spPr>
        <p:txBody>
          <a:bodyPr vert="horz" wrap="square" lIns="0" tIns="31750" rIns="0" bIns="0">
            <a:spAutoFit/>
          </a:bodyPr>
          <a:lstStyle/>
          <a:p>
            <a:pPr marL="295275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295275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Distância de frenagem 100 km/h freio frio</a:t>
            </a:r>
            <a:endParaRPr sz="1000">
              <a:latin typeface="Daimler CS Light"/>
              <a:cs typeface="Daimler CS Light"/>
            </a:endParaRPr>
          </a:p>
          <a:p>
            <a:pPr marL="29527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295275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Distância de frenagem 130 km/h freio quente</a:t>
            </a:r>
            <a:endParaRPr sz="1000">
              <a:latin typeface="Daimler CS Light"/>
              <a:cs typeface="Daimler CS Light"/>
            </a:endParaRPr>
          </a:p>
          <a:p>
            <a:pPr marL="29527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295275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Distância de frenagem 160/200 km/h freio frio</a:t>
            </a:r>
            <a:endParaRPr sz="1000">
              <a:latin typeface="Daimler CS Light"/>
              <a:cs typeface="Daimler CS Light"/>
            </a:endParaRPr>
          </a:p>
          <a:p>
            <a:pPr marL="144145">
              <a:lnSpc>
                <a:spcPct val="100000"/>
              </a:lnSpc>
              <a:spcBef>
                <a:spcPts val="73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Por que este teste é importante?</a:t>
            </a:r>
            <a:endParaRPr sz="1000">
              <a:latin typeface="Daimler CS Demi"/>
              <a:cs typeface="Daimler CS Demi"/>
            </a:endParaRPr>
          </a:p>
          <a:p>
            <a:pPr marL="144145" marR="261620">
              <a:lnSpc>
                <a:spcPct val="112100"/>
              </a:lnSpc>
              <a:spcBef>
                <a:spcPts val="5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Os valores característicos mais importantes para a avaliação da força de frenagem são a distância de frenagem de diferentes velocidades no estado frio do freio, bem como a redução do efeito de frenagem com o aumento da temperatura do freio (fading).</a:t>
            </a:r>
            <a:endParaRPr sz="100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Daimler CS Light"/>
              <a:cs typeface="Daimler CS Light"/>
            </a:endParaRPr>
          </a:p>
          <a:p>
            <a:pPr marL="146050">
              <a:lnSpc>
                <a:spcPct val="100000"/>
              </a:lnSpc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Como foi testado?</a:t>
            </a:r>
            <a:endParaRPr sz="1000">
              <a:latin typeface="Daimler CS Light"/>
              <a:cs typeface="Daimler CS Light"/>
            </a:endParaRPr>
          </a:p>
          <a:p>
            <a:pPr marL="144145" marR="92710">
              <a:lnSpc>
                <a:spcPct val="112100"/>
              </a:lnSpc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Com um freio frio (menos de 100 °C), várias frenagens foram realizadas a partir de 100 km/h, bem como 160 km/h e 200 km/h com força máxima do pedal até a parada.</a:t>
            </a:r>
            <a:endParaRPr sz="100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Daimler CS Light"/>
              <a:cs typeface="Daimler CS Light"/>
            </a:endParaRPr>
          </a:p>
          <a:p>
            <a:pPr marL="144145" marR="219075">
              <a:lnSpc>
                <a:spcPct val="112100"/>
              </a:lnSpc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t>Para os testes de freio com um sistema de freio quente, dez frenagens consecutivas foram realizadas a partir de uma velocidade de 130 km/h até a parada. Começando pelos freios frios (menos de 100°C). Devido à rápida frenagem consecutiva, o sistema de freio ficou cada vez mais quente.</a:t>
            </a:r>
            <a:endParaRPr sz="1000">
              <a:latin typeface="Daimler CS Light"/>
              <a:cs typeface="Daimler CS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76345" y="2838209"/>
            <a:ext cx="3012440" cy="229235"/>
          </a:xfrm>
          <a:prstGeom prst="rect">
            <a:avLst/>
          </a:prstGeom>
          <a:solidFill>
            <a:srgbClr val="E2E3E3"/>
          </a:solidFill>
        </p:spPr>
        <p:txBody>
          <a:bodyPr vert="horz" wrap="square" lIns="0" tIns="29845" rIns="0" bIns="0">
            <a:spAutoFit/>
          </a:bodyPr>
          <a:lstStyle/>
          <a:p>
            <a:pPr marL="179705">
              <a:lnSpc>
                <a:spcPct val="100000"/>
              </a:lnSpc>
              <a:spcBef>
                <a:spcPts val="23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t>Bancada de teste.</a:t>
            </a:r>
            <a:endParaRPr sz="1000">
              <a:latin typeface="Daimler CS Demi"/>
              <a:cs typeface="Daimler CS Dem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1745" y="3028203"/>
            <a:ext cx="2961640" cy="4479431"/>
          </a:xfrm>
          <a:prstGeom prst="rect">
            <a:avLst/>
          </a:prstGeom>
        </p:spPr>
        <p:txBody>
          <a:bodyPr vert="horz" wrap="square" lIns="0" tIns="31750" rIns="0" bIns="0">
            <a:spAutoFit/>
          </a:bodyPr>
          <a:lstStyle/>
          <a:p>
            <a:pPr marL="313055" indent="-147955">
              <a:lnSpc>
                <a:spcPct val="100000"/>
              </a:lnSpc>
              <a:spcBef>
                <a:spcPts val="250"/>
              </a:spcBef>
              <a:buChar char="•"/>
              <a:tabLst>
                <a:tab pos="313055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 err="1"/>
              <a:t>Resistência</a:t>
            </a:r>
            <a:r>
              <a:rPr dirty="0"/>
              <a:t> a </a:t>
            </a:r>
            <a:r>
              <a:rPr dirty="0" err="1"/>
              <a:t>trincas</a:t>
            </a:r>
            <a:r>
              <a:rPr dirty="0"/>
              <a:t> no disco</a:t>
            </a:r>
            <a:endParaRPr sz="1000" dirty="0">
              <a:latin typeface="Daimler CS Light"/>
              <a:cs typeface="Daimler CS Light"/>
            </a:endParaRPr>
          </a:p>
          <a:p>
            <a:pPr marL="31305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13055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 err="1"/>
              <a:t>Coeficiente</a:t>
            </a:r>
            <a:r>
              <a:rPr dirty="0"/>
              <a:t> de </a:t>
            </a:r>
            <a:r>
              <a:rPr dirty="0" err="1"/>
              <a:t>atrito</a:t>
            </a:r>
            <a:r>
              <a:rPr dirty="0"/>
              <a:t> entre a </a:t>
            </a:r>
            <a:r>
              <a:rPr dirty="0" err="1"/>
              <a:t>pastilha</a:t>
            </a:r>
            <a:r>
              <a:rPr dirty="0"/>
              <a:t> e o disco de </a:t>
            </a:r>
            <a:r>
              <a:rPr dirty="0" err="1"/>
              <a:t>freio</a:t>
            </a:r>
            <a:endParaRPr sz="1000" dirty="0">
              <a:latin typeface="Daimler CS Light"/>
              <a:cs typeface="Daimler CS Light"/>
            </a:endParaRPr>
          </a:p>
          <a:p>
            <a:pPr marL="313055" indent="-147955">
              <a:lnSpc>
                <a:spcPct val="100000"/>
              </a:lnSpc>
              <a:spcBef>
                <a:spcPts val="150"/>
              </a:spcBef>
              <a:buChar char="•"/>
              <a:tabLst>
                <a:tab pos="313055" algn="l"/>
              </a:tabLst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 err="1"/>
              <a:t>Resistência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desgaste</a:t>
            </a:r>
            <a:endParaRPr sz="1000" dirty="0">
              <a:latin typeface="Daimler CS Light"/>
              <a:cs typeface="Daimler CS Light"/>
            </a:endParaRPr>
          </a:p>
          <a:p>
            <a:pPr marL="166370">
              <a:lnSpc>
                <a:spcPct val="100000"/>
              </a:lnSpc>
              <a:spcBef>
                <a:spcPts val="755"/>
              </a:spcBef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rPr dirty="0"/>
              <a:t>Por que </a:t>
            </a:r>
            <a:r>
              <a:rPr dirty="0" err="1"/>
              <a:t>este</a:t>
            </a:r>
            <a:r>
              <a:rPr dirty="0"/>
              <a:t> teste é </a:t>
            </a:r>
            <a:r>
              <a:rPr dirty="0" err="1"/>
              <a:t>importante</a:t>
            </a:r>
            <a:r>
              <a:rPr dirty="0"/>
              <a:t>?</a:t>
            </a:r>
            <a:endParaRPr sz="1000" dirty="0">
              <a:latin typeface="Daimler CS Demi"/>
              <a:cs typeface="Daimler CS Demi"/>
            </a:endParaRPr>
          </a:p>
          <a:p>
            <a:pPr marL="166370" marR="309880">
              <a:lnSpc>
                <a:spcPct val="112100"/>
              </a:lnSpc>
              <a:spcBef>
                <a:spcPts val="10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 err="1"/>
              <a:t>Produtos</a:t>
            </a:r>
            <a:r>
              <a:rPr dirty="0"/>
              <a:t> </a:t>
            </a:r>
            <a:r>
              <a:rPr dirty="0" err="1"/>
              <a:t>robustos</a:t>
            </a:r>
            <a:r>
              <a:rPr dirty="0"/>
              <a:t> e </a:t>
            </a:r>
            <a:r>
              <a:rPr dirty="0" err="1"/>
              <a:t>duráveis</a:t>
            </a:r>
            <a:r>
              <a:rPr dirty="0"/>
              <a:t> </a:t>
            </a:r>
            <a:r>
              <a:rPr dirty="0" err="1"/>
              <a:t>precisam</a:t>
            </a:r>
            <a:r>
              <a:rPr dirty="0"/>
              <a:t> ser </a:t>
            </a:r>
            <a:r>
              <a:rPr dirty="0" err="1"/>
              <a:t>trocados</a:t>
            </a:r>
            <a:r>
              <a:rPr dirty="0"/>
              <a:t> com </a:t>
            </a:r>
            <a:r>
              <a:rPr dirty="0" err="1"/>
              <a:t>menos</a:t>
            </a:r>
            <a:r>
              <a:rPr dirty="0"/>
              <a:t> </a:t>
            </a:r>
            <a:r>
              <a:rPr dirty="0" err="1"/>
              <a:t>frequência</a:t>
            </a:r>
            <a:r>
              <a:rPr dirty="0"/>
              <a:t>. O </a:t>
            </a:r>
            <a:r>
              <a:rPr dirty="0" err="1"/>
              <a:t>coeficiente</a:t>
            </a:r>
            <a:r>
              <a:rPr dirty="0"/>
              <a:t> de </a:t>
            </a:r>
            <a:r>
              <a:rPr dirty="0" err="1"/>
              <a:t>atrito</a:t>
            </a:r>
            <a:r>
              <a:rPr dirty="0"/>
              <a:t> ideal entre a </a:t>
            </a:r>
            <a:r>
              <a:rPr dirty="0" err="1"/>
              <a:t>pastilha</a:t>
            </a:r>
            <a:r>
              <a:rPr dirty="0"/>
              <a:t> e o disco de </a:t>
            </a:r>
            <a:r>
              <a:rPr dirty="0" err="1"/>
              <a:t>freio</a:t>
            </a:r>
            <a:r>
              <a:rPr dirty="0"/>
              <a:t> é fundamental para o </a:t>
            </a:r>
            <a:r>
              <a:rPr dirty="0" err="1"/>
              <a:t>desempenho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.</a:t>
            </a:r>
            <a:endParaRPr sz="1000" dirty="0">
              <a:latin typeface="Daimler CS Light"/>
              <a:cs typeface="Daimler C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Daimler CS Light"/>
              <a:cs typeface="Daimler CS Light"/>
            </a:endParaRPr>
          </a:p>
          <a:p>
            <a:pPr marL="166370">
              <a:lnSpc>
                <a:spcPct val="100000"/>
              </a:lnSpc>
              <a:defRPr sz="1000" b="1">
                <a:solidFill>
                  <a:srgbClr val="12120D"/>
                </a:solidFill>
                <a:latin typeface="Daimler CS Demi"/>
                <a:cs typeface="Daimler CS Demi"/>
              </a:defRPr>
            </a:pPr>
            <a:r>
              <a:rPr dirty="0"/>
              <a:t>Como </a:t>
            </a:r>
            <a:r>
              <a:rPr dirty="0" err="1"/>
              <a:t>foi</a:t>
            </a:r>
            <a:r>
              <a:rPr dirty="0"/>
              <a:t> </a:t>
            </a:r>
            <a:r>
              <a:rPr dirty="0" err="1"/>
              <a:t>testado</a:t>
            </a:r>
            <a:r>
              <a:rPr dirty="0"/>
              <a:t>?</a:t>
            </a:r>
            <a:endParaRPr sz="1000" dirty="0">
              <a:latin typeface="Daimler CS Demi"/>
              <a:cs typeface="Daimler CS Demi"/>
            </a:endParaRPr>
          </a:p>
          <a:p>
            <a:pPr marL="166370" marR="22225">
              <a:spcBef>
                <a:spcPts val="5"/>
              </a:spcBef>
              <a:defRPr sz="1000">
                <a:solidFill>
                  <a:srgbClr val="12120D"/>
                </a:solidFill>
                <a:latin typeface="Daimler CS Light"/>
                <a:cs typeface="Daimler CS Light"/>
              </a:defRPr>
            </a:pPr>
            <a:r>
              <a:rPr dirty="0"/>
              <a:t>O </a:t>
            </a:r>
            <a:r>
              <a:rPr dirty="0" err="1"/>
              <a:t>desenvolvimento</a:t>
            </a:r>
            <a:r>
              <a:rPr dirty="0"/>
              <a:t> de </a:t>
            </a:r>
            <a:r>
              <a:rPr dirty="0" err="1"/>
              <a:t>trincas</a:t>
            </a:r>
            <a:r>
              <a:rPr dirty="0"/>
              <a:t> no disco de </a:t>
            </a:r>
            <a:r>
              <a:rPr dirty="0" err="1"/>
              <a:t>freio</a:t>
            </a:r>
            <a:r>
              <a:rPr dirty="0"/>
              <a:t> </a:t>
            </a:r>
            <a:r>
              <a:rPr dirty="0" err="1"/>
              <a:t>foi</a:t>
            </a:r>
            <a:r>
              <a:rPr dirty="0"/>
              <a:t> </a:t>
            </a:r>
            <a:r>
              <a:rPr dirty="0" err="1"/>
              <a:t>investigado</a:t>
            </a:r>
            <a:r>
              <a:rPr dirty="0"/>
              <a:t> e </a:t>
            </a:r>
            <a:r>
              <a:rPr dirty="0" err="1"/>
              <a:t>avaliado</a:t>
            </a:r>
            <a:r>
              <a:rPr dirty="0"/>
              <a:t>. Para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fim</a:t>
            </a:r>
            <a:r>
              <a:rPr dirty="0"/>
              <a:t>, 30 </a:t>
            </a:r>
            <a:r>
              <a:rPr dirty="0" err="1"/>
              <a:t>frenagens</a:t>
            </a:r>
            <a:r>
              <a:rPr dirty="0"/>
              <a:t> de </a:t>
            </a:r>
            <a:r>
              <a:rPr dirty="0" err="1"/>
              <a:t>condicionamento</a:t>
            </a:r>
            <a:r>
              <a:rPr dirty="0"/>
              <a:t>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para </a:t>
            </a:r>
            <a:r>
              <a:rPr dirty="0" err="1"/>
              <a:t>ajustar</a:t>
            </a:r>
            <a:r>
              <a:rPr dirty="0"/>
              <a:t> a </a:t>
            </a:r>
            <a:r>
              <a:rPr dirty="0" err="1"/>
              <a:t>combinação</a:t>
            </a:r>
            <a:r>
              <a:rPr dirty="0"/>
              <a:t> de </a:t>
            </a:r>
            <a:r>
              <a:rPr dirty="0" err="1"/>
              <a:t>atrito</a:t>
            </a:r>
            <a:r>
              <a:rPr dirty="0"/>
              <a:t> e 1.200 </a:t>
            </a:r>
            <a:r>
              <a:rPr dirty="0" err="1"/>
              <a:t>frenagens</a:t>
            </a:r>
            <a:r>
              <a:rPr dirty="0"/>
              <a:t>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várias</a:t>
            </a:r>
            <a:r>
              <a:rPr dirty="0"/>
              <a:t> </a:t>
            </a:r>
            <a:r>
              <a:rPr dirty="0" err="1"/>
              <a:t>velocidades</a:t>
            </a:r>
            <a:r>
              <a:rPr dirty="0"/>
              <a:t> </a:t>
            </a:r>
            <a:r>
              <a:rPr dirty="0" err="1"/>
              <a:t>iniciais</a:t>
            </a:r>
            <a:r>
              <a:rPr dirty="0"/>
              <a:t> e </a:t>
            </a:r>
            <a:r>
              <a:rPr dirty="0" err="1"/>
              <a:t>finais</a:t>
            </a:r>
            <a:r>
              <a:rPr dirty="0"/>
              <a:t>, </a:t>
            </a:r>
            <a:r>
              <a:rPr dirty="0" err="1"/>
              <a:t>bem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desacelerações</a:t>
            </a:r>
            <a:r>
              <a:rPr dirty="0"/>
              <a:t>. Para </a:t>
            </a:r>
            <a:r>
              <a:rPr dirty="0" err="1"/>
              <a:t>os</a:t>
            </a:r>
            <a:r>
              <a:rPr dirty="0"/>
              <a:t> testes </a:t>
            </a:r>
            <a:r>
              <a:rPr dirty="0" err="1"/>
              <a:t>adicionais</a:t>
            </a:r>
            <a:r>
              <a:rPr dirty="0"/>
              <a:t>,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de 200 </a:t>
            </a:r>
            <a:r>
              <a:rPr dirty="0" err="1"/>
              <a:t>frenagens</a:t>
            </a:r>
            <a:r>
              <a:rPr dirty="0"/>
              <a:t> de </a:t>
            </a:r>
            <a:r>
              <a:rPr dirty="0" err="1"/>
              <a:t>condicionamento</a:t>
            </a:r>
            <a:r>
              <a:rPr dirty="0"/>
              <a:t> para </a:t>
            </a:r>
            <a:r>
              <a:rPr dirty="0" err="1"/>
              <a:t>ajustar</a:t>
            </a:r>
            <a:r>
              <a:rPr dirty="0"/>
              <a:t> a </a:t>
            </a:r>
            <a:r>
              <a:rPr dirty="0" err="1"/>
              <a:t>combinação</a:t>
            </a:r>
            <a:r>
              <a:rPr dirty="0"/>
              <a:t> de </a:t>
            </a:r>
            <a:r>
              <a:rPr dirty="0" err="1"/>
              <a:t>atrito</a:t>
            </a:r>
            <a:r>
              <a:rPr dirty="0"/>
              <a:t> e </a:t>
            </a:r>
            <a:r>
              <a:rPr dirty="0" err="1"/>
              <a:t>várias</a:t>
            </a:r>
            <a:r>
              <a:rPr dirty="0"/>
              <a:t> </a:t>
            </a:r>
            <a:r>
              <a:rPr dirty="0" err="1"/>
              <a:t>frenagens</a:t>
            </a:r>
            <a:r>
              <a:rPr dirty="0"/>
              <a:t>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realizadas</a:t>
            </a:r>
            <a:r>
              <a:rPr dirty="0"/>
              <a:t> com </a:t>
            </a:r>
            <a:r>
              <a:rPr dirty="0" err="1"/>
              <a:t>alteração</a:t>
            </a:r>
            <a:r>
              <a:rPr dirty="0"/>
              <a:t> dos </a:t>
            </a:r>
            <a:r>
              <a:rPr dirty="0" err="1"/>
              <a:t>perfis</a:t>
            </a:r>
            <a:r>
              <a:rPr dirty="0"/>
              <a:t> de </a:t>
            </a:r>
            <a:r>
              <a:rPr dirty="0" err="1"/>
              <a:t>condução</a:t>
            </a:r>
            <a:r>
              <a:rPr dirty="0"/>
              <a:t> e </a:t>
            </a:r>
            <a:r>
              <a:rPr dirty="0" err="1"/>
              <a:t>velocidade</a:t>
            </a:r>
            <a:r>
              <a:rPr dirty="0"/>
              <a:t>, </a:t>
            </a:r>
            <a:r>
              <a:rPr dirty="0" err="1"/>
              <a:t>velocidades</a:t>
            </a:r>
            <a:r>
              <a:rPr dirty="0"/>
              <a:t> </a:t>
            </a:r>
            <a:r>
              <a:rPr dirty="0" err="1"/>
              <a:t>iniciais</a:t>
            </a:r>
            <a:r>
              <a:rPr dirty="0"/>
              <a:t> e </a:t>
            </a:r>
            <a:r>
              <a:rPr dirty="0" err="1"/>
              <a:t>finais</a:t>
            </a:r>
            <a:r>
              <a:rPr dirty="0"/>
              <a:t>, </a:t>
            </a:r>
            <a:r>
              <a:rPr dirty="0" err="1"/>
              <a:t>pressões</a:t>
            </a:r>
            <a:r>
              <a:rPr dirty="0"/>
              <a:t> de </a:t>
            </a:r>
            <a:r>
              <a:rPr dirty="0" err="1"/>
              <a:t>frenagem</a:t>
            </a:r>
            <a:r>
              <a:rPr dirty="0"/>
              <a:t>, </a:t>
            </a:r>
            <a:r>
              <a:rPr dirty="0" err="1"/>
              <a:t>desacelerações</a:t>
            </a:r>
            <a:r>
              <a:rPr dirty="0"/>
              <a:t> e </a:t>
            </a:r>
            <a:r>
              <a:rPr dirty="0" err="1"/>
              <a:t>temperaturas</a:t>
            </a:r>
            <a:r>
              <a:rPr dirty="0"/>
              <a:t>. Para as </a:t>
            </a:r>
            <a:r>
              <a:rPr dirty="0" err="1"/>
              <a:t>pastilhas</a:t>
            </a:r>
            <a:r>
              <a:rPr dirty="0"/>
              <a:t> de </a:t>
            </a:r>
            <a:r>
              <a:rPr dirty="0" err="1"/>
              <a:t>freio</a:t>
            </a:r>
            <a:r>
              <a:rPr dirty="0"/>
              <a:t>, </a:t>
            </a:r>
            <a:r>
              <a:rPr dirty="0" err="1"/>
              <a:t>foi</a:t>
            </a:r>
            <a:r>
              <a:rPr dirty="0"/>
              <a:t> </a:t>
            </a:r>
            <a:r>
              <a:rPr dirty="0" err="1"/>
              <a:t>determinado</a:t>
            </a:r>
            <a:r>
              <a:rPr dirty="0"/>
              <a:t> o </a:t>
            </a:r>
            <a:r>
              <a:rPr dirty="0" err="1"/>
              <a:t>desgaste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milímetros</a:t>
            </a:r>
            <a:r>
              <a:rPr dirty="0"/>
              <a:t> e para </a:t>
            </a:r>
            <a:r>
              <a:rPr dirty="0" err="1"/>
              <a:t>os</a:t>
            </a:r>
            <a:r>
              <a:rPr dirty="0"/>
              <a:t> discos de </a:t>
            </a:r>
            <a:r>
              <a:rPr dirty="0" err="1"/>
              <a:t>freio</a:t>
            </a:r>
            <a:r>
              <a:rPr dirty="0"/>
              <a:t>, o </a:t>
            </a:r>
            <a:r>
              <a:rPr dirty="0" err="1"/>
              <a:t>desgaste</a:t>
            </a:r>
            <a:r>
              <a:rPr dirty="0"/>
              <a:t> do peso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gramas</a:t>
            </a:r>
            <a:r>
              <a:rPr dirty="0"/>
              <a:t>.</a:t>
            </a:r>
            <a:endParaRPr sz="1000" dirty="0">
              <a:latin typeface="Daimler CS Light"/>
              <a:cs typeface="Daimler CS Ligh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20792" y="457216"/>
            <a:ext cx="4478257" cy="1863074"/>
          </a:xfrm>
          <a:prstGeom prst="rect">
            <a:avLst/>
          </a:prstGeom>
        </p:spPr>
        <p:txBody>
          <a:bodyPr vert="horz" wrap="square" lIns="0" tIns="80645" rIns="0" bIns="0">
            <a:spAutoFit/>
          </a:bodyPr>
          <a:lstStyle/>
          <a:p>
            <a:pPr marL="12700" marR="157480">
              <a:lnSpc>
                <a:spcPts val="3080"/>
              </a:lnSpc>
              <a:spcBef>
                <a:spcPts val="635"/>
              </a:spcBef>
              <a:defRPr sz="3000"/>
            </a:pPr>
            <a:r>
              <a:rPr dirty="0">
                <a:solidFill>
                  <a:srgbClr val="00A1E5"/>
                </a:solidFill>
              </a:rPr>
              <a:t>O teste do </a:t>
            </a:r>
            <a:r>
              <a:rPr dirty="0" err="1">
                <a:solidFill>
                  <a:srgbClr val="00A1E5"/>
                </a:solidFill>
              </a:rPr>
              <a:t>produto</a:t>
            </a:r>
            <a:r>
              <a:rPr dirty="0">
                <a:solidFill>
                  <a:srgbClr val="00A1E5"/>
                </a:solidFill>
              </a:rPr>
              <a:t>: </a:t>
            </a:r>
            <a:r>
              <a:rPr dirty="0"/>
              <a:t>Mercedes-Benz vs. </a:t>
            </a:r>
            <a:r>
              <a:rPr dirty="0" err="1"/>
              <a:t>concorrentes</a:t>
            </a:r>
            <a:endParaRPr sz="3000" dirty="0"/>
          </a:p>
          <a:p>
            <a:pPr marL="12700" marR="5080">
              <a:lnSpc>
                <a:spcPct val="112500"/>
              </a:lnSpc>
              <a:spcBef>
                <a:spcPts val="555"/>
              </a:spcBef>
              <a:defRPr sz="1000"/>
            </a:pPr>
            <a:r>
              <a:rPr dirty="0">
                <a:latin typeface="Daimler CS Light"/>
                <a:cs typeface="Daimler CS Light"/>
              </a:rPr>
              <a:t>O </a:t>
            </a:r>
            <a:r>
              <a:rPr b="1" dirty="0" err="1">
                <a:latin typeface="Daimler CS Demi"/>
                <a:cs typeface="Daimler CS Demi"/>
              </a:rPr>
              <a:t>instituto</a:t>
            </a:r>
            <a:r>
              <a:rPr b="1" dirty="0">
                <a:latin typeface="Daimler CS Demi"/>
                <a:cs typeface="Daimler CS Demi"/>
              </a:rPr>
              <a:t> de testes </a:t>
            </a:r>
            <a:r>
              <a:rPr b="1" dirty="0" err="1">
                <a:latin typeface="Daimler CS Demi"/>
                <a:cs typeface="Daimler CS Demi"/>
              </a:rPr>
              <a:t>independente</a:t>
            </a:r>
            <a:r>
              <a:rPr b="1" dirty="0">
                <a:latin typeface="Daimler CS Demi"/>
                <a:cs typeface="Daimler CS Demi"/>
              </a:rPr>
              <a:t> DEKRA </a:t>
            </a:r>
            <a:r>
              <a:rPr dirty="0" err="1">
                <a:latin typeface="Daimler CS Light"/>
                <a:cs typeface="Daimler CS Light"/>
              </a:rPr>
              <a:t>realizou</a:t>
            </a:r>
            <a:r>
              <a:rPr dirty="0">
                <a:latin typeface="Daimler CS Light"/>
                <a:cs typeface="Daimler CS Light"/>
              </a:rPr>
              <a:t> </a:t>
            </a:r>
            <a:r>
              <a:rPr dirty="0" err="1">
                <a:latin typeface="Daimler CS Light"/>
                <a:cs typeface="Daimler CS Light"/>
              </a:rPr>
              <a:t>vários</a:t>
            </a:r>
            <a:r>
              <a:rPr dirty="0">
                <a:latin typeface="Daimler CS Light"/>
                <a:cs typeface="Daimler CS Light"/>
              </a:rPr>
              <a:t> testes com </a:t>
            </a:r>
            <a:r>
              <a:rPr dirty="0" err="1">
                <a:latin typeface="Daimler CS Light"/>
                <a:cs typeface="Daimler CS Light"/>
              </a:rPr>
              <a:t>três</a:t>
            </a:r>
            <a:r>
              <a:rPr dirty="0">
                <a:latin typeface="Daimler CS Light"/>
                <a:cs typeface="Daimler CS Light"/>
              </a:rPr>
              <a:t> pares de </a:t>
            </a:r>
            <a:r>
              <a:rPr dirty="0" err="1">
                <a:latin typeface="Daimler CS Light"/>
                <a:cs typeface="Daimler CS Light"/>
              </a:rPr>
              <a:t>pastilhas</a:t>
            </a:r>
            <a:r>
              <a:rPr dirty="0">
                <a:latin typeface="Daimler CS Light"/>
                <a:cs typeface="Daimler CS Light"/>
              </a:rPr>
              <a:t> e discos de </a:t>
            </a:r>
            <a:r>
              <a:rPr dirty="0" err="1">
                <a:latin typeface="Daimler CS Light"/>
                <a:cs typeface="Daimler CS Light"/>
              </a:rPr>
              <a:t>freio</a:t>
            </a:r>
            <a:r>
              <a:rPr dirty="0">
                <a:latin typeface="Daimler CS Light"/>
                <a:cs typeface="Daimler CS Light"/>
              </a:rPr>
              <a:t>. </a:t>
            </a:r>
            <a:r>
              <a:rPr dirty="0" err="1">
                <a:latin typeface="Daimler CS Light"/>
                <a:cs typeface="Daimler CS Light"/>
              </a:rPr>
              <a:t>Os</a:t>
            </a:r>
            <a:r>
              <a:rPr dirty="0">
                <a:latin typeface="Daimler CS Light"/>
                <a:cs typeface="Daimler CS Light"/>
              </a:rPr>
              <a:t> </a:t>
            </a:r>
            <a:r>
              <a:rPr dirty="0" err="1">
                <a:latin typeface="Daimler CS Light"/>
                <a:cs typeface="Daimler CS Light"/>
              </a:rPr>
              <a:t>produtos</a:t>
            </a:r>
            <a:r>
              <a:rPr dirty="0">
                <a:latin typeface="Daimler CS Light"/>
                <a:cs typeface="Daimler CS Light"/>
              </a:rPr>
              <a:t> </a:t>
            </a:r>
            <a:r>
              <a:rPr dirty="0" err="1">
                <a:latin typeface="Daimler CS Light"/>
                <a:cs typeface="Daimler CS Light"/>
              </a:rPr>
              <a:t>testados</a:t>
            </a:r>
            <a:r>
              <a:rPr dirty="0">
                <a:latin typeface="Daimler CS Light"/>
                <a:cs typeface="Daimler CS Light"/>
              </a:rPr>
              <a:t> </a:t>
            </a:r>
            <a:r>
              <a:rPr dirty="0" err="1">
                <a:latin typeface="Daimler CS Light"/>
                <a:cs typeface="Daimler CS Light"/>
              </a:rPr>
              <a:t>são</a:t>
            </a:r>
            <a:r>
              <a:rPr dirty="0">
                <a:latin typeface="Daimler CS Light"/>
                <a:cs typeface="Daimler CS Light"/>
              </a:rPr>
              <a:t> </a:t>
            </a:r>
            <a:r>
              <a:rPr dirty="0" err="1">
                <a:latin typeface="Daimler CS Light"/>
                <a:cs typeface="Daimler CS Light"/>
              </a:rPr>
              <a:t>adequados</a:t>
            </a:r>
            <a:r>
              <a:rPr dirty="0">
                <a:latin typeface="Daimler CS Light"/>
                <a:cs typeface="Daimler CS Light"/>
              </a:rPr>
              <a:t> para as Classes C e </a:t>
            </a:r>
            <a:r>
              <a:rPr dirty="0" err="1">
                <a:latin typeface="Daimler CS Light"/>
                <a:cs typeface="Daimler CS Light"/>
              </a:rPr>
              <a:t>E</a:t>
            </a:r>
            <a:r>
              <a:rPr dirty="0">
                <a:latin typeface="Daimler CS Light"/>
                <a:cs typeface="Daimler CS Light"/>
              </a:rPr>
              <a:t> das </a:t>
            </a:r>
            <a:r>
              <a:rPr dirty="0" err="1">
                <a:latin typeface="Daimler CS Light"/>
                <a:cs typeface="Daimler CS Light"/>
              </a:rPr>
              <a:t>séries</a:t>
            </a:r>
            <a:r>
              <a:rPr dirty="0">
                <a:latin typeface="Daimler CS Light"/>
                <a:cs typeface="Daimler CS Light"/>
              </a:rPr>
              <a:t> 205, 213 e 238. O </a:t>
            </a:r>
            <a:r>
              <a:rPr dirty="0" err="1">
                <a:latin typeface="Daimler CS Light"/>
                <a:cs typeface="Daimler CS Light"/>
              </a:rPr>
              <a:t>veículo</a:t>
            </a:r>
            <a:r>
              <a:rPr dirty="0">
                <a:latin typeface="Daimler CS Light"/>
                <a:cs typeface="Daimler CS Light"/>
              </a:rPr>
              <a:t> de teste era um Mercedes-Benz C 200, </a:t>
            </a:r>
            <a:r>
              <a:rPr dirty="0" err="1">
                <a:latin typeface="Daimler CS Light"/>
                <a:cs typeface="Daimler CS Light"/>
              </a:rPr>
              <a:t>série</a:t>
            </a:r>
            <a:r>
              <a:rPr dirty="0">
                <a:latin typeface="Daimler CS Light"/>
                <a:cs typeface="Daimler CS Light"/>
              </a:rPr>
              <a:t> 205.</a:t>
            </a:r>
            <a:endParaRPr sz="1000" dirty="0">
              <a:latin typeface="Daimler CS Light"/>
              <a:cs typeface="Daimler CS Ligh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12"/>
            <a:ext cx="0" cy="396240"/>
          </a:xfrm>
          <a:custGeom>
            <a:avLst/>
            <a:gdLst/>
            <a:ahLst/>
            <a:cxnLst/>
            <a:rect l="l" t="t" r="r" b="b"/>
            <a:pathLst>
              <a:path h="396240">
                <a:moveTo>
                  <a:pt x="0" y="0"/>
                </a:moveTo>
                <a:lnTo>
                  <a:pt x="0" y="395998"/>
                </a:lnTo>
                <a:lnTo>
                  <a:pt x="0" y="0"/>
                </a:lnTo>
                <a:close/>
              </a:path>
            </a:pathLst>
          </a:custGeom>
          <a:solidFill>
            <a:srgbClr val="040000"/>
          </a:solid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1406</Words>
  <Application>Microsoft Office PowerPoint</Application>
  <PresentationFormat>Benutzerdefiniert</PresentationFormat>
  <Paragraphs>108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Calibri</vt:lpstr>
      <vt:lpstr>Daimler CAC</vt:lpstr>
      <vt:lpstr>Daimler CS Demi</vt:lpstr>
      <vt:lpstr>Daimler CS Light</vt:lpstr>
      <vt:lpstr>MB Corpo A Title Cond</vt:lpstr>
      <vt:lpstr>MB Corpo S Text</vt:lpstr>
      <vt:lpstr>MB Corpo S Text Light</vt:lpstr>
      <vt:lpstr>Times New Roman</vt:lpstr>
      <vt:lpstr>Office Theme</vt:lpstr>
      <vt:lpstr>Freios.</vt:lpstr>
      <vt:lpstr>Referência em termos de qualidade, segurança e custo-benefício.</vt:lpstr>
      <vt:lpstr>O teste do produto: Mercedes-Benz vs. concorrentes O instituto de testes independente DEKRA realizou vários testes com três pares de pastilhas e discos de freio. Os produtos testados são adequados para as Classes C e E das séries 205, 213 e 238. O veículo de teste era um Mercedes-Benz C 200, série 205.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Bremsen.</dc:title>
  <dc:creator>Sofia Nilsson</dc:creator>
  <cp:lastModifiedBy>Schikora, Petra (002)</cp:lastModifiedBy>
  <cp:revision>5</cp:revision>
  <dcterms:created xsi:type="dcterms:W3CDTF">2023-08-25T08:53:03Z</dcterms:created>
  <dcterms:modified xsi:type="dcterms:W3CDTF">2023-10-09T12:35:51Z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2020-01-21T00:00:00Z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15.0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2023-08-25T08:53:24Z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d4b1f1a3-815a-420b-a6f4-ca5a6cee277b</vt:lpwstr>
  </property>
  <property fmtid="{D5CDD505-2E9C-101B-9397-08002B2CF9AE}" pid="12" name="MSIP_Label_924dbb1d-991d-4bbd-aad5-33bac1d8ffaf_ContentBits">
    <vt:lpwstr>0</vt:lpwstr>
  </property>
</Properties>
</file>