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20104100" cy="7562850"/>
  <p:notesSz cx="201041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850" y="-365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2204720"/>
            <a:ext cx="17088486" cy="1493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12120D"/>
                </a:solidFill>
                <a:latin typeface="Daimler CAC"/>
                <a:cs typeface="Daimler CA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3982720"/>
            <a:ext cx="14072870" cy="177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12120D"/>
                </a:solidFill>
                <a:latin typeface="Daimler CAC"/>
                <a:cs typeface="Daimler CA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12120D"/>
                </a:solidFill>
                <a:latin typeface="Daimler CAC"/>
                <a:cs typeface="Daimler CA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1635760"/>
            <a:ext cx="8745284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1635760"/>
            <a:ext cx="8745284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12120D"/>
                </a:solidFill>
                <a:latin typeface="Daimler CAC"/>
                <a:cs typeface="Daimler CA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3333" y="341960"/>
            <a:ext cx="4121785" cy="7861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12120D"/>
                </a:solidFill>
                <a:latin typeface="Daimler CAC"/>
                <a:cs typeface="Daimler CA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1635760"/>
            <a:ext cx="18093690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6614160"/>
            <a:ext cx="6433312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6614160"/>
            <a:ext cx="4623943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6614160"/>
            <a:ext cx="4623943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661257" y="609219"/>
            <a:ext cx="8834120" cy="5874385"/>
            <a:chOff x="10661257" y="609219"/>
            <a:chExt cx="8834120" cy="587438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661257" y="609219"/>
              <a:ext cx="8833610" cy="587385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2658139" y="1929191"/>
              <a:ext cx="3046095" cy="2538730"/>
            </a:xfrm>
            <a:custGeom>
              <a:avLst/>
              <a:gdLst/>
              <a:ahLst/>
              <a:cxnLst/>
              <a:rect l="l" t="t" r="r" b="b"/>
              <a:pathLst>
                <a:path w="3046094" h="2538729">
                  <a:moveTo>
                    <a:pt x="2910687" y="0"/>
                  </a:moveTo>
                  <a:lnTo>
                    <a:pt x="0" y="0"/>
                  </a:lnTo>
                  <a:lnTo>
                    <a:pt x="0" y="2538390"/>
                  </a:lnTo>
                  <a:lnTo>
                    <a:pt x="2910687" y="2538390"/>
                  </a:lnTo>
                  <a:lnTo>
                    <a:pt x="2910687" y="541520"/>
                  </a:lnTo>
                  <a:lnTo>
                    <a:pt x="3046073" y="439983"/>
                  </a:lnTo>
                  <a:lnTo>
                    <a:pt x="2910687" y="338447"/>
                  </a:lnTo>
                  <a:lnTo>
                    <a:pt x="29106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556623" y="2340908"/>
              <a:ext cx="365988" cy="665535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604229" y="3723995"/>
              <a:ext cx="270760" cy="40513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5670361" y="5499860"/>
              <a:ext cx="2030730" cy="508000"/>
            </a:xfrm>
            <a:custGeom>
              <a:avLst/>
              <a:gdLst/>
              <a:ahLst/>
              <a:cxnLst/>
              <a:rect l="l" t="t" r="r" b="b"/>
              <a:pathLst>
                <a:path w="2030730" h="508000">
                  <a:moveTo>
                    <a:pt x="2030719" y="0"/>
                  </a:moveTo>
                  <a:lnTo>
                    <a:pt x="135386" y="0"/>
                  </a:lnTo>
                  <a:lnTo>
                    <a:pt x="135386" y="152304"/>
                  </a:lnTo>
                  <a:lnTo>
                    <a:pt x="0" y="253841"/>
                  </a:lnTo>
                  <a:lnTo>
                    <a:pt x="135386" y="355378"/>
                  </a:lnTo>
                  <a:lnTo>
                    <a:pt x="135386" y="507682"/>
                  </a:lnTo>
                  <a:lnTo>
                    <a:pt x="2030719" y="507682"/>
                  </a:lnTo>
                  <a:lnTo>
                    <a:pt x="203071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230368" y="2250718"/>
              <a:ext cx="236922" cy="23691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907274" y="5635245"/>
              <a:ext cx="236922" cy="236910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16816131" y="6706753"/>
            <a:ext cx="2191385" cy="133350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defRPr sz="700">
                <a:solidFill>
                  <a:srgbClr val="1A1A18"/>
                </a:solidFill>
              </a:defRPr>
            </a:pPr>
            <a:r>
              <a:rPr b="1">
                <a:latin typeface="MB Corpo S Text"/>
                <a:cs typeface="MB Corpo S Text"/>
              </a:rPr>
              <a:t>Peças originais Mercedes-Benz </a:t>
            </a:r>
            <a:r>
              <a:rPr>
                <a:latin typeface="MB Corpo S Text Light"/>
                <a:cs typeface="MB Corpo S Text Light"/>
              </a:rPr>
              <a:t>| Manutenção e desgaste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596514" y="446794"/>
            <a:ext cx="1481455" cy="570230"/>
          </a:xfrm>
          <a:prstGeom prst="rect">
            <a:avLst/>
          </a:prstGeom>
        </p:spPr>
        <p:txBody>
          <a:bodyPr vert="horz" wrap="square" lIns="0" tIns="1524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defRPr sz="3550">
                <a:solidFill>
                  <a:srgbClr val="1A1A18"/>
                </a:solidFill>
                <a:latin typeface="MB Corpo A Title Cond"/>
                <a:cs typeface="MB Corpo A Title Cond"/>
              </a:defRPr>
            </a:pPr>
            <a:r>
              <a:t>Freios.</a:t>
            </a:r>
            <a:endParaRPr sz="3550">
              <a:latin typeface="MB Corpo A Title Cond"/>
              <a:cs typeface="MB Corpo A Title Cond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609214" y="1861494"/>
            <a:ext cx="6972300" cy="3175"/>
            <a:chOff x="609214" y="1861494"/>
            <a:chExt cx="6972300" cy="3175"/>
          </a:xfrm>
        </p:grpSpPr>
        <p:sp>
          <p:nvSpPr>
            <p:cNvPr id="13" name="object 13"/>
            <p:cNvSpPr/>
            <p:nvPr/>
          </p:nvSpPr>
          <p:spPr>
            <a:xfrm>
              <a:off x="609214" y="1862987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4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929180" y="1862987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181455" y="1862987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381398" y="1862987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609214" y="2061413"/>
            <a:ext cx="6972300" cy="3175"/>
            <a:chOff x="609214" y="2061413"/>
            <a:chExt cx="6972300" cy="3175"/>
          </a:xfrm>
        </p:grpSpPr>
        <p:sp>
          <p:nvSpPr>
            <p:cNvPr id="18" name="object 18"/>
            <p:cNvSpPr/>
            <p:nvPr/>
          </p:nvSpPr>
          <p:spPr>
            <a:xfrm>
              <a:off x="609214" y="2062905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4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929180" y="2062905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181455" y="2062905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381398" y="2062905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</p:grpSp>
      <p:grpSp>
        <p:nvGrpSpPr>
          <p:cNvPr id="22" name="object 22"/>
          <p:cNvGrpSpPr/>
          <p:nvPr/>
        </p:nvGrpSpPr>
        <p:grpSpPr>
          <a:xfrm>
            <a:off x="609214" y="3178308"/>
            <a:ext cx="6972300" cy="3175"/>
            <a:chOff x="609214" y="3178308"/>
            <a:chExt cx="6972300" cy="3175"/>
          </a:xfrm>
        </p:grpSpPr>
        <p:sp>
          <p:nvSpPr>
            <p:cNvPr id="23" name="object 23"/>
            <p:cNvSpPr/>
            <p:nvPr/>
          </p:nvSpPr>
          <p:spPr>
            <a:xfrm>
              <a:off x="609214" y="3179801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4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929180" y="3179801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181455" y="3179801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381398" y="3179801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</p:grpSp>
      <p:grpSp>
        <p:nvGrpSpPr>
          <p:cNvPr id="27" name="object 27"/>
          <p:cNvGrpSpPr/>
          <p:nvPr/>
        </p:nvGrpSpPr>
        <p:grpSpPr>
          <a:xfrm>
            <a:off x="609214" y="4295202"/>
            <a:ext cx="6972300" cy="3175"/>
            <a:chOff x="609214" y="4295202"/>
            <a:chExt cx="6972300" cy="3175"/>
          </a:xfrm>
        </p:grpSpPr>
        <p:sp>
          <p:nvSpPr>
            <p:cNvPr id="28" name="object 28"/>
            <p:cNvSpPr/>
            <p:nvPr/>
          </p:nvSpPr>
          <p:spPr>
            <a:xfrm>
              <a:off x="609214" y="4296695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4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929180" y="4296695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181455" y="4296695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381398" y="4296695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</p:grpSp>
      <p:grpSp>
        <p:nvGrpSpPr>
          <p:cNvPr id="32" name="object 32"/>
          <p:cNvGrpSpPr/>
          <p:nvPr/>
        </p:nvGrpSpPr>
        <p:grpSpPr>
          <a:xfrm>
            <a:off x="609214" y="5412096"/>
            <a:ext cx="6972300" cy="3175"/>
            <a:chOff x="609214" y="5412096"/>
            <a:chExt cx="6972300" cy="3175"/>
          </a:xfrm>
        </p:grpSpPr>
        <p:sp>
          <p:nvSpPr>
            <p:cNvPr id="33" name="object 33"/>
            <p:cNvSpPr/>
            <p:nvPr/>
          </p:nvSpPr>
          <p:spPr>
            <a:xfrm>
              <a:off x="609214" y="5413589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4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929180" y="5413589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181455" y="5413589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381398" y="5413589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</p:grpSp>
      <p:sp>
        <p:nvSpPr>
          <p:cNvPr id="37" name="object 37"/>
          <p:cNvSpPr/>
          <p:nvPr/>
        </p:nvSpPr>
        <p:spPr>
          <a:xfrm>
            <a:off x="7649032" y="3179801"/>
            <a:ext cx="1793875" cy="0"/>
          </a:xfrm>
          <a:custGeom>
            <a:avLst/>
            <a:gdLst/>
            <a:ahLst/>
            <a:cxnLst/>
            <a:rect l="l" t="t" r="r" b="b"/>
            <a:pathLst>
              <a:path w="1793875">
                <a:moveTo>
                  <a:pt x="0" y="0"/>
                </a:moveTo>
                <a:lnTo>
                  <a:pt x="1793797" y="0"/>
                </a:lnTo>
              </a:path>
            </a:pathLst>
          </a:custGeom>
          <a:ln w="3175">
            <a:solidFill>
              <a:srgbClr val="009EE3"/>
            </a:solidFill>
          </a:ln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649032" y="4296695"/>
            <a:ext cx="1793875" cy="0"/>
          </a:xfrm>
          <a:custGeom>
            <a:avLst/>
            <a:gdLst/>
            <a:ahLst/>
            <a:cxnLst/>
            <a:rect l="l" t="t" r="r" b="b"/>
            <a:pathLst>
              <a:path w="1793875">
                <a:moveTo>
                  <a:pt x="0" y="0"/>
                </a:moveTo>
                <a:lnTo>
                  <a:pt x="1793797" y="0"/>
                </a:lnTo>
              </a:path>
            </a:pathLst>
          </a:custGeom>
          <a:ln w="3175">
            <a:solidFill>
              <a:srgbClr val="009EE3"/>
            </a:solidFill>
          </a:ln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649032" y="5413589"/>
            <a:ext cx="1793875" cy="0"/>
          </a:xfrm>
          <a:custGeom>
            <a:avLst/>
            <a:gdLst/>
            <a:ahLst/>
            <a:cxnLst/>
            <a:rect l="l" t="t" r="r" b="b"/>
            <a:pathLst>
              <a:path w="1793875">
                <a:moveTo>
                  <a:pt x="0" y="0"/>
                </a:moveTo>
                <a:lnTo>
                  <a:pt x="1793797" y="0"/>
                </a:lnTo>
              </a:path>
            </a:pathLst>
          </a:custGeom>
          <a:ln w="3175">
            <a:solidFill>
              <a:srgbClr val="009EE3"/>
            </a:solidFill>
          </a:ln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647283" y="1880040"/>
            <a:ext cx="459740" cy="168910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defRPr sz="950" b="1">
                <a:solidFill>
                  <a:srgbClr val="1A1A18"/>
                </a:solidFill>
                <a:latin typeface="MB Corpo S Text"/>
                <a:cs typeface="MB Corpo S Text"/>
              </a:defRPr>
            </a:pPr>
            <a:r>
              <a:t>Produto</a:t>
            </a:r>
            <a:endParaRPr sz="950">
              <a:latin typeface="MB Corpo S Text"/>
              <a:cs typeface="MB Corpo S Text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219487" y="1880040"/>
            <a:ext cx="1837581" cy="157735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defRPr sz="950" b="1">
                <a:solidFill>
                  <a:srgbClr val="1A1A18"/>
                </a:solidFill>
                <a:latin typeface="MB Corpo S Text"/>
                <a:cs typeface="MB Corpo S Text"/>
              </a:defRPr>
            </a:pPr>
            <a:r>
              <a:rPr dirty="0"/>
              <a:t>As </a:t>
            </a:r>
            <a:r>
              <a:rPr dirty="0" err="1"/>
              <a:t>vantagens</a:t>
            </a:r>
            <a:r>
              <a:rPr dirty="0"/>
              <a:t> para </a:t>
            </a:r>
            <a:r>
              <a:rPr dirty="0" err="1"/>
              <a:t>seus</a:t>
            </a:r>
            <a:r>
              <a:rPr dirty="0"/>
              <a:t> </a:t>
            </a:r>
            <a:r>
              <a:rPr dirty="0" err="1"/>
              <a:t>clientes</a:t>
            </a:r>
            <a:endParaRPr sz="950" dirty="0">
              <a:latin typeface="MB Corpo S Text"/>
              <a:cs typeface="MB Corpo S Text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419406" y="1880041"/>
            <a:ext cx="1451218" cy="157735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defRPr sz="950" b="1">
                <a:solidFill>
                  <a:srgbClr val="1A1A18"/>
                </a:solidFill>
                <a:latin typeface="MB Corpo S Text"/>
                <a:cs typeface="MB Corpo S Text"/>
              </a:defRPr>
            </a:pPr>
            <a:r>
              <a:rPr dirty="0"/>
              <a:t>As </a:t>
            </a:r>
            <a:r>
              <a:rPr dirty="0" err="1"/>
              <a:t>vantagens</a:t>
            </a:r>
            <a:r>
              <a:rPr dirty="0"/>
              <a:t> para </a:t>
            </a:r>
            <a:r>
              <a:rPr dirty="0" err="1"/>
              <a:t>você</a:t>
            </a:r>
            <a:endParaRPr sz="950" dirty="0">
              <a:latin typeface="MB Corpo S Text"/>
              <a:cs typeface="MB Corpo S Text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649032" y="1861494"/>
            <a:ext cx="1793875" cy="203200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29845" rIns="0" bIns="0">
            <a:spAutoFit/>
          </a:bodyPr>
          <a:lstStyle/>
          <a:p>
            <a:pPr marL="50165">
              <a:lnSpc>
                <a:spcPct val="100000"/>
              </a:lnSpc>
              <a:spcBef>
                <a:spcPts val="235"/>
              </a:spcBef>
              <a:defRPr sz="950" b="1">
                <a:solidFill>
                  <a:srgbClr val="FFFFFF"/>
                </a:solidFill>
                <a:latin typeface="MB Corpo S Text"/>
                <a:cs typeface="MB Corpo S Text"/>
              </a:defRPr>
            </a:pPr>
            <a:r>
              <a:t>Dica prática</a:t>
            </a:r>
            <a:endParaRPr sz="950">
              <a:latin typeface="MB Corpo S Text"/>
              <a:cs typeface="MB Corpo S Text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47163" y="2126478"/>
            <a:ext cx="1113155" cy="493395"/>
          </a:xfrm>
          <a:prstGeom prst="rect">
            <a:avLst/>
          </a:prstGeom>
        </p:spPr>
        <p:txBody>
          <a:bodyPr vert="horz" wrap="square" lIns="0" tIns="6604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  <a:defRPr sz="950" b="1">
                <a:solidFill>
                  <a:srgbClr val="009EE3"/>
                </a:solidFill>
                <a:latin typeface="MB Corpo S Text"/>
                <a:cs typeface="MB Corpo S Text"/>
              </a:defRPr>
            </a:pPr>
            <a:r>
              <a:t>Pastilhas de freio.</a:t>
            </a:r>
            <a:endParaRPr sz="950">
              <a:latin typeface="MB Corpo S Text"/>
              <a:cs typeface="MB Corpo S Text"/>
            </a:endParaRPr>
          </a:p>
          <a:p>
            <a:pPr marL="12700" marR="5080">
              <a:lnSpc>
                <a:spcPct val="113300"/>
              </a:lnSpc>
              <a:spcBef>
                <a:spcPts val="220"/>
              </a:spcBef>
              <a:defRPr sz="70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Garantem um desempenho ideal de frenagem.</a:t>
            </a:r>
            <a:endParaRPr sz="700">
              <a:latin typeface="MB Corpo S Text Light"/>
              <a:cs typeface="MB Corpo S Text Light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2003429" y="2216524"/>
            <a:ext cx="1066165" cy="835025"/>
            <a:chOff x="2003429" y="2216524"/>
            <a:chExt cx="1066165" cy="835025"/>
          </a:xfrm>
        </p:grpSpPr>
        <p:pic>
          <p:nvPicPr>
            <p:cNvPr id="46" name="object 4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003429" y="2216524"/>
              <a:ext cx="1066126" cy="410743"/>
            </a:xfrm>
            <a:prstGeom prst="rect">
              <a:avLst/>
            </a:prstGeom>
          </p:spPr>
        </p:pic>
        <p:sp>
          <p:nvSpPr>
            <p:cNvPr id="47" name="object 47"/>
            <p:cNvSpPr/>
            <p:nvPr/>
          </p:nvSpPr>
          <p:spPr>
            <a:xfrm>
              <a:off x="2040253" y="2650788"/>
              <a:ext cx="393065" cy="393065"/>
            </a:xfrm>
            <a:custGeom>
              <a:avLst/>
              <a:gdLst/>
              <a:ahLst/>
              <a:cxnLst/>
              <a:rect l="l" t="t" r="r" b="b"/>
              <a:pathLst>
                <a:path w="393064" h="393064">
                  <a:moveTo>
                    <a:pt x="392905" y="196446"/>
                  </a:moveTo>
                  <a:lnTo>
                    <a:pt x="387716" y="241490"/>
                  </a:lnTo>
                  <a:lnTo>
                    <a:pt x="372938" y="282840"/>
                  </a:lnTo>
                  <a:lnTo>
                    <a:pt x="349748" y="319315"/>
                  </a:lnTo>
                  <a:lnTo>
                    <a:pt x="319327" y="349736"/>
                  </a:lnTo>
                  <a:lnTo>
                    <a:pt x="282852" y="372926"/>
                  </a:lnTo>
                  <a:lnTo>
                    <a:pt x="241502" y="387704"/>
                  </a:lnTo>
                  <a:lnTo>
                    <a:pt x="196458" y="392893"/>
                  </a:lnTo>
                  <a:lnTo>
                    <a:pt x="151409" y="387704"/>
                  </a:lnTo>
                  <a:lnTo>
                    <a:pt x="110057" y="372926"/>
                  </a:lnTo>
                  <a:lnTo>
                    <a:pt x="73580" y="349736"/>
                  </a:lnTo>
                  <a:lnTo>
                    <a:pt x="43157" y="319315"/>
                  </a:lnTo>
                  <a:lnTo>
                    <a:pt x="19966" y="282840"/>
                  </a:lnTo>
                  <a:lnTo>
                    <a:pt x="5188" y="241490"/>
                  </a:lnTo>
                  <a:lnTo>
                    <a:pt x="0" y="196446"/>
                  </a:lnTo>
                  <a:lnTo>
                    <a:pt x="5188" y="151402"/>
                  </a:lnTo>
                  <a:lnTo>
                    <a:pt x="19966" y="110052"/>
                  </a:lnTo>
                  <a:lnTo>
                    <a:pt x="43157" y="73577"/>
                  </a:lnTo>
                  <a:lnTo>
                    <a:pt x="73580" y="43156"/>
                  </a:lnTo>
                  <a:lnTo>
                    <a:pt x="110057" y="19966"/>
                  </a:lnTo>
                  <a:lnTo>
                    <a:pt x="151409" y="5188"/>
                  </a:lnTo>
                  <a:lnTo>
                    <a:pt x="196458" y="0"/>
                  </a:lnTo>
                  <a:lnTo>
                    <a:pt x="241502" y="5188"/>
                  </a:lnTo>
                  <a:lnTo>
                    <a:pt x="282852" y="19966"/>
                  </a:lnTo>
                  <a:lnTo>
                    <a:pt x="319327" y="43156"/>
                  </a:lnTo>
                  <a:lnTo>
                    <a:pt x="349748" y="73577"/>
                  </a:lnTo>
                  <a:lnTo>
                    <a:pt x="372938" y="110052"/>
                  </a:lnTo>
                  <a:lnTo>
                    <a:pt x="387716" y="151402"/>
                  </a:lnTo>
                  <a:lnTo>
                    <a:pt x="392905" y="196446"/>
                  </a:lnTo>
                  <a:close/>
                </a:path>
              </a:pathLst>
            </a:custGeom>
            <a:ln w="14924">
              <a:solidFill>
                <a:srgbClr val="009EE3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2131275" y="2697158"/>
              <a:ext cx="211454" cy="305435"/>
            </a:xfrm>
            <a:custGeom>
              <a:avLst/>
              <a:gdLst/>
              <a:ahLst/>
              <a:cxnLst/>
              <a:rect l="l" t="t" r="r" b="b"/>
              <a:pathLst>
                <a:path w="211455" h="305435">
                  <a:moveTo>
                    <a:pt x="54063" y="224828"/>
                  </a:moveTo>
                  <a:lnTo>
                    <a:pt x="48602" y="219392"/>
                  </a:lnTo>
                  <a:lnTo>
                    <a:pt x="41884" y="219392"/>
                  </a:lnTo>
                  <a:lnTo>
                    <a:pt x="35153" y="219392"/>
                  </a:lnTo>
                  <a:lnTo>
                    <a:pt x="29705" y="224828"/>
                  </a:lnTo>
                  <a:lnTo>
                    <a:pt x="29705" y="238290"/>
                  </a:lnTo>
                  <a:lnTo>
                    <a:pt x="35153" y="243738"/>
                  </a:lnTo>
                  <a:lnTo>
                    <a:pt x="48602" y="243738"/>
                  </a:lnTo>
                  <a:lnTo>
                    <a:pt x="54063" y="238290"/>
                  </a:lnTo>
                  <a:lnTo>
                    <a:pt x="54063" y="224828"/>
                  </a:lnTo>
                  <a:close/>
                </a:path>
                <a:path w="211455" h="305435">
                  <a:moveTo>
                    <a:pt x="54063" y="187807"/>
                  </a:moveTo>
                  <a:lnTo>
                    <a:pt x="48602" y="182372"/>
                  </a:lnTo>
                  <a:lnTo>
                    <a:pt x="41884" y="182372"/>
                  </a:lnTo>
                  <a:lnTo>
                    <a:pt x="35153" y="182372"/>
                  </a:lnTo>
                  <a:lnTo>
                    <a:pt x="29705" y="187807"/>
                  </a:lnTo>
                  <a:lnTo>
                    <a:pt x="29705" y="201269"/>
                  </a:lnTo>
                  <a:lnTo>
                    <a:pt x="35153" y="206717"/>
                  </a:lnTo>
                  <a:lnTo>
                    <a:pt x="48602" y="206717"/>
                  </a:lnTo>
                  <a:lnTo>
                    <a:pt x="54063" y="201269"/>
                  </a:lnTo>
                  <a:lnTo>
                    <a:pt x="54063" y="187807"/>
                  </a:lnTo>
                  <a:close/>
                </a:path>
                <a:path w="211455" h="305435">
                  <a:moveTo>
                    <a:pt x="54063" y="150761"/>
                  </a:moveTo>
                  <a:lnTo>
                    <a:pt x="48602" y="145313"/>
                  </a:lnTo>
                  <a:lnTo>
                    <a:pt x="41884" y="145313"/>
                  </a:lnTo>
                  <a:lnTo>
                    <a:pt x="35153" y="145313"/>
                  </a:lnTo>
                  <a:lnTo>
                    <a:pt x="29705" y="150761"/>
                  </a:lnTo>
                  <a:lnTo>
                    <a:pt x="29705" y="164249"/>
                  </a:lnTo>
                  <a:lnTo>
                    <a:pt x="35153" y="169684"/>
                  </a:lnTo>
                  <a:lnTo>
                    <a:pt x="48602" y="169684"/>
                  </a:lnTo>
                  <a:lnTo>
                    <a:pt x="54063" y="164249"/>
                  </a:lnTo>
                  <a:lnTo>
                    <a:pt x="54063" y="150761"/>
                  </a:lnTo>
                  <a:close/>
                </a:path>
                <a:path w="211455" h="305435">
                  <a:moveTo>
                    <a:pt x="54063" y="113753"/>
                  </a:moveTo>
                  <a:lnTo>
                    <a:pt x="48602" y="108292"/>
                  </a:lnTo>
                  <a:lnTo>
                    <a:pt x="41884" y="108292"/>
                  </a:lnTo>
                  <a:lnTo>
                    <a:pt x="35153" y="108292"/>
                  </a:lnTo>
                  <a:lnTo>
                    <a:pt x="29705" y="113753"/>
                  </a:lnTo>
                  <a:lnTo>
                    <a:pt x="29705" y="127215"/>
                  </a:lnTo>
                  <a:lnTo>
                    <a:pt x="35153" y="132664"/>
                  </a:lnTo>
                  <a:lnTo>
                    <a:pt x="48602" y="132664"/>
                  </a:lnTo>
                  <a:lnTo>
                    <a:pt x="54063" y="127215"/>
                  </a:lnTo>
                  <a:lnTo>
                    <a:pt x="54063" y="113753"/>
                  </a:lnTo>
                  <a:close/>
                </a:path>
                <a:path w="211455" h="305435">
                  <a:moveTo>
                    <a:pt x="54063" y="76746"/>
                  </a:moveTo>
                  <a:lnTo>
                    <a:pt x="48602" y="71297"/>
                  </a:lnTo>
                  <a:lnTo>
                    <a:pt x="41884" y="71297"/>
                  </a:lnTo>
                  <a:lnTo>
                    <a:pt x="35153" y="71297"/>
                  </a:lnTo>
                  <a:lnTo>
                    <a:pt x="29705" y="76746"/>
                  </a:lnTo>
                  <a:lnTo>
                    <a:pt x="29705" y="90195"/>
                  </a:lnTo>
                  <a:lnTo>
                    <a:pt x="35153" y="95643"/>
                  </a:lnTo>
                  <a:lnTo>
                    <a:pt x="48602" y="95643"/>
                  </a:lnTo>
                  <a:lnTo>
                    <a:pt x="54063" y="90195"/>
                  </a:lnTo>
                  <a:lnTo>
                    <a:pt x="54063" y="76746"/>
                  </a:lnTo>
                  <a:close/>
                </a:path>
                <a:path w="211455" h="305435">
                  <a:moveTo>
                    <a:pt x="210947" y="28155"/>
                  </a:moveTo>
                  <a:lnTo>
                    <a:pt x="207657" y="24625"/>
                  </a:lnTo>
                  <a:lnTo>
                    <a:pt x="155930" y="24625"/>
                  </a:lnTo>
                  <a:lnTo>
                    <a:pt x="148945" y="11798"/>
                  </a:lnTo>
                  <a:lnTo>
                    <a:pt x="142519" y="0"/>
                  </a:lnTo>
                  <a:lnTo>
                    <a:pt x="116725" y="0"/>
                  </a:lnTo>
                  <a:lnTo>
                    <a:pt x="116725" y="16840"/>
                  </a:lnTo>
                  <a:lnTo>
                    <a:pt x="116725" y="24625"/>
                  </a:lnTo>
                  <a:lnTo>
                    <a:pt x="94221" y="24625"/>
                  </a:lnTo>
                  <a:lnTo>
                    <a:pt x="94221" y="16840"/>
                  </a:lnTo>
                  <a:lnTo>
                    <a:pt x="99263" y="11798"/>
                  </a:lnTo>
                  <a:lnTo>
                    <a:pt x="111696" y="11798"/>
                  </a:lnTo>
                  <a:lnTo>
                    <a:pt x="116725" y="16840"/>
                  </a:lnTo>
                  <a:lnTo>
                    <a:pt x="116725" y="0"/>
                  </a:lnTo>
                  <a:lnTo>
                    <a:pt x="68465" y="0"/>
                  </a:lnTo>
                  <a:lnTo>
                    <a:pt x="55016" y="24625"/>
                  </a:lnTo>
                  <a:lnTo>
                    <a:pt x="3276" y="24625"/>
                  </a:lnTo>
                  <a:lnTo>
                    <a:pt x="0" y="28155"/>
                  </a:lnTo>
                  <a:lnTo>
                    <a:pt x="0" y="301853"/>
                  </a:lnTo>
                  <a:lnTo>
                    <a:pt x="3276" y="305371"/>
                  </a:lnTo>
                  <a:lnTo>
                    <a:pt x="7340" y="305371"/>
                  </a:lnTo>
                  <a:lnTo>
                    <a:pt x="49745" y="305371"/>
                  </a:lnTo>
                  <a:lnTo>
                    <a:pt x="40792" y="287832"/>
                  </a:lnTo>
                  <a:lnTo>
                    <a:pt x="15354" y="287832"/>
                  </a:lnTo>
                  <a:lnTo>
                    <a:pt x="15354" y="42176"/>
                  </a:lnTo>
                  <a:lnTo>
                    <a:pt x="45427" y="42176"/>
                  </a:lnTo>
                  <a:lnTo>
                    <a:pt x="43294" y="46101"/>
                  </a:lnTo>
                  <a:lnTo>
                    <a:pt x="167640" y="46101"/>
                  </a:lnTo>
                  <a:lnTo>
                    <a:pt x="165493" y="42176"/>
                  </a:lnTo>
                  <a:lnTo>
                    <a:pt x="195580" y="42176"/>
                  </a:lnTo>
                  <a:lnTo>
                    <a:pt x="195580" y="287832"/>
                  </a:lnTo>
                  <a:lnTo>
                    <a:pt x="170141" y="287832"/>
                  </a:lnTo>
                  <a:lnTo>
                    <a:pt x="161175" y="305371"/>
                  </a:lnTo>
                  <a:lnTo>
                    <a:pt x="207657" y="305371"/>
                  </a:lnTo>
                  <a:lnTo>
                    <a:pt x="210947" y="301853"/>
                  </a:lnTo>
                  <a:lnTo>
                    <a:pt x="210947" y="28155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pic>
          <p:nvPicPr>
            <p:cNvPr id="49" name="object 4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194640" y="2766237"/>
              <a:ext cx="125243" cy="173767"/>
            </a:xfrm>
            <a:prstGeom prst="rect">
              <a:avLst/>
            </a:prstGeom>
          </p:spPr>
        </p:pic>
        <p:sp>
          <p:nvSpPr>
            <p:cNvPr id="50" name="object 50"/>
            <p:cNvSpPr/>
            <p:nvPr/>
          </p:nvSpPr>
          <p:spPr>
            <a:xfrm>
              <a:off x="2131276" y="2721573"/>
              <a:ext cx="211454" cy="262890"/>
            </a:xfrm>
            <a:custGeom>
              <a:avLst/>
              <a:gdLst/>
              <a:ahLst/>
              <a:cxnLst/>
              <a:rect l="l" t="t" r="r" b="b"/>
              <a:pathLst>
                <a:path w="211455" h="262889">
                  <a:moveTo>
                    <a:pt x="3283" y="262653"/>
                  </a:moveTo>
                  <a:lnTo>
                    <a:pt x="7343" y="262653"/>
                  </a:lnTo>
                  <a:lnTo>
                    <a:pt x="49753" y="262653"/>
                  </a:lnTo>
                  <a:lnTo>
                    <a:pt x="40798" y="246235"/>
                  </a:lnTo>
                  <a:lnTo>
                    <a:pt x="15366" y="246235"/>
                  </a:lnTo>
                  <a:lnTo>
                    <a:pt x="15366" y="16417"/>
                  </a:lnTo>
                  <a:lnTo>
                    <a:pt x="195586" y="16417"/>
                  </a:lnTo>
                  <a:lnTo>
                    <a:pt x="195586" y="246235"/>
                  </a:lnTo>
                  <a:lnTo>
                    <a:pt x="170143" y="246235"/>
                  </a:lnTo>
                  <a:lnTo>
                    <a:pt x="161176" y="262653"/>
                  </a:lnTo>
                  <a:lnTo>
                    <a:pt x="207658" y="262653"/>
                  </a:lnTo>
                  <a:lnTo>
                    <a:pt x="210953" y="259357"/>
                  </a:lnTo>
                  <a:lnTo>
                    <a:pt x="210953" y="3295"/>
                  </a:lnTo>
                  <a:lnTo>
                    <a:pt x="207658" y="0"/>
                  </a:lnTo>
                  <a:lnTo>
                    <a:pt x="3283" y="0"/>
                  </a:lnTo>
                  <a:lnTo>
                    <a:pt x="0" y="3295"/>
                  </a:lnTo>
                  <a:lnTo>
                    <a:pt x="0" y="259357"/>
                  </a:lnTo>
                  <a:lnTo>
                    <a:pt x="3283" y="262653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</p:grpSp>
      <p:sp>
        <p:nvSpPr>
          <p:cNvPr id="51" name="object 51"/>
          <p:cNvSpPr txBox="1"/>
          <p:nvPr/>
        </p:nvSpPr>
        <p:spPr>
          <a:xfrm>
            <a:off x="3181459" y="2113677"/>
            <a:ext cx="2200275" cy="1015365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71755" rIns="0" bIns="0">
            <a:spAutoFit/>
          </a:bodyPr>
          <a:lstStyle/>
          <a:p>
            <a:pPr marL="137160" marR="503555" indent="-86995">
              <a:lnSpc>
                <a:spcPct val="113300"/>
              </a:lnSpc>
              <a:spcBef>
                <a:spcPts val="565"/>
              </a:spcBef>
              <a:buChar char="•"/>
              <a:tabLst>
                <a:tab pos="137160" algn="l"/>
              </a:tabLst>
              <a:defRPr sz="700">
                <a:solidFill>
                  <a:srgbClr val="FFFFFF"/>
                </a:solidFill>
                <a:latin typeface="MB Corpo S Text Light"/>
                <a:cs typeface="MB Corpo S Text Light"/>
              </a:defRPr>
            </a:pPr>
            <a:r>
              <a:t>Desenvolvido e ajustado especialmente para cada modelo Mercedes-Benz.</a:t>
            </a:r>
            <a:endParaRPr sz="700">
              <a:latin typeface="MB Corpo S Text Light"/>
              <a:cs typeface="MB Corpo S Text Light"/>
            </a:endParaRPr>
          </a:p>
          <a:p>
            <a:pPr marL="134620" indent="-84455">
              <a:lnSpc>
                <a:spcPct val="100000"/>
              </a:lnSpc>
              <a:spcBef>
                <a:spcPts val="380"/>
              </a:spcBef>
              <a:buChar char="•"/>
              <a:tabLst>
                <a:tab pos="134620" algn="l"/>
              </a:tabLst>
              <a:defRPr sz="700">
                <a:solidFill>
                  <a:srgbClr val="FFFFFF"/>
                </a:solidFill>
                <a:latin typeface="MB Corpo S Text Light"/>
                <a:cs typeface="MB Corpo S Text Light"/>
              </a:defRPr>
            </a:pPr>
            <a:r>
              <a:t>Prevenção de ruídos do freio.</a:t>
            </a:r>
            <a:endParaRPr sz="700">
              <a:latin typeface="MB Corpo S Text Light"/>
              <a:cs typeface="MB Corpo S Text Light"/>
            </a:endParaRPr>
          </a:p>
          <a:p>
            <a:pPr marL="136525" indent="-86360">
              <a:lnSpc>
                <a:spcPct val="100000"/>
              </a:lnSpc>
              <a:spcBef>
                <a:spcPts val="380"/>
              </a:spcBef>
              <a:buChar char="•"/>
              <a:tabLst>
                <a:tab pos="136525" algn="l"/>
              </a:tabLst>
              <a:defRPr sz="700">
                <a:solidFill>
                  <a:srgbClr val="FFFFFF"/>
                </a:solidFill>
                <a:latin typeface="MB Corpo S Text Light"/>
                <a:cs typeface="MB Corpo S Text Light"/>
              </a:defRPr>
            </a:pPr>
            <a:r>
              <a:t>Baixo grau de desgaste para alta quilometragem.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419473" y="2173316"/>
            <a:ext cx="2118360" cy="614655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76200" marR="5080" indent="-64135">
              <a:lnSpc>
                <a:spcPct val="113300"/>
              </a:lnSpc>
              <a:spcBef>
                <a:spcPts val="100"/>
              </a:spcBef>
              <a:buChar char="•"/>
              <a:tabLst>
                <a:tab pos="77470" algn="l"/>
              </a:tabLst>
              <a:defRPr sz="70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/>
              <a:t>O </a:t>
            </a:r>
            <a:r>
              <a:rPr dirty="0" err="1"/>
              <a:t>escopo</a:t>
            </a:r>
            <a:r>
              <a:rPr dirty="0"/>
              <a:t> </a:t>
            </a:r>
            <a:r>
              <a:rPr dirty="0" err="1"/>
              <a:t>completo</a:t>
            </a:r>
            <a:r>
              <a:rPr dirty="0"/>
              <a:t> de </a:t>
            </a:r>
            <a:r>
              <a:rPr dirty="0" err="1"/>
              <a:t>entrega</a:t>
            </a:r>
            <a:r>
              <a:rPr dirty="0"/>
              <a:t>, </a:t>
            </a:r>
            <a:r>
              <a:rPr dirty="0" err="1"/>
              <a:t>incluindo</a:t>
            </a:r>
            <a:r>
              <a:rPr dirty="0"/>
              <a:t> </a:t>
            </a:r>
            <a:r>
              <a:rPr dirty="0" err="1"/>
              <a:t>todas</a:t>
            </a:r>
            <a:r>
              <a:rPr dirty="0"/>
              <a:t> as </a:t>
            </a:r>
            <a:r>
              <a:rPr dirty="0" err="1"/>
              <a:t>peças</a:t>
            </a:r>
            <a:r>
              <a:rPr lang="pt-BR" dirty="0"/>
              <a:t> </a:t>
            </a:r>
            <a:r>
              <a:rPr dirty="0" err="1"/>
              <a:t>pequenas</a:t>
            </a:r>
            <a:r>
              <a:rPr dirty="0"/>
              <a:t> </a:t>
            </a:r>
            <a:r>
              <a:rPr dirty="0" err="1"/>
              <a:t>necessárias</a:t>
            </a:r>
            <a:r>
              <a:rPr dirty="0"/>
              <a:t> para a </a:t>
            </a:r>
            <a:r>
              <a:rPr dirty="0" err="1"/>
              <a:t>instalação</a:t>
            </a:r>
            <a:r>
              <a:rPr dirty="0"/>
              <a:t> e a </a:t>
            </a:r>
            <a:r>
              <a:rPr dirty="0" err="1"/>
              <a:t>alta</a:t>
            </a:r>
            <a:r>
              <a:rPr dirty="0"/>
              <a:t> </a:t>
            </a:r>
            <a:r>
              <a:rPr dirty="0" err="1"/>
              <a:t>precisão</a:t>
            </a:r>
            <a:r>
              <a:rPr dirty="0"/>
              <a:t> do </a:t>
            </a:r>
            <a:r>
              <a:rPr dirty="0" err="1"/>
              <a:t>ajuste</a:t>
            </a:r>
            <a:r>
              <a:rPr dirty="0"/>
              <a:t>,</a:t>
            </a:r>
            <a:r>
              <a:rPr lang="pt-BR" dirty="0"/>
              <a:t> </a:t>
            </a:r>
            <a:r>
              <a:rPr dirty="0" err="1"/>
              <a:t>garantem</a:t>
            </a:r>
            <a:r>
              <a:rPr dirty="0"/>
              <a:t> </a:t>
            </a:r>
            <a:r>
              <a:rPr dirty="0" err="1"/>
              <a:t>uma</a:t>
            </a:r>
            <a:r>
              <a:rPr dirty="0"/>
              <a:t> </a:t>
            </a:r>
            <a:r>
              <a:rPr dirty="0" err="1"/>
              <a:t>montagem</a:t>
            </a:r>
            <a:r>
              <a:rPr dirty="0"/>
              <a:t> </a:t>
            </a:r>
            <a:r>
              <a:rPr dirty="0" err="1"/>
              <a:t>sem</a:t>
            </a:r>
            <a:r>
              <a:rPr dirty="0"/>
              <a:t> </a:t>
            </a:r>
            <a:r>
              <a:rPr dirty="0" err="1"/>
              <a:t>problemas</a:t>
            </a:r>
            <a:r>
              <a:rPr dirty="0"/>
              <a:t> e </a:t>
            </a:r>
            <a:r>
              <a:rPr dirty="0" err="1"/>
              <a:t>curta</a:t>
            </a:r>
            <a:r>
              <a:rPr dirty="0"/>
              <a:t> </a:t>
            </a:r>
            <a:r>
              <a:rPr lang="pt-BR" dirty="0"/>
              <a:t> </a:t>
            </a:r>
            <a:r>
              <a:rPr dirty="0"/>
              <a:t>e, </a:t>
            </a:r>
            <a:r>
              <a:rPr dirty="0" err="1"/>
              <a:t>portanto</a:t>
            </a:r>
            <a:r>
              <a:rPr dirty="0"/>
              <a:t>, </a:t>
            </a:r>
            <a:r>
              <a:rPr dirty="0" err="1"/>
              <a:t>baixos</a:t>
            </a:r>
            <a:r>
              <a:rPr dirty="0"/>
              <a:t> custos de </a:t>
            </a:r>
            <a:r>
              <a:rPr dirty="0" err="1"/>
              <a:t>serviço</a:t>
            </a:r>
            <a:r>
              <a:rPr dirty="0"/>
              <a:t> para </a:t>
            </a:r>
            <a:r>
              <a:rPr dirty="0" err="1"/>
              <a:t>seus</a:t>
            </a:r>
            <a:r>
              <a:rPr dirty="0"/>
              <a:t> </a:t>
            </a:r>
            <a:r>
              <a:rPr dirty="0" err="1"/>
              <a:t>clientes</a:t>
            </a:r>
            <a:r>
              <a:rPr dirty="0"/>
              <a:t>.</a:t>
            </a:r>
            <a:endParaRPr sz="700" dirty="0">
              <a:latin typeface="MB Corpo S Text Light"/>
              <a:cs typeface="MB Corpo S Text Light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7687122" y="2173316"/>
            <a:ext cx="1599565" cy="62992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99060" marR="5080" indent="-86995">
              <a:lnSpc>
                <a:spcPct val="113300"/>
              </a:lnSpc>
              <a:spcBef>
                <a:spcPts val="100"/>
              </a:spcBef>
              <a:buChar char="•"/>
              <a:tabLst>
                <a:tab pos="99060" algn="l"/>
              </a:tabLst>
              <a:defRPr sz="700">
                <a:solidFill>
                  <a:srgbClr val="009EE3"/>
                </a:solidFill>
                <a:latin typeface="MB Corpo S Text Light"/>
                <a:cs typeface="MB Corpo S Text Light"/>
              </a:defRPr>
            </a:pPr>
            <a:r>
              <a:t>Desenvolvido para sistemas ABS e ESP em veículos Mercedes-Benz. O peso do veículo e todos os outros componentes do sistema de frenagem também são levados em consideração.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44274" y="3243313"/>
            <a:ext cx="1146810" cy="735330"/>
          </a:xfrm>
          <a:prstGeom prst="rect">
            <a:avLst/>
          </a:prstGeom>
        </p:spPr>
        <p:txBody>
          <a:bodyPr vert="horz" wrap="square" lIns="0" tIns="6604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  <a:defRPr sz="950" b="1">
                <a:solidFill>
                  <a:srgbClr val="009EE3"/>
                </a:solidFill>
                <a:latin typeface="MB Corpo S Text"/>
                <a:cs typeface="MB Corpo S Text"/>
              </a:defRPr>
            </a:pPr>
            <a:r>
              <a:t>Discos de freio.</a:t>
            </a:r>
            <a:endParaRPr sz="950">
              <a:latin typeface="MB Corpo S Text"/>
              <a:cs typeface="MB Corpo S Text"/>
            </a:endParaRPr>
          </a:p>
          <a:p>
            <a:pPr marL="12700" marR="5080">
              <a:lnSpc>
                <a:spcPct val="113300"/>
              </a:lnSpc>
              <a:spcBef>
                <a:spcPts val="220"/>
              </a:spcBef>
              <a:defRPr sz="70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Funcionamento silencioso e prevenção de ruídos e vibrações devido ao ajuste perfeito.</a:t>
            </a:r>
            <a:endParaRPr sz="700">
              <a:latin typeface="MB Corpo S Text Light"/>
              <a:cs typeface="MB Corpo S Text Light"/>
            </a:endParaRPr>
          </a:p>
        </p:txBody>
      </p:sp>
      <p:grpSp>
        <p:nvGrpSpPr>
          <p:cNvPr id="55" name="object 55"/>
          <p:cNvGrpSpPr/>
          <p:nvPr/>
        </p:nvGrpSpPr>
        <p:grpSpPr>
          <a:xfrm>
            <a:off x="2032791" y="3281336"/>
            <a:ext cx="824230" cy="914400"/>
            <a:chOff x="2032791" y="3281336"/>
            <a:chExt cx="824230" cy="914400"/>
          </a:xfrm>
        </p:grpSpPr>
        <p:pic>
          <p:nvPicPr>
            <p:cNvPr id="56" name="object 5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270674" y="3281336"/>
              <a:ext cx="586274" cy="913817"/>
            </a:xfrm>
            <a:prstGeom prst="rect">
              <a:avLst/>
            </a:prstGeom>
          </p:spPr>
        </p:pic>
        <p:sp>
          <p:nvSpPr>
            <p:cNvPr id="57" name="object 57"/>
            <p:cNvSpPr/>
            <p:nvPr/>
          </p:nvSpPr>
          <p:spPr>
            <a:xfrm>
              <a:off x="2040253" y="3707611"/>
              <a:ext cx="393065" cy="393065"/>
            </a:xfrm>
            <a:custGeom>
              <a:avLst/>
              <a:gdLst/>
              <a:ahLst/>
              <a:cxnLst/>
              <a:rect l="l" t="t" r="r" b="b"/>
              <a:pathLst>
                <a:path w="393064" h="393064">
                  <a:moveTo>
                    <a:pt x="196458" y="0"/>
                  </a:moveTo>
                  <a:lnTo>
                    <a:pt x="151409" y="5188"/>
                  </a:lnTo>
                  <a:lnTo>
                    <a:pt x="110057" y="19966"/>
                  </a:lnTo>
                  <a:lnTo>
                    <a:pt x="73580" y="43156"/>
                  </a:lnTo>
                  <a:lnTo>
                    <a:pt x="43157" y="73577"/>
                  </a:lnTo>
                  <a:lnTo>
                    <a:pt x="19966" y="110052"/>
                  </a:lnTo>
                  <a:lnTo>
                    <a:pt x="5188" y="151402"/>
                  </a:lnTo>
                  <a:lnTo>
                    <a:pt x="0" y="196446"/>
                  </a:lnTo>
                  <a:lnTo>
                    <a:pt x="5188" y="241490"/>
                  </a:lnTo>
                  <a:lnTo>
                    <a:pt x="19966" y="282840"/>
                  </a:lnTo>
                  <a:lnTo>
                    <a:pt x="43157" y="319315"/>
                  </a:lnTo>
                  <a:lnTo>
                    <a:pt x="73580" y="349736"/>
                  </a:lnTo>
                  <a:lnTo>
                    <a:pt x="110057" y="372926"/>
                  </a:lnTo>
                  <a:lnTo>
                    <a:pt x="151409" y="387704"/>
                  </a:lnTo>
                  <a:lnTo>
                    <a:pt x="196458" y="392893"/>
                  </a:lnTo>
                  <a:lnTo>
                    <a:pt x="241502" y="387704"/>
                  </a:lnTo>
                  <a:lnTo>
                    <a:pt x="282852" y="372926"/>
                  </a:lnTo>
                  <a:lnTo>
                    <a:pt x="319327" y="349736"/>
                  </a:lnTo>
                  <a:lnTo>
                    <a:pt x="349748" y="319315"/>
                  </a:lnTo>
                  <a:lnTo>
                    <a:pt x="372938" y="282840"/>
                  </a:lnTo>
                  <a:lnTo>
                    <a:pt x="387716" y="241490"/>
                  </a:lnTo>
                  <a:lnTo>
                    <a:pt x="392905" y="196446"/>
                  </a:lnTo>
                  <a:lnTo>
                    <a:pt x="387716" y="151402"/>
                  </a:lnTo>
                  <a:lnTo>
                    <a:pt x="372938" y="110052"/>
                  </a:lnTo>
                  <a:lnTo>
                    <a:pt x="349748" y="73577"/>
                  </a:lnTo>
                  <a:lnTo>
                    <a:pt x="319327" y="43156"/>
                  </a:lnTo>
                  <a:lnTo>
                    <a:pt x="282852" y="19966"/>
                  </a:lnTo>
                  <a:lnTo>
                    <a:pt x="241502" y="5188"/>
                  </a:lnTo>
                  <a:lnTo>
                    <a:pt x="19645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2040253" y="3707611"/>
              <a:ext cx="393065" cy="393065"/>
            </a:xfrm>
            <a:custGeom>
              <a:avLst/>
              <a:gdLst/>
              <a:ahLst/>
              <a:cxnLst/>
              <a:rect l="l" t="t" r="r" b="b"/>
              <a:pathLst>
                <a:path w="393064" h="393064">
                  <a:moveTo>
                    <a:pt x="392905" y="196446"/>
                  </a:moveTo>
                  <a:lnTo>
                    <a:pt x="387716" y="241490"/>
                  </a:lnTo>
                  <a:lnTo>
                    <a:pt x="372938" y="282840"/>
                  </a:lnTo>
                  <a:lnTo>
                    <a:pt x="349748" y="319315"/>
                  </a:lnTo>
                  <a:lnTo>
                    <a:pt x="319327" y="349736"/>
                  </a:lnTo>
                  <a:lnTo>
                    <a:pt x="282852" y="372926"/>
                  </a:lnTo>
                  <a:lnTo>
                    <a:pt x="241502" y="387704"/>
                  </a:lnTo>
                  <a:lnTo>
                    <a:pt x="196458" y="392893"/>
                  </a:lnTo>
                  <a:lnTo>
                    <a:pt x="151409" y="387704"/>
                  </a:lnTo>
                  <a:lnTo>
                    <a:pt x="110057" y="372926"/>
                  </a:lnTo>
                  <a:lnTo>
                    <a:pt x="73580" y="349736"/>
                  </a:lnTo>
                  <a:lnTo>
                    <a:pt x="43157" y="319315"/>
                  </a:lnTo>
                  <a:lnTo>
                    <a:pt x="19966" y="282840"/>
                  </a:lnTo>
                  <a:lnTo>
                    <a:pt x="5188" y="241490"/>
                  </a:lnTo>
                  <a:lnTo>
                    <a:pt x="0" y="196446"/>
                  </a:lnTo>
                  <a:lnTo>
                    <a:pt x="5188" y="151402"/>
                  </a:lnTo>
                  <a:lnTo>
                    <a:pt x="19966" y="110052"/>
                  </a:lnTo>
                  <a:lnTo>
                    <a:pt x="43157" y="73577"/>
                  </a:lnTo>
                  <a:lnTo>
                    <a:pt x="73580" y="43156"/>
                  </a:lnTo>
                  <a:lnTo>
                    <a:pt x="110057" y="19966"/>
                  </a:lnTo>
                  <a:lnTo>
                    <a:pt x="151409" y="5188"/>
                  </a:lnTo>
                  <a:lnTo>
                    <a:pt x="196458" y="0"/>
                  </a:lnTo>
                  <a:lnTo>
                    <a:pt x="241502" y="5188"/>
                  </a:lnTo>
                  <a:lnTo>
                    <a:pt x="282852" y="19966"/>
                  </a:lnTo>
                  <a:lnTo>
                    <a:pt x="319327" y="43156"/>
                  </a:lnTo>
                  <a:lnTo>
                    <a:pt x="349748" y="73577"/>
                  </a:lnTo>
                  <a:lnTo>
                    <a:pt x="372938" y="110052"/>
                  </a:lnTo>
                  <a:lnTo>
                    <a:pt x="387716" y="151402"/>
                  </a:lnTo>
                  <a:lnTo>
                    <a:pt x="392905" y="196446"/>
                  </a:lnTo>
                  <a:close/>
                </a:path>
              </a:pathLst>
            </a:custGeom>
            <a:ln w="14924">
              <a:solidFill>
                <a:srgbClr val="009EE3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2131276" y="3753976"/>
              <a:ext cx="211454" cy="287655"/>
            </a:xfrm>
            <a:custGeom>
              <a:avLst/>
              <a:gdLst/>
              <a:ahLst/>
              <a:cxnLst/>
              <a:rect l="l" t="t" r="r" b="b"/>
              <a:pathLst>
                <a:path w="211455" h="287654">
                  <a:moveTo>
                    <a:pt x="54063" y="224840"/>
                  </a:moveTo>
                  <a:lnTo>
                    <a:pt x="48602" y="219392"/>
                  </a:lnTo>
                  <a:lnTo>
                    <a:pt x="41884" y="219392"/>
                  </a:lnTo>
                  <a:lnTo>
                    <a:pt x="35153" y="219392"/>
                  </a:lnTo>
                  <a:lnTo>
                    <a:pt x="29705" y="224840"/>
                  </a:lnTo>
                  <a:lnTo>
                    <a:pt x="29705" y="238290"/>
                  </a:lnTo>
                  <a:lnTo>
                    <a:pt x="35153" y="243738"/>
                  </a:lnTo>
                  <a:lnTo>
                    <a:pt x="48602" y="243738"/>
                  </a:lnTo>
                  <a:lnTo>
                    <a:pt x="54063" y="238290"/>
                  </a:lnTo>
                  <a:lnTo>
                    <a:pt x="54063" y="224840"/>
                  </a:lnTo>
                  <a:close/>
                </a:path>
                <a:path w="211455" h="287654">
                  <a:moveTo>
                    <a:pt x="54063" y="187820"/>
                  </a:moveTo>
                  <a:lnTo>
                    <a:pt x="48602" y="182372"/>
                  </a:lnTo>
                  <a:lnTo>
                    <a:pt x="41884" y="182372"/>
                  </a:lnTo>
                  <a:lnTo>
                    <a:pt x="35153" y="182372"/>
                  </a:lnTo>
                  <a:lnTo>
                    <a:pt x="29705" y="187820"/>
                  </a:lnTo>
                  <a:lnTo>
                    <a:pt x="29705" y="201269"/>
                  </a:lnTo>
                  <a:lnTo>
                    <a:pt x="35153" y="206717"/>
                  </a:lnTo>
                  <a:lnTo>
                    <a:pt x="48602" y="206717"/>
                  </a:lnTo>
                  <a:lnTo>
                    <a:pt x="54063" y="201269"/>
                  </a:lnTo>
                  <a:lnTo>
                    <a:pt x="54063" y="187820"/>
                  </a:lnTo>
                  <a:close/>
                </a:path>
                <a:path w="211455" h="287654">
                  <a:moveTo>
                    <a:pt x="54063" y="150774"/>
                  </a:moveTo>
                  <a:lnTo>
                    <a:pt x="48602" y="145326"/>
                  </a:lnTo>
                  <a:lnTo>
                    <a:pt x="41884" y="145326"/>
                  </a:lnTo>
                  <a:lnTo>
                    <a:pt x="35153" y="145326"/>
                  </a:lnTo>
                  <a:lnTo>
                    <a:pt x="29705" y="150774"/>
                  </a:lnTo>
                  <a:lnTo>
                    <a:pt x="29705" y="164249"/>
                  </a:lnTo>
                  <a:lnTo>
                    <a:pt x="35153" y="169697"/>
                  </a:lnTo>
                  <a:lnTo>
                    <a:pt x="48602" y="169697"/>
                  </a:lnTo>
                  <a:lnTo>
                    <a:pt x="54063" y="164249"/>
                  </a:lnTo>
                  <a:lnTo>
                    <a:pt x="54063" y="150774"/>
                  </a:lnTo>
                  <a:close/>
                </a:path>
                <a:path w="211455" h="287654">
                  <a:moveTo>
                    <a:pt x="54063" y="113753"/>
                  </a:moveTo>
                  <a:lnTo>
                    <a:pt x="48602" y="108305"/>
                  </a:lnTo>
                  <a:lnTo>
                    <a:pt x="41884" y="108305"/>
                  </a:lnTo>
                  <a:lnTo>
                    <a:pt x="35153" y="108305"/>
                  </a:lnTo>
                  <a:lnTo>
                    <a:pt x="29705" y="113753"/>
                  </a:lnTo>
                  <a:lnTo>
                    <a:pt x="29705" y="127228"/>
                  </a:lnTo>
                  <a:lnTo>
                    <a:pt x="35153" y="132664"/>
                  </a:lnTo>
                  <a:lnTo>
                    <a:pt x="48602" y="132664"/>
                  </a:lnTo>
                  <a:lnTo>
                    <a:pt x="54063" y="127228"/>
                  </a:lnTo>
                  <a:lnTo>
                    <a:pt x="54063" y="113753"/>
                  </a:lnTo>
                  <a:close/>
                </a:path>
                <a:path w="211455" h="287654">
                  <a:moveTo>
                    <a:pt x="54063" y="76746"/>
                  </a:moveTo>
                  <a:lnTo>
                    <a:pt x="48602" y="71297"/>
                  </a:lnTo>
                  <a:lnTo>
                    <a:pt x="41884" y="71297"/>
                  </a:lnTo>
                  <a:lnTo>
                    <a:pt x="35153" y="71297"/>
                  </a:lnTo>
                  <a:lnTo>
                    <a:pt x="29705" y="76746"/>
                  </a:lnTo>
                  <a:lnTo>
                    <a:pt x="29705" y="90208"/>
                  </a:lnTo>
                  <a:lnTo>
                    <a:pt x="35153" y="95643"/>
                  </a:lnTo>
                  <a:lnTo>
                    <a:pt x="48602" y="95643"/>
                  </a:lnTo>
                  <a:lnTo>
                    <a:pt x="54063" y="90208"/>
                  </a:lnTo>
                  <a:lnTo>
                    <a:pt x="54063" y="76746"/>
                  </a:lnTo>
                  <a:close/>
                </a:path>
                <a:path w="211455" h="287654">
                  <a:moveTo>
                    <a:pt x="167640" y="46101"/>
                  </a:moveTo>
                  <a:lnTo>
                    <a:pt x="161213" y="34302"/>
                  </a:lnTo>
                  <a:lnTo>
                    <a:pt x="148945" y="11798"/>
                  </a:lnTo>
                  <a:lnTo>
                    <a:pt x="142519" y="0"/>
                  </a:lnTo>
                  <a:lnTo>
                    <a:pt x="116725" y="0"/>
                  </a:lnTo>
                  <a:lnTo>
                    <a:pt x="116725" y="16840"/>
                  </a:lnTo>
                  <a:lnTo>
                    <a:pt x="116725" y="29273"/>
                  </a:lnTo>
                  <a:lnTo>
                    <a:pt x="111696" y="34302"/>
                  </a:lnTo>
                  <a:lnTo>
                    <a:pt x="99263" y="34302"/>
                  </a:lnTo>
                  <a:lnTo>
                    <a:pt x="94221" y="29273"/>
                  </a:lnTo>
                  <a:lnTo>
                    <a:pt x="94221" y="16840"/>
                  </a:lnTo>
                  <a:lnTo>
                    <a:pt x="99263" y="11798"/>
                  </a:lnTo>
                  <a:lnTo>
                    <a:pt x="111696" y="11798"/>
                  </a:lnTo>
                  <a:lnTo>
                    <a:pt x="116725" y="16840"/>
                  </a:lnTo>
                  <a:lnTo>
                    <a:pt x="116725" y="0"/>
                  </a:lnTo>
                  <a:lnTo>
                    <a:pt x="68465" y="0"/>
                  </a:lnTo>
                  <a:lnTo>
                    <a:pt x="43294" y="46101"/>
                  </a:lnTo>
                  <a:lnTo>
                    <a:pt x="167640" y="46101"/>
                  </a:lnTo>
                  <a:close/>
                </a:path>
                <a:path w="211455" h="287654">
                  <a:moveTo>
                    <a:pt x="210947" y="27724"/>
                  </a:moveTo>
                  <a:lnTo>
                    <a:pt x="207657" y="24422"/>
                  </a:lnTo>
                  <a:lnTo>
                    <a:pt x="203606" y="24422"/>
                  </a:lnTo>
                  <a:lnTo>
                    <a:pt x="161188" y="24422"/>
                  </a:lnTo>
                  <a:lnTo>
                    <a:pt x="170154" y="40843"/>
                  </a:lnTo>
                  <a:lnTo>
                    <a:pt x="195580" y="40843"/>
                  </a:lnTo>
                  <a:lnTo>
                    <a:pt x="195580" y="270662"/>
                  </a:lnTo>
                  <a:lnTo>
                    <a:pt x="15354" y="270662"/>
                  </a:lnTo>
                  <a:lnTo>
                    <a:pt x="15354" y="40843"/>
                  </a:lnTo>
                  <a:lnTo>
                    <a:pt x="40805" y="40843"/>
                  </a:lnTo>
                  <a:lnTo>
                    <a:pt x="49771" y="24422"/>
                  </a:lnTo>
                  <a:lnTo>
                    <a:pt x="3289" y="24422"/>
                  </a:lnTo>
                  <a:lnTo>
                    <a:pt x="0" y="27724"/>
                  </a:lnTo>
                  <a:lnTo>
                    <a:pt x="0" y="283781"/>
                  </a:lnTo>
                  <a:lnTo>
                    <a:pt x="3289" y="287083"/>
                  </a:lnTo>
                  <a:lnTo>
                    <a:pt x="207657" y="287083"/>
                  </a:lnTo>
                  <a:lnTo>
                    <a:pt x="210947" y="283781"/>
                  </a:lnTo>
                  <a:lnTo>
                    <a:pt x="210947" y="27724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pic>
          <p:nvPicPr>
            <p:cNvPr id="60" name="object 6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194640" y="3823060"/>
              <a:ext cx="125243" cy="173767"/>
            </a:xfrm>
            <a:prstGeom prst="rect">
              <a:avLst/>
            </a:prstGeom>
          </p:spPr>
        </p:pic>
      </p:grpSp>
      <p:sp>
        <p:nvSpPr>
          <p:cNvPr id="61" name="object 61"/>
          <p:cNvSpPr txBox="1"/>
          <p:nvPr/>
        </p:nvSpPr>
        <p:spPr>
          <a:xfrm>
            <a:off x="3181459" y="3230568"/>
            <a:ext cx="2200275" cy="1015365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86360" rIns="0" bIns="0">
            <a:spAutoFit/>
          </a:bodyPr>
          <a:lstStyle/>
          <a:p>
            <a:pPr marL="133985" indent="-86360">
              <a:lnSpc>
                <a:spcPct val="100000"/>
              </a:lnSpc>
              <a:spcBef>
                <a:spcPts val="680"/>
              </a:spcBef>
              <a:buChar char="•"/>
              <a:tabLst>
                <a:tab pos="133985" algn="l"/>
              </a:tabLst>
              <a:defRPr sz="700">
                <a:solidFill>
                  <a:srgbClr val="FFFFFF"/>
                </a:solidFill>
                <a:latin typeface="MB Corpo S Text Light"/>
                <a:cs typeface="MB Corpo S Text Light"/>
              </a:defRPr>
            </a:pPr>
            <a:r>
              <a:t>Combinação de atrito ideal.</a:t>
            </a:r>
            <a:endParaRPr sz="700">
              <a:latin typeface="MB Corpo S Text Light"/>
              <a:cs typeface="MB Corpo S Text Light"/>
            </a:endParaRPr>
          </a:p>
          <a:p>
            <a:pPr marL="133985" indent="-86360">
              <a:lnSpc>
                <a:spcPct val="100000"/>
              </a:lnSpc>
              <a:spcBef>
                <a:spcPts val="375"/>
              </a:spcBef>
              <a:buChar char="•"/>
              <a:tabLst>
                <a:tab pos="133985" algn="l"/>
              </a:tabLst>
              <a:defRPr sz="700">
                <a:solidFill>
                  <a:srgbClr val="FFFFFF"/>
                </a:solidFill>
                <a:latin typeface="MB Corpo S Text Light"/>
                <a:cs typeface="MB Corpo S Text Light"/>
              </a:defRPr>
            </a:pPr>
            <a:r>
              <a:t>Excelente desempenho de frenagem desde o primeiro dia.</a:t>
            </a:r>
            <a:endParaRPr sz="700">
              <a:latin typeface="MB Corpo S Text Light"/>
              <a:cs typeface="MB Corpo S Text Light"/>
            </a:endParaRPr>
          </a:p>
          <a:p>
            <a:pPr marL="131445" marR="607060" indent="-84455">
              <a:lnSpc>
                <a:spcPct val="113300"/>
              </a:lnSpc>
              <a:spcBef>
                <a:spcPts val="270"/>
              </a:spcBef>
              <a:buChar char="•"/>
              <a:tabLst>
                <a:tab pos="132715" algn="l"/>
              </a:tabLst>
              <a:defRPr sz="700">
                <a:solidFill>
                  <a:srgbClr val="FFFFFF"/>
                </a:solidFill>
                <a:latin typeface="MB Corpo S Text Light"/>
                <a:cs typeface="MB Corpo S Text Light"/>
              </a:defRPr>
            </a:pPr>
            <a:r>
              <a:t>Resistência a trincas e 	deformações.</a:t>
            </a:r>
            <a:endParaRPr sz="700">
              <a:latin typeface="MB Corpo S Text Light"/>
              <a:cs typeface="MB Corpo S Text Light"/>
            </a:endParaRPr>
          </a:p>
          <a:p>
            <a:pPr marL="133985" marR="247650" indent="-86995">
              <a:lnSpc>
                <a:spcPct val="113300"/>
              </a:lnSpc>
              <a:spcBef>
                <a:spcPts val="265"/>
              </a:spcBef>
              <a:buChar char="•"/>
              <a:tabLst>
                <a:tab pos="133985" algn="l"/>
              </a:tabLst>
              <a:defRPr sz="700">
                <a:solidFill>
                  <a:srgbClr val="FFFFFF"/>
                </a:solidFill>
                <a:latin typeface="MB Corpo S Text Light"/>
                <a:cs typeface="MB Corpo S Text Light"/>
              </a:defRPr>
            </a:pPr>
            <a:r>
              <a:t>Proteção contra corrosão perfeita graças a um revestimento protetor especial.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5416464" y="3290210"/>
            <a:ext cx="1965325" cy="774827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76200" marR="175895" indent="-64135">
              <a:lnSpc>
                <a:spcPct val="113300"/>
              </a:lnSpc>
              <a:spcBef>
                <a:spcPts val="100"/>
              </a:spcBef>
              <a:buChar char="•"/>
              <a:tabLst>
                <a:tab pos="77470" algn="l"/>
              </a:tabLst>
              <a:defRPr sz="70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 err="1"/>
              <a:t>Curto</a:t>
            </a:r>
            <a:r>
              <a:rPr dirty="0"/>
              <a:t> tempo de </a:t>
            </a:r>
            <a:r>
              <a:rPr dirty="0" err="1"/>
              <a:t>instalação</a:t>
            </a:r>
            <a:r>
              <a:rPr dirty="0"/>
              <a:t>, pois o</a:t>
            </a:r>
            <a:r>
              <a:rPr lang="pt-BR" dirty="0"/>
              <a:t> </a:t>
            </a:r>
            <a:r>
              <a:rPr dirty="0" err="1"/>
              <a:t>revestimento</a:t>
            </a:r>
            <a:r>
              <a:rPr dirty="0"/>
              <a:t> </a:t>
            </a:r>
            <a:r>
              <a:rPr dirty="0" err="1"/>
              <a:t>protetor</a:t>
            </a:r>
            <a:r>
              <a:rPr dirty="0"/>
              <a:t> 	</a:t>
            </a:r>
            <a:r>
              <a:rPr dirty="0" err="1"/>
              <a:t>não</a:t>
            </a:r>
            <a:r>
              <a:rPr dirty="0"/>
              <a:t> </a:t>
            </a:r>
            <a:r>
              <a:rPr dirty="0" err="1"/>
              <a:t>precisa</a:t>
            </a:r>
            <a:r>
              <a:rPr dirty="0"/>
              <a:t> ser</a:t>
            </a:r>
            <a:r>
              <a:rPr lang="pt-BR" dirty="0"/>
              <a:t> </a:t>
            </a:r>
            <a:r>
              <a:rPr dirty="0" err="1"/>
              <a:t>removido</a:t>
            </a:r>
            <a:r>
              <a:rPr dirty="0"/>
              <a:t>.</a:t>
            </a:r>
            <a:endParaRPr sz="700" dirty="0">
              <a:latin typeface="MB Corpo S Text Light"/>
              <a:cs typeface="MB Corpo S Text Light"/>
            </a:endParaRPr>
          </a:p>
          <a:p>
            <a:pPr marL="76200" marR="5080" indent="-64135">
              <a:lnSpc>
                <a:spcPct val="113300"/>
              </a:lnSpc>
              <a:spcBef>
                <a:spcPts val="265"/>
              </a:spcBef>
              <a:buChar char="•"/>
              <a:tabLst>
                <a:tab pos="77470" algn="l"/>
              </a:tabLst>
              <a:defRPr sz="70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/>
              <a:t>Economia de tempo </a:t>
            </a:r>
            <a:r>
              <a:rPr dirty="0" err="1"/>
              <a:t>devido</a:t>
            </a:r>
            <a:r>
              <a:rPr dirty="0"/>
              <a:t> a </a:t>
            </a:r>
            <a:r>
              <a:rPr dirty="0" err="1"/>
              <a:t>uma</a:t>
            </a:r>
            <a:r>
              <a:rPr dirty="0"/>
              <a:t> </a:t>
            </a:r>
            <a:r>
              <a:rPr dirty="0" err="1"/>
              <a:t>fase</a:t>
            </a:r>
            <a:r>
              <a:rPr dirty="0"/>
              <a:t> </a:t>
            </a:r>
            <a:r>
              <a:rPr dirty="0" err="1"/>
              <a:t>inicial</a:t>
            </a:r>
            <a:r>
              <a:rPr dirty="0"/>
              <a:t> </a:t>
            </a:r>
            <a:r>
              <a:rPr dirty="0" err="1"/>
              <a:t>reduzida</a:t>
            </a:r>
            <a:r>
              <a:rPr dirty="0"/>
              <a:t>, </a:t>
            </a:r>
            <a:r>
              <a:rPr lang="pt-BR" dirty="0"/>
              <a:t> </a:t>
            </a:r>
            <a:r>
              <a:rPr dirty="0"/>
              <a:t>pois o </a:t>
            </a:r>
            <a:r>
              <a:rPr dirty="0" err="1"/>
              <a:t>coeficiente</a:t>
            </a:r>
            <a:r>
              <a:rPr dirty="0"/>
              <a:t> de </a:t>
            </a:r>
            <a:r>
              <a:rPr dirty="0" err="1"/>
              <a:t>atrito</a:t>
            </a:r>
            <a:r>
              <a:rPr dirty="0"/>
              <a:t> ideal é </a:t>
            </a:r>
            <a:r>
              <a:rPr dirty="0" err="1"/>
              <a:t>rapidamente</a:t>
            </a:r>
            <a:r>
              <a:rPr dirty="0"/>
              <a:t> </a:t>
            </a:r>
            <a:r>
              <a:rPr dirty="0" err="1"/>
              <a:t>alcançado</a:t>
            </a:r>
            <a:r>
              <a:rPr dirty="0"/>
              <a:t>.</a:t>
            </a:r>
            <a:endParaRPr sz="700" dirty="0">
              <a:latin typeface="MB Corpo S Text Light"/>
              <a:cs typeface="MB Corpo S Text Light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7684113" y="3290210"/>
            <a:ext cx="1649730" cy="38862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99060" marR="5080" indent="-86995">
              <a:lnSpc>
                <a:spcPct val="113300"/>
              </a:lnSpc>
              <a:spcBef>
                <a:spcPts val="100"/>
              </a:spcBef>
              <a:buChar char="•"/>
              <a:tabLst>
                <a:tab pos="99060" algn="l"/>
              </a:tabLst>
              <a:defRPr sz="700">
                <a:solidFill>
                  <a:srgbClr val="009EE3"/>
                </a:solidFill>
                <a:latin typeface="MB Corpo S Text Light"/>
                <a:cs typeface="MB Corpo S Text Light"/>
              </a:defRPr>
            </a:pPr>
            <a:r>
              <a:t>Os freios oferecem desempenho máximo. Eles freiam o veículo de 100 km/h para 0 em cerca de 2,7 segundos!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44278" y="4415281"/>
            <a:ext cx="1275563" cy="683520"/>
          </a:xfrm>
          <a:prstGeom prst="rect">
            <a:avLst/>
          </a:prstGeom>
        </p:spPr>
        <p:txBody>
          <a:bodyPr vert="horz" wrap="square" lIns="0" tIns="17145" rIns="0" bIns="0">
            <a:spAutoFit/>
          </a:bodyPr>
          <a:lstStyle/>
          <a:p>
            <a:pPr marL="12700" marR="259715">
              <a:lnSpc>
                <a:spcPts val="1130"/>
              </a:lnSpc>
              <a:spcBef>
                <a:spcPts val="135"/>
              </a:spcBef>
              <a:defRPr sz="950" b="1">
                <a:solidFill>
                  <a:srgbClr val="009EE3"/>
                </a:solidFill>
                <a:latin typeface="MB Corpo S Text"/>
                <a:cs typeface="MB Corpo S Text"/>
              </a:defRPr>
            </a:pPr>
            <a:r>
              <a:rPr dirty="0"/>
              <a:t>Discos de </a:t>
            </a:r>
            <a:r>
              <a:rPr dirty="0" err="1"/>
              <a:t>freio</a:t>
            </a:r>
            <a:r>
              <a:rPr dirty="0"/>
              <a:t> </a:t>
            </a:r>
            <a:r>
              <a:rPr dirty="0" err="1"/>
              <a:t>leves</a:t>
            </a:r>
            <a:r>
              <a:rPr dirty="0"/>
              <a:t>.</a:t>
            </a:r>
            <a:endParaRPr sz="950" dirty="0">
              <a:latin typeface="MB Corpo S Text"/>
              <a:cs typeface="MB Corpo S Text"/>
            </a:endParaRPr>
          </a:p>
          <a:p>
            <a:pPr marL="12700" marR="5080">
              <a:lnSpc>
                <a:spcPct val="113300"/>
              </a:lnSpc>
              <a:spcBef>
                <a:spcPts val="170"/>
              </a:spcBef>
              <a:defRPr sz="70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/>
              <a:t>Disco de </a:t>
            </a:r>
            <a:r>
              <a:rPr dirty="0" err="1"/>
              <a:t>freio</a:t>
            </a:r>
            <a:r>
              <a:rPr dirty="0"/>
              <a:t> </a:t>
            </a:r>
            <a:r>
              <a:rPr dirty="0" err="1"/>
              <a:t>leve</a:t>
            </a:r>
            <a:r>
              <a:rPr dirty="0"/>
              <a:t> com </a:t>
            </a:r>
            <a:r>
              <a:rPr dirty="0" err="1"/>
              <a:t>engrenagens</a:t>
            </a:r>
            <a:r>
              <a:rPr dirty="0"/>
              <a:t> </a:t>
            </a:r>
            <a:r>
              <a:rPr dirty="0" err="1"/>
              <a:t>inovadoras</a:t>
            </a:r>
            <a:r>
              <a:rPr dirty="0"/>
              <a:t> entre o </a:t>
            </a:r>
            <a:r>
              <a:rPr dirty="0" err="1"/>
              <a:t>anel</a:t>
            </a:r>
            <a:r>
              <a:rPr dirty="0"/>
              <a:t> de </a:t>
            </a:r>
            <a:r>
              <a:rPr dirty="0" err="1"/>
              <a:t>freio</a:t>
            </a:r>
            <a:r>
              <a:rPr dirty="0"/>
              <a:t> e a </a:t>
            </a:r>
            <a:r>
              <a:rPr dirty="0" err="1"/>
              <a:t>bandeja</a:t>
            </a:r>
            <a:r>
              <a:rPr dirty="0"/>
              <a:t> de </a:t>
            </a:r>
            <a:r>
              <a:rPr dirty="0" err="1"/>
              <a:t>aço</a:t>
            </a:r>
            <a:r>
              <a:rPr dirty="0"/>
              <a:t>.</a:t>
            </a:r>
            <a:endParaRPr sz="700" dirty="0">
              <a:latin typeface="MB Corpo S Text Light"/>
              <a:cs typeface="MB Corpo S Text Light"/>
            </a:endParaRPr>
          </a:p>
        </p:txBody>
      </p:sp>
      <p:pic>
        <p:nvPicPr>
          <p:cNvPr id="65" name="object 65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143310" y="4423008"/>
            <a:ext cx="814680" cy="861156"/>
          </a:xfrm>
          <a:prstGeom prst="rect">
            <a:avLst/>
          </a:prstGeom>
        </p:spPr>
      </p:pic>
      <p:sp>
        <p:nvSpPr>
          <p:cNvPr id="66" name="object 66"/>
          <p:cNvSpPr txBox="1"/>
          <p:nvPr/>
        </p:nvSpPr>
        <p:spPr>
          <a:xfrm>
            <a:off x="3181459" y="4347458"/>
            <a:ext cx="2200275" cy="1015365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71755" rIns="0" bIns="0">
            <a:spAutoFit/>
          </a:bodyPr>
          <a:lstStyle/>
          <a:p>
            <a:pPr marL="132715" marR="430530" indent="-85090">
              <a:lnSpc>
                <a:spcPct val="113300"/>
              </a:lnSpc>
              <a:spcBef>
                <a:spcPts val="565"/>
              </a:spcBef>
              <a:buChar char="•"/>
              <a:tabLst>
                <a:tab pos="132715" algn="l"/>
              </a:tabLst>
              <a:defRPr sz="700">
                <a:solidFill>
                  <a:srgbClr val="FFFFFF"/>
                </a:solidFill>
                <a:latin typeface="MB Corpo S Text Light"/>
                <a:cs typeface="MB Corpo S Text Light"/>
              </a:defRPr>
            </a:pPr>
            <a:r>
              <a:t>Consumo de combustível e conforto de condução melhorados graças ao peso reduzido (até 1,5 kg por disco de freio).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5416464" y="4407104"/>
            <a:ext cx="1905635" cy="614655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76200" marR="5080" indent="-64135">
              <a:lnSpc>
                <a:spcPct val="113300"/>
              </a:lnSpc>
              <a:spcBef>
                <a:spcPts val="100"/>
              </a:spcBef>
              <a:buChar char="•"/>
              <a:tabLst>
                <a:tab pos="77470" algn="l"/>
              </a:tabLst>
              <a:defRPr sz="70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 err="1"/>
              <a:t>Distância</a:t>
            </a:r>
            <a:r>
              <a:rPr dirty="0"/>
              <a:t> entre as </a:t>
            </a:r>
            <a:r>
              <a:rPr dirty="0" err="1"/>
              <a:t>rodas</a:t>
            </a:r>
            <a:r>
              <a:rPr dirty="0"/>
              <a:t> </a:t>
            </a:r>
            <a:r>
              <a:rPr dirty="0" err="1"/>
              <a:t>permitida</a:t>
            </a:r>
            <a:r>
              <a:rPr dirty="0"/>
              <a:t> </a:t>
            </a:r>
            <a:r>
              <a:rPr dirty="0" err="1"/>
              <a:t>somente</a:t>
            </a:r>
            <a:r>
              <a:rPr dirty="0"/>
              <a:t> </a:t>
            </a:r>
            <a:r>
              <a:rPr dirty="0" err="1"/>
              <a:t>ao</a:t>
            </a:r>
            <a:r>
              <a:rPr dirty="0"/>
              <a:t> usar o disco de </a:t>
            </a:r>
            <a:r>
              <a:rPr dirty="0" err="1"/>
              <a:t>freio</a:t>
            </a:r>
            <a:r>
              <a:rPr dirty="0"/>
              <a:t> </a:t>
            </a:r>
            <a:r>
              <a:rPr dirty="0" err="1"/>
              <a:t>leve</a:t>
            </a:r>
            <a:r>
              <a:rPr dirty="0"/>
              <a:t>. Discos de </a:t>
            </a:r>
            <a:r>
              <a:rPr dirty="0" err="1"/>
              <a:t>freio</a:t>
            </a:r>
            <a:r>
              <a:rPr dirty="0"/>
              <a:t> com 	</a:t>
            </a:r>
            <a:r>
              <a:rPr dirty="0" err="1"/>
              <a:t>fundo</a:t>
            </a:r>
            <a:r>
              <a:rPr dirty="0"/>
              <a:t> da </a:t>
            </a:r>
            <a:r>
              <a:rPr dirty="0" err="1"/>
              <a:t>bandeja</a:t>
            </a:r>
            <a:r>
              <a:rPr dirty="0"/>
              <a:t> &gt; 2,5 mm </a:t>
            </a:r>
            <a:r>
              <a:rPr dirty="0" err="1"/>
              <a:t>podem</a:t>
            </a:r>
            <a:r>
              <a:rPr dirty="0"/>
              <a:t> </a:t>
            </a:r>
            <a:r>
              <a:rPr dirty="0" err="1"/>
              <a:t>exigir</a:t>
            </a:r>
            <a:r>
              <a:rPr lang="pt-BR" dirty="0"/>
              <a:t> </a:t>
            </a:r>
            <a:r>
              <a:rPr dirty="0" err="1"/>
              <a:t>permissão</a:t>
            </a:r>
            <a:r>
              <a:rPr lang="pt-BR" dirty="0"/>
              <a:t> </a:t>
            </a:r>
            <a:r>
              <a:rPr dirty="0" err="1"/>
              <a:t>separada</a:t>
            </a:r>
            <a:r>
              <a:rPr dirty="0"/>
              <a:t> (</a:t>
            </a:r>
            <a:r>
              <a:rPr dirty="0" err="1"/>
              <a:t>dependendo</a:t>
            </a:r>
            <a:r>
              <a:rPr dirty="0"/>
              <a:t> da </a:t>
            </a:r>
            <a:r>
              <a:rPr dirty="0" err="1"/>
              <a:t>legislação</a:t>
            </a:r>
            <a:r>
              <a:rPr dirty="0"/>
              <a:t> </a:t>
            </a:r>
            <a:r>
              <a:rPr dirty="0" err="1"/>
              <a:t>nacional</a:t>
            </a:r>
            <a:r>
              <a:rPr dirty="0"/>
              <a:t>).</a:t>
            </a:r>
            <a:endParaRPr sz="700" dirty="0">
              <a:latin typeface="MB Corpo S Text Light"/>
              <a:cs typeface="MB Corpo S Text Light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7684113" y="4407104"/>
            <a:ext cx="1675764" cy="50927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99060" marR="5080" indent="-86995">
              <a:lnSpc>
                <a:spcPct val="113300"/>
              </a:lnSpc>
              <a:spcBef>
                <a:spcPts val="100"/>
              </a:spcBef>
              <a:buChar char="•"/>
              <a:tabLst>
                <a:tab pos="99060" algn="l"/>
              </a:tabLst>
              <a:defRPr sz="700">
                <a:solidFill>
                  <a:srgbClr val="009EE3"/>
                </a:solidFill>
                <a:latin typeface="MB Corpo S Text Light"/>
                <a:cs typeface="MB Corpo S Text Light"/>
              </a:defRPr>
            </a:pPr>
            <a:r>
              <a:t>Os discos de ferro fundido cinzento geralmente têm um fundo de bandeja mais espesso e não são aprovados pelo Mercedes-Benz Group AG para a série em questão.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12814659" y="2050926"/>
            <a:ext cx="1745614" cy="1215390"/>
          </a:xfrm>
          <a:prstGeom prst="rect">
            <a:avLst/>
          </a:prstGeom>
        </p:spPr>
        <p:txBody>
          <a:bodyPr vert="horz" wrap="square" lIns="0" tIns="6032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475"/>
              </a:spcBef>
              <a:defRPr sz="700" b="1">
                <a:solidFill>
                  <a:srgbClr val="1A1A18"/>
                </a:solidFill>
                <a:latin typeface="MB Corpo S Text"/>
                <a:cs typeface="MB Corpo S Text"/>
              </a:defRPr>
            </a:pPr>
            <a:r>
              <a:t>Peça agora:</a:t>
            </a:r>
            <a:endParaRPr sz="700">
              <a:latin typeface="MB Corpo S Text"/>
              <a:cs typeface="MB Corpo S Text"/>
            </a:endParaRPr>
          </a:p>
          <a:p>
            <a:pPr marL="113664" marR="37465" indent="-101600">
              <a:lnSpc>
                <a:spcPct val="113300"/>
              </a:lnSpc>
              <a:spcBef>
                <a:spcPts val="270"/>
              </a:spcBef>
              <a:buChar char="•"/>
              <a:tabLst>
                <a:tab pos="113664" algn="l"/>
              </a:tabLst>
              <a:defRPr sz="70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Fluido de freio original Mercedes-Benz, garrafa de 1 litro (A 000 989 08 07 13)</a:t>
            </a:r>
            <a:endParaRPr sz="700">
              <a:latin typeface="MB Corpo S Text Light"/>
              <a:cs typeface="MB Corpo S Text Light"/>
            </a:endParaRPr>
          </a:p>
          <a:p>
            <a:pPr marL="113664">
              <a:lnSpc>
                <a:spcPct val="100000"/>
              </a:lnSpc>
              <a:spcBef>
                <a:spcPts val="375"/>
              </a:spcBef>
              <a:defRPr sz="700">
                <a:solidFill>
                  <a:srgbClr val="009EE3"/>
                </a:solidFill>
                <a:latin typeface="MB Corpo S Text Light"/>
                <a:cs typeface="MB Corpo S Text Light"/>
              </a:defRPr>
            </a:pPr>
            <a:r>
              <a:t>As vantagens para você:</a:t>
            </a:r>
            <a:endParaRPr sz="700">
              <a:latin typeface="MB Corpo S Text Light"/>
              <a:cs typeface="MB Corpo S Text Light"/>
            </a:endParaRPr>
          </a:p>
          <a:p>
            <a:pPr marL="185420" marR="244475" indent="-71755">
              <a:lnSpc>
                <a:spcPct val="113300"/>
              </a:lnSpc>
              <a:defRPr sz="700">
                <a:solidFill>
                  <a:srgbClr val="009EE3"/>
                </a:solidFill>
                <a:latin typeface="MB Corpo S Text Light"/>
                <a:cs typeface="MB Corpo S Text Light"/>
              </a:defRPr>
            </a:pPr>
            <a:r>
              <a:t>+ altas reservas de segurança também para dirigir nas montanhas</a:t>
            </a:r>
            <a:endParaRPr sz="700">
              <a:latin typeface="MB Corpo S Text Light"/>
              <a:cs typeface="MB Corpo S Text Light"/>
            </a:endParaRPr>
          </a:p>
          <a:p>
            <a:pPr marL="185420" marR="460375" indent="-71755">
              <a:lnSpc>
                <a:spcPct val="113300"/>
              </a:lnSpc>
              <a:defRPr sz="700">
                <a:solidFill>
                  <a:srgbClr val="009EE3"/>
                </a:solidFill>
                <a:latin typeface="MB Corpo S Text Light"/>
                <a:cs typeface="MB Corpo S Text Light"/>
              </a:defRPr>
            </a:pPr>
            <a:r>
              <a:t>+ atende a todos os requisitos de especificação da Daimler</a:t>
            </a:r>
            <a:endParaRPr sz="700">
              <a:latin typeface="MB Corpo S Text Light"/>
              <a:cs typeface="MB Corpo S Text Light"/>
            </a:endParaRPr>
          </a:p>
          <a:p>
            <a:pPr marL="185420">
              <a:lnSpc>
                <a:spcPct val="100000"/>
              </a:lnSpc>
              <a:spcBef>
                <a:spcPts val="115"/>
              </a:spcBef>
              <a:defRPr sz="700">
                <a:solidFill>
                  <a:srgbClr val="009EE3"/>
                </a:solidFill>
                <a:latin typeface="MB Corpo S Text Light"/>
                <a:cs typeface="MB Corpo S Text Light"/>
              </a:defRPr>
            </a:pPr>
            <a:r>
              <a:t>de acordo com Mercedes-Benz BeVo, folha 331.0.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12814659" y="3509771"/>
            <a:ext cx="1722755" cy="90551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13664" marR="93980" indent="-101600">
              <a:lnSpc>
                <a:spcPct val="113300"/>
              </a:lnSpc>
              <a:spcBef>
                <a:spcPts val="100"/>
              </a:spcBef>
              <a:buChar char="•"/>
              <a:tabLst>
                <a:tab pos="113664" algn="l"/>
              </a:tabLst>
              <a:defRPr sz="70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/>
              <a:t>Pasta de </a:t>
            </a:r>
            <a:r>
              <a:rPr dirty="0" err="1"/>
              <a:t>freio</a:t>
            </a:r>
            <a:r>
              <a:rPr dirty="0"/>
              <a:t> original Mercedes-Benz, </a:t>
            </a:r>
            <a:r>
              <a:rPr dirty="0" err="1"/>
              <a:t>embalagem</a:t>
            </a:r>
            <a:r>
              <a:rPr dirty="0"/>
              <a:t> de 3 g (A 001 989 94 51 09),</a:t>
            </a:r>
            <a:endParaRPr sz="700" dirty="0">
              <a:latin typeface="MB Corpo S Text Light"/>
              <a:cs typeface="MB Corpo S Text Light"/>
            </a:endParaRPr>
          </a:p>
          <a:p>
            <a:pPr marL="113664">
              <a:lnSpc>
                <a:spcPct val="100000"/>
              </a:lnSpc>
              <a:spcBef>
                <a:spcPts val="110"/>
              </a:spcBef>
              <a:defRPr sz="70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 err="1"/>
              <a:t>Tubo</a:t>
            </a:r>
            <a:r>
              <a:rPr dirty="0"/>
              <a:t> de 100 g (A 001 989 94 51 12)</a:t>
            </a:r>
            <a:endParaRPr sz="700" dirty="0">
              <a:latin typeface="MB Corpo S Text Light"/>
              <a:cs typeface="MB Corpo S Text Light"/>
            </a:endParaRPr>
          </a:p>
          <a:p>
            <a:pPr marL="113664">
              <a:lnSpc>
                <a:spcPct val="100000"/>
              </a:lnSpc>
              <a:spcBef>
                <a:spcPts val="380"/>
              </a:spcBef>
              <a:defRPr sz="700">
                <a:solidFill>
                  <a:srgbClr val="009EE3"/>
                </a:solidFill>
                <a:latin typeface="MB Corpo S Text Light"/>
                <a:cs typeface="MB Corpo S Text Light"/>
              </a:defRPr>
            </a:pPr>
            <a:r>
              <a:rPr dirty="0"/>
              <a:t>As </a:t>
            </a:r>
            <a:r>
              <a:rPr dirty="0" err="1"/>
              <a:t>vantagens</a:t>
            </a:r>
            <a:r>
              <a:rPr dirty="0"/>
              <a:t> para </a:t>
            </a:r>
            <a:r>
              <a:rPr dirty="0" err="1"/>
              <a:t>você</a:t>
            </a:r>
            <a:r>
              <a:rPr dirty="0"/>
              <a:t>:</a:t>
            </a:r>
            <a:endParaRPr sz="700" dirty="0">
              <a:latin typeface="MB Corpo S Text Light"/>
              <a:cs typeface="MB Corpo S Text Light"/>
            </a:endParaRPr>
          </a:p>
          <a:p>
            <a:pPr marL="113664">
              <a:lnSpc>
                <a:spcPct val="100000"/>
              </a:lnSpc>
              <a:spcBef>
                <a:spcPts val="110"/>
              </a:spcBef>
              <a:defRPr sz="700">
                <a:solidFill>
                  <a:srgbClr val="009EE3"/>
                </a:solidFill>
                <a:latin typeface="MB Corpo S Text Light"/>
                <a:cs typeface="MB Corpo S Text Light"/>
              </a:defRPr>
            </a:pPr>
            <a:r>
              <a:rPr dirty="0"/>
              <a:t>+ </a:t>
            </a:r>
            <a:r>
              <a:rPr dirty="0" err="1"/>
              <a:t>evita</a:t>
            </a:r>
            <a:r>
              <a:rPr dirty="0"/>
              <a:t> o </a:t>
            </a:r>
            <a:r>
              <a:rPr dirty="0" err="1"/>
              <a:t>rangido</a:t>
            </a:r>
            <a:r>
              <a:rPr dirty="0"/>
              <a:t> do </a:t>
            </a:r>
            <a:r>
              <a:rPr dirty="0" err="1"/>
              <a:t>freio</a:t>
            </a:r>
            <a:r>
              <a:rPr dirty="0"/>
              <a:t> a disco</a:t>
            </a:r>
            <a:endParaRPr sz="700" dirty="0">
              <a:latin typeface="MB Corpo S Text Light"/>
              <a:cs typeface="MB Corpo S Text Light"/>
            </a:endParaRPr>
          </a:p>
          <a:p>
            <a:pPr marL="113664">
              <a:lnSpc>
                <a:spcPct val="100000"/>
              </a:lnSpc>
              <a:spcBef>
                <a:spcPts val="110"/>
              </a:spcBef>
              <a:defRPr sz="700">
                <a:solidFill>
                  <a:srgbClr val="009EE3"/>
                </a:solidFill>
                <a:latin typeface="MB Corpo S Text Light"/>
                <a:cs typeface="MB Corpo S Text Light"/>
              </a:defRPr>
            </a:pPr>
            <a:r>
              <a:rPr dirty="0"/>
              <a:t>+ </a:t>
            </a:r>
            <a:r>
              <a:rPr dirty="0" err="1"/>
              <a:t>faturamento</a:t>
            </a:r>
            <a:r>
              <a:rPr dirty="0"/>
              <a:t> </a:t>
            </a:r>
            <a:r>
              <a:rPr dirty="0" err="1"/>
              <a:t>relacionado</a:t>
            </a:r>
            <a:r>
              <a:rPr dirty="0"/>
              <a:t> a </a:t>
            </a:r>
            <a:r>
              <a:rPr dirty="0" err="1"/>
              <a:t>reparos</a:t>
            </a:r>
            <a:endParaRPr sz="700" dirty="0">
              <a:latin typeface="MB Corpo S Text Light"/>
              <a:cs typeface="MB Corpo S Text Light"/>
            </a:endParaRPr>
          </a:p>
          <a:p>
            <a:pPr marL="113664">
              <a:lnSpc>
                <a:spcPct val="100000"/>
              </a:lnSpc>
              <a:spcBef>
                <a:spcPts val="114"/>
              </a:spcBef>
              <a:defRPr sz="700">
                <a:solidFill>
                  <a:srgbClr val="009EE3"/>
                </a:solidFill>
                <a:latin typeface="MB Corpo S Text Light"/>
                <a:cs typeface="MB Corpo S Text Light"/>
              </a:defRPr>
            </a:pPr>
            <a:r>
              <a:rPr dirty="0"/>
              <a:t>+ protege contra </a:t>
            </a:r>
            <a:r>
              <a:rPr dirty="0" err="1"/>
              <a:t>corrosão</a:t>
            </a:r>
            <a:endParaRPr sz="700" dirty="0">
              <a:latin typeface="MB Corpo S Text Light"/>
              <a:cs typeface="MB Corpo S Text Light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6233012" y="5614527"/>
            <a:ext cx="1313815" cy="267335"/>
          </a:xfrm>
          <a:prstGeom prst="rect">
            <a:avLst/>
          </a:prstGeom>
        </p:spPr>
        <p:txBody>
          <a:bodyPr vert="horz" wrap="square" lIns="0" tIns="266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210"/>
              </a:spcBef>
              <a:defRPr sz="700" b="1">
                <a:solidFill>
                  <a:srgbClr val="1A1A18"/>
                </a:solidFill>
                <a:latin typeface="MB Corpo S Text"/>
                <a:cs typeface="MB Corpo S Text"/>
              </a:defRPr>
            </a:pPr>
            <a:r>
              <a:t>Peça agora:</a:t>
            </a:r>
            <a:endParaRPr sz="700">
              <a:latin typeface="MB Corpo S Text"/>
              <a:cs typeface="MB Corpo S Text"/>
            </a:endParaRPr>
          </a:p>
          <a:p>
            <a:pPr marL="113664" indent="-100965">
              <a:lnSpc>
                <a:spcPct val="100000"/>
              </a:lnSpc>
              <a:spcBef>
                <a:spcPts val="110"/>
              </a:spcBef>
              <a:buChar char="•"/>
              <a:tabLst>
                <a:tab pos="113664" algn="l"/>
              </a:tabLst>
              <a:defRPr sz="70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Sensores de desgaste da pastilha de freio</a:t>
            </a:r>
            <a:endParaRPr sz="700">
              <a:latin typeface="MB Corpo S Text Light"/>
              <a:cs typeface="MB Corpo S Text Light"/>
            </a:endParaRPr>
          </a:p>
        </p:txBody>
      </p:sp>
      <p:grpSp>
        <p:nvGrpSpPr>
          <p:cNvPr id="72" name="object 72"/>
          <p:cNvGrpSpPr/>
          <p:nvPr/>
        </p:nvGrpSpPr>
        <p:grpSpPr>
          <a:xfrm>
            <a:off x="609219" y="6187737"/>
            <a:ext cx="271145" cy="271145"/>
            <a:chOff x="609219" y="6187737"/>
            <a:chExt cx="271145" cy="271145"/>
          </a:xfrm>
        </p:grpSpPr>
        <p:sp>
          <p:nvSpPr>
            <p:cNvPr id="73" name="object 73"/>
            <p:cNvSpPr/>
            <p:nvPr/>
          </p:nvSpPr>
          <p:spPr>
            <a:xfrm>
              <a:off x="615165" y="6193683"/>
              <a:ext cx="259079" cy="259079"/>
            </a:xfrm>
            <a:custGeom>
              <a:avLst/>
              <a:gdLst/>
              <a:ahLst/>
              <a:cxnLst/>
              <a:rect l="l" t="t" r="r" b="b"/>
              <a:pathLst>
                <a:path w="259080" h="259079">
                  <a:moveTo>
                    <a:pt x="258868" y="129440"/>
                  </a:moveTo>
                  <a:lnTo>
                    <a:pt x="248695" y="179822"/>
                  </a:lnTo>
                  <a:lnTo>
                    <a:pt x="220954" y="220966"/>
                  </a:lnTo>
                  <a:lnTo>
                    <a:pt x="179810" y="248707"/>
                  </a:lnTo>
                  <a:lnTo>
                    <a:pt x="129428" y="258880"/>
                  </a:lnTo>
                  <a:lnTo>
                    <a:pt x="79047" y="248707"/>
                  </a:lnTo>
                  <a:lnTo>
                    <a:pt x="37907" y="220966"/>
                  </a:lnTo>
                  <a:lnTo>
                    <a:pt x="10170" y="179822"/>
                  </a:lnTo>
                  <a:lnTo>
                    <a:pt x="0" y="129440"/>
                  </a:lnTo>
                  <a:lnTo>
                    <a:pt x="10170" y="79057"/>
                  </a:lnTo>
                  <a:lnTo>
                    <a:pt x="37907" y="37913"/>
                  </a:lnTo>
                  <a:lnTo>
                    <a:pt x="79047" y="10172"/>
                  </a:lnTo>
                  <a:lnTo>
                    <a:pt x="129428" y="0"/>
                  </a:lnTo>
                  <a:lnTo>
                    <a:pt x="179810" y="10172"/>
                  </a:lnTo>
                  <a:lnTo>
                    <a:pt x="220954" y="37913"/>
                  </a:lnTo>
                  <a:lnTo>
                    <a:pt x="248695" y="79057"/>
                  </a:lnTo>
                  <a:lnTo>
                    <a:pt x="258868" y="129440"/>
                  </a:lnTo>
                  <a:close/>
                </a:path>
              </a:pathLst>
            </a:custGeom>
            <a:ln w="11892">
              <a:solidFill>
                <a:srgbClr val="009EE3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674585" y="6223478"/>
              <a:ext cx="140335" cy="191135"/>
            </a:xfrm>
            <a:custGeom>
              <a:avLst/>
              <a:gdLst/>
              <a:ahLst/>
              <a:cxnLst/>
              <a:rect l="l" t="t" r="r" b="b"/>
              <a:pathLst>
                <a:path w="140334" h="191135">
                  <a:moveTo>
                    <a:pt x="35902" y="149275"/>
                  </a:moveTo>
                  <a:lnTo>
                    <a:pt x="32283" y="145669"/>
                  </a:lnTo>
                  <a:lnTo>
                    <a:pt x="27813" y="145669"/>
                  </a:lnTo>
                  <a:lnTo>
                    <a:pt x="23355" y="145669"/>
                  </a:lnTo>
                  <a:lnTo>
                    <a:pt x="19735" y="149275"/>
                  </a:lnTo>
                  <a:lnTo>
                    <a:pt x="19735" y="158216"/>
                  </a:lnTo>
                  <a:lnTo>
                    <a:pt x="23355" y="161823"/>
                  </a:lnTo>
                  <a:lnTo>
                    <a:pt x="32283" y="161823"/>
                  </a:lnTo>
                  <a:lnTo>
                    <a:pt x="35902" y="158216"/>
                  </a:lnTo>
                  <a:lnTo>
                    <a:pt x="35902" y="149275"/>
                  </a:lnTo>
                  <a:close/>
                </a:path>
                <a:path w="140334" h="191135">
                  <a:moveTo>
                    <a:pt x="35902" y="124701"/>
                  </a:moveTo>
                  <a:lnTo>
                    <a:pt x="32283" y="121081"/>
                  </a:lnTo>
                  <a:lnTo>
                    <a:pt x="27813" y="121081"/>
                  </a:lnTo>
                  <a:lnTo>
                    <a:pt x="23355" y="121081"/>
                  </a:lnTo>
                  <a:lnTo>
                    <a:pt x="19735" y="124701"/>
                  </a:lnTo>
                  <a:lnTo>
                    <a:pt x="19735" y="133629"/>
                  </a:lnTo>
                  <a:lnTo>
                    <a:pt x="23355" y="137248"/>
                  </a:lnTo>
                  <a:lnTo>
                    <a:pt x="32283" y="137248"/>
                  </a:lnTo>
                  <a:lnTo>
                    <a:pt x="35902" y="133629"/>
                  </a:lnTo>
                  <a:lnTo>
                    <a:pt x="35902" y="124701"/>
                  </a:lnTo>
                  <a:close/>
                </a:path>
                <a:path w="140334" h="191135">
                  <a:moveTo>
                    <a:pt x="35902" y="100101"/>
                  </a:moveTo>
                  <a:lnTo>
                    <a:pt x="32283" y="96481"/>
                  </a:lnTo>
                  <a:lnTo>
                    <a:pt x="27813" y="96481"/>
                  </a:lnTo>
                  <a:lnTo>
                    <a:pt x="23355" y="96481"/>
                  </a:lnTo>
                  <a:lnTo>
                    <a:pt x="19735" y="100101"/>
                  </a:lnTo>
                  <a:lnTo>
                    <a:pt x="19735" y="109042"/>
                  </a:lnTo>
                  <a:lnTo>
                    <a:pt x="23355" y="112661"/>
                  </a:lnTo>
                  <a:lnTo>
                    <a:pt x="32283" y="112661"/>
                  </a:lnTo>
                  <a:lnTo>
                    <a:pt x="35902" y="109042"/>
                  </a:lnTo>
                  <a:lnTo>
                    <a:pt x="35902" y="100101"/>
                  </a:lnTo>
                  <a:close/>
                </a:path>
                <a:path w="140334" h="191135">
                  <a:moveTo>
                    <a:pt x="35902" y="75526"/>
                  </a:moveTo>
                  <a:lnTo>
                    <a:pt x="32283" y="71907"/>
                  </a:lnTo>
                  <a:lnTo>
                    <a:pt x="27813" y="71907"/>
                  </a:lnTo>
                  <a:lnTo>
                    <a:pt x="23355" y="71907"/>
                  </a:lnTo>
                  <a:lnTo>
                    <a:pt x="19735" y="75526"/>
                  </a:lnTo>
                  <a:lnTo>
                    <a:pt x="19735" y="84467"/>
                  </a:lnTo>
                  <a:lnTo>
                    <a:pt x="23355" y="88087"/>
                  </a:lnTo>
                  <a:lnTo>
                    <a:pt x="32283" y="88087"/>
                  </a:lnTo>
                  <a:lnTo>
                    <a:pt x="35902" y="84467"/>
                  </a:lnTo>
                  <a:lnTo>
                    <a:pt x="35902" y="75526"/>
                  </a:lnTo>
                  <a:close/>
                </a:path>
                <a:path w="140334" h="191135">
                  <a:moveTo>
                    <a:pt x="35902" y="50965"/>
                  </a:moveTo>
                  <a:lnTo>
                    <a:pt x="32283" y="47345"/>
                  </a:lnTo>
                  <a:lnTo>
                    <a:pt x="27813" y="47345"/>
                  </a:lnTo>
                  <a:lnTo>
                    <a:pt x="23355" y="47345"/>
                  </a:lnTo>
                  <a:lnTo>
                    <a:pt x="19735" y="50965"/>
                  </a:lnTo>
                  <a:lnTo>
                    <a:pt x="19735" y="59893"/>
                  </a:lnTo>
                  <a:lnTo>
                    <a:pt x="23355" y="63512"/>
                  </a:lnTo>
                  <a:lnTo>
                    <a:pt x="32283" y="63512"/>
                  </a:lnTo>
                  <a:lnTo>
                    <a:pt x="35902" y="59893"/>
                  </a:lnTo>
                  <a:lnTo>
                    <a:pt x="35902" y="50965"/>
                  </a:lnTo>
                  <a:close/>
                </a:path>
                <a:path w="140334" h="191135">
                  <a:moveTo>
                    <a:pt x="111315" y="30619"/>
                  </a:moveTo>
                  <a:lnTo>
                    <a:pt x="107048" y="22783"/>
                  </a:lnTo>
                  <a:lnTo>
                    <a:pt x="98894" y="7835"/>
                  </a:lnTo>
                  <a:lnTo>
                    <a:pt x="94627" y="0"/>
                  </a:lnTo>
                  <a:lnTo>
                    <a:pt x="77508" y="0"/>
                  </a:lnTo>
                  <a:lnTo>
                    <a:pt x="77508" y="11188"/>
                  </a:lnTo>
                  <a:lnTo>
                    <a:pt x="77508" y="19443"/>
                  </a:lnTo>
                  <a:lnTo>
                    <a:pt x="74168" y="22783"/>
                  </a:lnTo>
                  <a:lnTo>
                    <a:pt x="65913" y="22783"/>
                  </a:lnTo>
                  <a:lnTo>
                    <a:pt x="62560" y="19443"/>
                  </a:lnTo>
                  <a:lnTo>
                    <a:pt x="62560" y="11188"/>
                  </a:lnTo>
                  <a:lnTo>
                    <a:pt x="65913" y="7835"/>
                  </a:lnTo>
                  <a:lnTo>
                    <a:pt x="74168" y="7835"/>
                  </a:lnTo>
                  <a:lnTo>
                    <a:pt x="77508" y="11188"/>
                  </a:lnTo>
                  <a:lnTo>
                    <a:pt x="77508" y="0"/>
                  </a:lnTo>
                  <a:lnTo>
                    <a:pt x="45478" y="0"/>
                  </a:lnTo>
                  <a:lnTo>
                    <a:pt x="28752" y="30619"/>
                  </a:lnTo>
                  <a:lnTo>
                    <a:pt x="111315" y="30619"/>
                  </a:lnTo>
                  <a:close/>
                </a:path>
                <a:path w="140334" h="191135">
                  <a:moveTo>
                    <a:pt x="140068" y="18402"/>
                  </a:moveTo>
                  <a:lnTo>
                    <a:pt x="137883" y="16217"/>
                  </a:lnTo>
                  <a:lnTo>
                    <a:pt x="135191" y="16217"/>
                  </a:lnTo>
                  <a:lnTo>
                    <a:pt x="107035" y="16217"/>
                  </a:lnTo>
                  <a:lnTo>
                    <a:pt x="112966" y="27127"/>
                  </a:lnTo>
                  <a:lnTo>
                    <a:pt x="129857" y="27127"/>
                  </a:lnTo>
                  <a:lnTo>
                    <a:pt x="129857" y="179705"/>
                  </a:lnTo>
                  <a:lnTo>
                    <a:pt x="10210" y="179705"/>
                  </a:lnTo>
                  <a:lnTo>
                    <a:pt x="10210" y="27127"/>
                  </a:lnTo>
                  <a:lnTo>
                    <a:pt x="27101" y="27127"/>
                  </a:lnTo>
                  <a:lnTo>
                    <a:pt x="33058" y="16217"/>
                  </a:lnTo>
                  <a:lnTo>
                    <a:pt x="2184" y="16217"/>
                  </a:lnTo>
                  <a:lnTo>
                    <a:pt x="0" y="18402"/>
                  </a:lnTo>
                  <a:lnTo>
                    <a:pt x="0" y="188417"/>
                  </a:lnTo>
                  <a:lnTo>
                    <a:pt x="2184" y="190588"/>
                  </a:lnTo>
                  <a:lnTo>
                    <a:pt x="137883" y="190588"/>
                  </a:lnTo>
                  <a:lnTo>
                    <a:pt x="140068" y="188417"/>
                  </a:lnTo>
                  <a:lnTo>
                    <a:pt x="140068" y="18402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16661" y="6269350"/>
              <a:ext cx="83185" cy="115570"/>
            </a:xfrm>
            <a:custGeom>
              <a:avLst/>
              <a:gdLst/>
              <a:ahLst/>
              <a:cxnLst/>
              <a:rect l="l" t="t" r="r" b="b"/>
              <a:pathLst>
                <a:path w="83184" h="115570">
                  <a:moveTo>
                    <a:pt x="23114" y="104724"/>
                  </a:moveTo>
                  <a:lnTo>
                    <a:pt x="0" y="104724"/>
                  </a:lnTo>
                  <a:lnTo>
                    <a:pt x="0" y="111023"/>
                  </a:lnTo>
                  <a:lnTo>
                    <a:pt x="16014" y="111023"/>
                  </a:lnTo>
                  <a:lnTo>
                    <a:pt x="23114" y="104724"/>
                  </a:lnTo>
                  <a:close/>
                </a:path>
                <a:path w="83184" h="115570">
                  <a:moveTo>
                    <a:pt x="24104" y="86448"/>
                  </a:moveTo>
                  <a:lnTo>
                    <a:pt x="17551" y="80149"/>
                  </a:lnTo>
                  <a:lnTo>
                    <a:pt x="0" y="80149"/>
                  </a:lnTo>
                  <a:lnTo>
                    <a:pt x="0" y="86448"/>
                  </a:lnTo>
                  <a:lnTo>
                    <a:pt x="24104" y="86448"/>
                  </a:lnTo>
                  <a:close/>
                </a:path>
                <a:path w="83184" h="115570">
                  <a:moveTo>
                    <a:pt x="28905" y="37274"/>
                  </a:moveTo>
                  <a:lnTo>
                    <a:pt x="23037" y="30975"/>
                  </a:lnTo>
                  <a:lnTo>
                    <a:pt x="0" y="30975"/>
                  </a:lnTo>
                  <a:lnTo>
                    <a:pt x="0" y="37274"/>
                  </a:lnTo>
                  <a:lnTo>
                    <a:pt x="28905" y="37274"/>
                  </a:lnTo>
                  <a:close/>
                </a:path>
                <a:path w="83184" h="115570">
                  <a:moveTo>
                    <a:pt x="60896" y="5905"/>
                  </a:moveTo>
                  <a:lnTo>
                    <a:pt x="0" y="5905"/>
                  </a:lnTo>
                  <a:lnTo>
                    <a:pt x="0" y="12217"/>
                  </a:lnTo>
                  <a:lnTo>
                    <a:pt x="54305" y="12217"/>
                  </a:lnTo>
                  <a:lnTo>
                    <a:pt x="60896" y="5905"/>
                  </a:lnTo>
                  <a:close/>
                </a:path>
                <a:path w="83184" h="115570">
                  <a:moveTo>
                    <a:pt x="68262" y="78790"/>
                  </a:moveTo>
                  <a:lnTo>
                    <a:pt x="63436" y="73964"/>
                  </a:lnTo>
                  <a:lnTo>
                    <a:pt x="47561" y="89839"/>
                  </a:lnTo>
                  <a:lnTo>
                    <a:pt x="31686" y="73964"/>
                  </a:lnTo>
                  <a:lnTo>
                    <a:pt x="26860" y="78790"/>
                  </a:lnTo>
                  <a:lnTo>
                    <a:pt x="42735" y="94665"/>
                  </a:lnTo>
                  <a:lnTo>
                    <a:pt x="26860" y="110540"/>
                  </a:lnTo>
                  <a:lnTo>
                    <a:pt x="31686" y="115366"/>
                  </a:lnTo>
                  <a:lnTo>
                    <a:pt x="47561" y="99491"/>
                  </a:lnTo>
                  <a:lnTo>
                    <a:pt x="63436" y="115366"/>
                  </a:lnTo>
                  <a:lnTo>
                    <a:pt x="68262" y="110540"/>
                  </a:lnTo>
                  <a:lnTo>
                    <a:pt x="52387" y="94665"/>
                  </a:lnTo>
                  <a:lnTo>
                    <a:pt x="68262" y="78790"/>
                  </a:lnTo>
                  <a:close/>
                </a:path>
                <a:path w="83184" h="115570">
                  <a:moveTo>
                    <a:pt x="78117" y="55562"/>
                  </a:moveTo>
                  <a:lnTo>
                    <a:pt x="0" y="55562"/>
                  </a:lnTo>
                  <a:lnTo>
                    <a:pt x="0" y="61861"/>
                  </a:lnTo>
                  <a:lnTo>
                    <a:pt x="78117" y="61861"/>
                  </a:lnTo>
                  <a:lnTo>
                    <a:pt x="78117" y="55562"/>
                  </a:lnTo>
                  <a:close/>
                </a:path>
                <a:path w="83184" h="115570">
                  <a:moveTo>
                    <a:pt x="83146" y="5003"/>
                  </a:moveTo>
                  <a:lnTo>
                    <a:pt x="78143" y="0"/>
                  </a:lnTo>
                  <a:lnTo>
                    <a:pt x="45212" y="32956"/>
                  </a:lnTo>
                  <a:lnTo>
                    <a:pt x="31864" y="19621"/>
                  </a:lnTo>
                  <a:lnTo>
                    <a:pt x="26873" y="24612"/>
                  </a:lnTo>
                  <a:lnTo>
                    <a:pt x="45237" y="42913"/>
                  </a:lnTo>
                  <a:lnTo>
                    <a:pt x="83146" y="5003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</p:grpSp>
      <p:sp>
        <p:nvSpPr>
          <p:cNvPr id="76" name="object 76"/>
          <p:cNvSpPr txBox="1"/>
          <p:nvPr/>
        </p:nvSpPr>
        <p:spPr>
          <a:xfrm>
            <a:off x="970577" y="6272637"/>
            <a:ext cx="5914390" cy="133350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defRPr sz="70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Foram realizadas comparações competitivas para produtos com este símbolo. Uma seleção dos resultados do teste pode ser encontrada nas páginas a seguir.</a:t>
            </a:r>
            <a:endParaRPr sz="700">
              <a:latin typeface="MB Corpo S Text Light"/>
              <a:cs typeface="MB Corpo S Text Ligh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92000" y="378505"/>
            <a:ext cx="0" cy="25400"/>
          </a:xfrm>
          <a:custGeom>
            <a:avLst/>
            <a:gdLst/>
            <a:ahLst/>
            <a:cxnLst/>
            <a:rect l="l" t="t" r="r" b="b"/>
            <a:pathLst>
              <a:path h="25400">
                <a:moveTo>
                  <a:pt x="0" y="25400"/>
                </a:moveTo>
                <a:lnTo>
                  <a:pt x="3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A1E5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36638" y="165333"/>
            <a:ext cx="4346461" cy="1166986"/>
          </a:xfrm>
          <a:prstGeom prst="rect">
            <a:avLst/>
          </a:prstGeom>
        </p:spPr>
        <p:txBody>
          <a:bodyPr vert="horz" wrap="square" lIns="0" tIns="50800" rIns="0" bIns="0">
            <a:spAutoFit/>
          </a:bodyPr>
          <a:lstStyle/>
          <a:p>
            <a:pPr marL="12700" marR="5080">
              <a:lnSpc>
                <a:spcPts val="2870"/>
              </a:lnSpc>
              <a:spcBef>
                <a:spcPts val="400"/>
              </a:spcBef>
            </a:pPr>
            <a:r>
              <a:rPr dirty="0" err="1">
                <a:solidFill>
                  <a:srgbClr val="00A1E5"/>
                </a:solidFill>
              </a:rPr>
              <a:t>Referência</a:t>
            </a:r>
            <a:r>
              <a:rPr dirty="0">
                <a:solidFill>
                  <a:srgbClr val="00A1E5"/>
                </a:solidFill>
              </a:rPr>
              <a:t> </a:t>
            </a:r>
            <a:r>
              <a:rPr dirty="0" err="1"/>
              <a:t>em</a:t>
            </a:r>
            <a:r>
              <a:rPr dirty="0"/>
              <a:t> </a:t>
            </a:r>
            <a:r>
              <a:rPr dirty="0" err="1"/>
              <a:t>termos</a:t>
            </a:r>
            <a:r>
              <a:rPr dirty="0"/>
              <a:t> de </a:t>
            </a:r>
            <a:r>
              <a:rPr dirty="0" err="1"/>
              <a:t>qualidade</a:t>
            </a:r>
            <a:r>
              <a:rPr dirty="0"/>
              <a:t>, </a:t>
            </a:r>
            <a:r>
              <a:rPr dirty="0" err="1"/>
              <a:t>segurança</a:t>
            </a:r>
            <a:r>
              <a:rPr dirty="0"/>
              <a:t> e </a:t>
            </a:r>
            <a:r>
              <a:rPr dirty="0" err="1"/>
              <a:t>custo-benefício</a:t>
            </a:r>
            <a:r>
              <a:rPr dirty="0"/>
              <a:t>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14705" y="1335819"/>
            <a:ext cx="4232275" cy="1320874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6510">
              <a:spcBef>
                <a:spcPts val="100"/>
              </a:spcBef>
              <a:defRPr sz="1000" b="1">
                <a:solidFill>
                  <a:srgbClr val="00A1E5"/>
                </a:solidFill>
                <a:latin typeface="Daimler CS Demi"/>
                <a:cs typeface="Daimler CS Demi"/>
              </a:defRPr>
            </a:pPr>
            <a:r>
              <a:rPr dirty="0" err="1"/>
              <a:t>Pastilhas</a:t>
            </a:r>
            <a:r>
              <a:rPr dirty="0"/>
              <a:t> e discos de </a:t>
            </a:r>
            <a:r>
              <a:rPr dirty="0" err="1"/>
              <a:t>freio</a:t>
            </a:r>
            <a:r>
              <a:rPr dirty="0"/>
              <a:t> </a:t>
            </a:r>
            <a:r>
              <a:rPr dirty="0" err="1"/>
              <a:t>originais</a:t>
            </a:r>
            <a:r>
              <a:rPr dirty="0"/>
              <a:t> Mercedes-Benz:</a:t>
            </a:r>
            <a:endParaRPr sz="1000" dirty="0">
              <a:latin typeface="Daimler CS Demi"/>
              <a:cs typeface="Daimler CS Demi"/>
            </a:endParaRPr>
          </a:p>
          <a:p>
            <a:pPr marL="12700" marR="5080">
              <a:spcBef>
                <a:spcPts val="610"/>
              </a:spcBef>
              <a:defRPr sz="1000" b="1">
                <a:solidFill>
                  <a:srgbClr val="00A1E5"/>
                </a:solidFill>
                <a:latin typeface="Daimler CS Demi"/>
                <a:cs typeface="Daimler CS Demi"/>
              </a:defRPr>
            </a:pPr>
            <a:r>
              <a:rPr dirty="0"/>
              <a:t>A </a:t>
            </a:r>
            <a:r>
              <a:rPr dirty="0" err="1"/>
              <a:t>confiabilidade</a:t>
            </a:r>
            <a:r>
              <a:rPr dirty="0"/>
              <a:t> e o </a:t>
            </a:r>
            <a:r>
              <a:rPr dirty="0" err="1"/>
              <a:t>desempenho</a:t>
            </a:r>
            <a:r>
              <a:rPr dirty="0"/>
              <a:t> das </a:t>
            </a:r>
            <a:r>
              <a:rPr dirty="0" err="1"/>
              <a:t>pastilhas</a:t>
            </a:r>
            <a:r>
              <a:rPr dirty="0"/>
              <a:t> e discos de </a:t>
            </a:r>
            <a:r>
              <a:rPr dirty="0" err="1"/>
              <a:t>freio</a:t>
            </a:r>
            <a:r>
              <a:rPr dirty="0"/>
              <a:t> </a:t>
            </a:r>
            <a:r>
              <a:rPr dirty="0" err="1"/>
              <a:t>são</a:t>
            </a:r>
            <a:r>
              <a:rPr dirty="0"/>
              <a:t> </a:t>
            </a:r>
            <a:r>
              <a:rPr dirty="0" err="1"/>
              <a:t>fundamentais</a:t>
            </a:r>
            <a:r>
              <a:rPr dirty="0"/>
              <a:t> para a </a:t>
            </a:r>
            <a:r>
              <a:rPr dirty="0" err="1"/>
              <a:t>segurança</a:t>
            </a:r>
            <a:r>
              <a:rPr dirty="0"/>
              <a:t> dos </a:t>
            </a:r>
            <a:r>
              <a:rPr dirty="0" err="1"/>
              <a:t>ocupantes</a:t>
            </a:r>
            <a:r>
              <a:rPr dirty="0"/>
              <a:t> do </a:t>
            </a:r>
            <a:r>
              <a:rPr dirty="0" err="1"/>
              <a:t>veículo</a:t>
            </a:r>
            <a:r>
              <a:rPr dirty="0"/>
              <a:t> e de outros </a:t>
            </a:r>
            <a:r>
              <a:rPr dirty="0" err="1"/>
              <a:t>usuários</a:t>
            </a:r>
            <a:r>
              <a:rPr dirty="0"/>
              <a:t> da </a:t>
            </a:r>
            <a:r>
              <a:rPr dirty="0" err="1"/>
              <a:t>estrada</a:t>
            </a:r>
            <a:r>
              <a:rPr dirty="0"/>
              <a:t>. </a:t>
            </a:r>
            <a:r>
              <a:rPr dirty="0" err="1"/>
              <a:t>Porque</a:t>
            </a:r>
            <a:r>
              <a:rPr dirty="0"/>
              <a:t> um </a:t>
            </a:r>
            <a:r>
              <a:rPr dirty="0" err="1"/>
              <a:t>efeito</a:t>
            </a:r>
            <a:r>
              <a:rPr dirty="0"/>
              <a:t> de </a:t>
            </a:r>
            <a:r>
              <a:rPr dirty="0" err="1"/>
              <a:t>frenagem</a:t>
            </a:r>
            <a:r>
              <a:rPr dirty="0"/>
              <a:t> </a:t>
            </a:r>
            <a:r>
              <a:rPr dirty="0" err="1"/>
              <a:t>ruim</a:t>
            </a:r>
            <a:r>
              <a:rPr dirty="0"/>
              <a:t> </a:t>
            </a:r>
            <a:r>
              <a:rPr dirty="0" err="1"/>
              <a:t>pode</a:t>
            </a:r>
            <a:r>
              <a:rPr dirty="0"/>
              <a:t> </a:t>
            </a:r>
            <a:r>
              <a:rPr dirty="0" err="1"/>
              <a:t>estender</a:t>
            </a:r>
            <a:r>
              <a:rPr dirty="0"/>
              <a:t> </a:t>
            </a:r>
            <a:r>
              <a:rPr dirty="0" err="1"/>
              <a:t>significativamente</a:t>
            </a:r>
            <a:r>
              <a:rPr dirty="0"/>
              <a:t> a </a:t>
            </a:r>
            <a:r>
              <a:rPr dirty="0" err="1"/>
              <a:t>distância</a:t>
            </a:r>
            <a:r>
              <a:rPr dirty="0"/>
              <a:t> de </a:t>
            </a:r>
            <a:r>
              <a:rPr dirty="0" err="1"/>
              <a:t>frenagem</a:t>
            </a:r>
            <a:r>
              <a:rPr dirty="0"/>
              <a:t>. </a:t>
            </a:r>
            <a:r>
              <a:rPr dirty="0" err="1"/>
              <a:t>Materiais</a:t>
            </a:r>
            <a:r>
              <a:rPr dirty="0"/>
              <a:t> de </a:t>
            </a:r>
            <a:r>
              <a:rPr dirty="0" err="1"/>
              <a:t>baixa</a:t>
            </a:r>
            <a:r>
              <a:rPr dirty="0"/>
              <a:t> </a:t>
            </a:r>
            <a:r>
              <a:rPr dirty="0" err="1"/>
              <a:t>qualidade</a:t>
            </a:r>
            <a:r>
              <a:rPr dirty="0"/>
              <a:t> </a:t>
            </a:r>
            <a:r>
              <a:rPr dirty="0" err="1"/>
              <a:t>também</a:t>
            </a:r>
            <a:r>
              <a:rPr dirty="0"/>
              <a:t> </a:t>
            </a:r>
            <a:r>
              <a:rPr dirty="0" err="1"/>
              <a:t>podem</a:t>
            </a:r>
            <a:r>
              <a:rPr dirty="0"/>
              <a:t> </a:t>
            </a:r>
            <a:r>
              <a:rPr dirty="0" err="1"/>
              <a:t>levar</a:t>
            </a:r>
            <a:r>
              <a:rPr dirty="0"/>
              <a:t> a </a:t>
            </a:r>
            <a:r>
              <a:rPr dirty="0" err="1"/>
              <a:t>corrosão</a:t>
            </a:r>
            <a:r>
              <a:rPr dirty="0"/>
              <a:t> </a:t>
            </a:r>
            <a:r>
              <a:rPr dirty="0" err="1"/>
              <a:t>severa</a:t>
            </a:r>
            <a:r>
              <a:rPr dirty="0"/>
              <a:t>, </a:t>
            </a:r>
            <a:r>
              <a:rPr dirty="0" err="1"/>
              <a:t>ruídos</a:t>
            </a:r>
            <a:r>
              <a:rPr dirty="0"/>
              <a:t> de </a:t>
            </a:r>
            <a:r>
              <a:rPr dirty="0" err="1"/>
              <a:t>frenagem</a:t>
            </a:r>
            <a:r>
              <a:rPr dirty="0"/>
              <a:t> e </a:t>
            </a:r>
            <a:r>
              <a:rPr dirty="0" err="1"/>
              <a:t>aumento</a:t>
            </a:r>
            <a:r>
              <a:rPr dirty="0"/>
              <a:t> do </a:t>
            </a:r>
            <a:r>
              <a:rPr dirty="0" err="1"/>
              <a:t>desgaste</a:t>
            </a:r>
            <a:r>
              <a:rPr dirty="0"/>
              <a:t>. É </a:t>
            </a:r>
            <a:r>
              <a:rPr dirty="0" err="1"/>
              <a:t>por</a:t>
            </a:r>
            <a:r>
              <a:rPr dirty="0"/>
              <a:t> </a:t>
            </a:r>
            <a:r>
              <a:rPr dirty="0" err="1"/>
              <a:t>isso</a:t>
            </a:r>
            <a:r>
              <a:rPr dirty="0"/>
              <a:t> que a Mercedes-Benz </a:t>
            </a:r>
            <a:r>
              <a:rPr dirty="0" err="1"/>
              <a:t>coloca</a:t>
            </a:r>
            <a:r>
              <a:rPr dirty="0"/>
              <a:t> as </a:t>
            </a:r>
            <a:r>
              <a:rPr dirty="0" err="1"/>
              <a:t>mais</a:t>
            </a:r>
            <a:r>
              <a:rPr dirty="0"/>
              <a:t> </a:t>
            </a:r>
            <a:r>
              <a:rPr dirty="0" err="1"/>
              <a:t>altas</a:t>
            </a:r>
            <a:r>
              <a:rPr dirty="0"/>
              <a:t> </a:t>
            </a:r>
            <a:r>
              <a:rPr dirty="0" err="1"/>
              <a:t>exigências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qualidade</a:t>
            </a:r>
            <a:r>
              <a:rPr dirty="0"/>
              <a:t> das </a:t>
            </a:r>
            <a:r>
              <a:rPr dirty="0" err="1"/>
              <a:t>pastilhas</a:t>
            </a:r>
            <a:r>
              <a:rPr dirty="0"/>
              <a:t> e dos discos de </a:t>
            </a:r>
            <a:r>
              <a:rPr dirty="0" err="1"/>
              <a:t>freio</a:t>
            </a:r>
            <a:r>
              <a:rPr dirty="0"/>
              <a:t>.</a:t>
            </a:r>
            <a:endParaRPr sz="1000" dirty="0">
              <a:latin typeface="Daimler CS Demi"/>
              <a:cs typeface="Daimler CS Dem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4705" y="2800406"/>
            <a:ext cx="4253865" cy="1226820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 marR="5080">
              <a:lnSpc>
                <a:spcPct val="112500"/>
              </a:lnSpc>
              <a:spcBef>
                <a:spcPts val="105"/>
              </a:spcBef>
              <a:defRPr sz="1000"/>
            </a:pPr>
            <a:r>
              <a:rPr b="1">
                <a:solidFill>
                  <a:srgbClr val="00A1E5"/>
                </a:solidFill>
                <a:latin typeface="Daimler CS Demi"/>
                <a:cs typeface="Daimler CS Demi"/>
              </a:rPr>
              <a:t>Os discos de freio leves Mercedes-Benz </a:t>
            </a:r>
            <a:r>
              <a:rPr>
                <a:solidFill>
                  <a:srgbClr val="12120D"/>
                </a:solidFill>
                <a:latin typeface="Daimler CS Light"/>
                <a:cs typeface="Daimler CS Light"/>
              </a:rPr>
              <a:t>consistem em uma bandeja de chapa de aço de alta resistência, que é conectado ao anel de freio de ferro fundido cinzento por meio de uma engrenagem. O uso de aço fino em vez de ferro fundido cinzento para a bandeja do disco de freio reduz o peso em até 1,5 kg por disco e, portanto, até 6 kg por veículo – ao mesmo tempo em que atende aos mais altos requisitos de segurança. Além disso, a redução de peso contribui para reduzir o consumo e, portanto, os poluentes.</a:t>
            </a:r>
            <a:endParaRPr sz="1000">
              <a:latin typeface="Daimler CS Light"/>
              <a:cs typeface="Daimler CS 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4705" y="4170939"/>
            <a:ext cx="4166870" cy="36830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 marR="5080">
              <a:lnSpc>
                <a:spcPct val="112500"/>
              </a:lnSpc>
              <a:spcBef>
                <a:spcPts val="100"/>
              </a:spcBef>
              <a:defRPr sz="1000"/>
            </a:pPr>
            <a:r>
              <a:rPr b="1">
                <a:solidFill>
                  <a:srgbClr val="00A1E5"/>
                </a:solidFill>
                <a:latin typeface="Daimler CS Demi"/>
                <a:cs typeface="Daimler CS Demi"/>
              </a:rPr>
              <a:t>Vantagens técnicas através da inovação. </a:t>
            </a:r>
            <a:r>
              <a:rPr>
                <a:solidFill>
                  <a:srgbClr val="12120D"/>
                </a:solidFill>
                <a:latin typeface="Daimler CS Light"/>
                <a:cs typeface="Daimler CS Light"/>
              </a:rPr>
              <a:t>Ao reduzir a massa não suspensa, há vantagens para o conforto de condução.</a:t>
            </a:r>
            <a:endParaRPr sz="1000">
              <a:latin typeface="Daimler CS Light"/>
              <a:cs typeface="Daimler CS Ligh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4730" y="4698814"/>
            <a:ext cx="4081779" cy="17780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defRPr sz="1000"/>
            </a:pPr>
            <a:r>
              <a:rPr b="1">
                <a:solidFill>
                  <a:srgbClr val="00A1E5"/>
                </a:solidFill>
                <a:latin typeface="Daimler CS Demi"/>
                <a:cs typeface="Daimler CS Demi"/>
              </a:rPr>
              <a:t>As oficinas também se beneficiam. </a:t>
            </a:r>
            <a:r>
              <a:rPr>
                <a:solidFill>
                  <a:srgbClr val="12120D"/>
                </a:solidFill>
                <a:latin typeface="Daimler CS Light"/>
                <a:cs typeface="Daimler CS Light"/>
              </a:rPr>
              <a:t>O indicador de desgaste no disco de freio</a:t>
            </a:r>
            <a:endParaRPr sz="1000">
              <a:latin typeface="Daimler CS Light"/>
              <a:cs typeface="Daimler CS Ligh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52314" y="4879459"/>
            <a:ext cx="157480" cy="163195"/>
          </a:xfrm>
          <a:prstGeom prst="rect">
            <a:avLst/>
          </a:prstGeom>
        </p:spPr>
        <p:txBody>
          <a:bodyPr vert="horz" wrap="square" lIns="0" tIns="3810" rIns="0" bIns="0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  <a:defRPr sz="1000">
                <a:solidFill>
                  <a:srgbClr val="12120D"/>
                </a:solidFill>
                <a:latin typeface="Daimler CS Light"/>
                <a:cs typeface="Daimler CS Light"/>
              </a:defRPr>
            </a:pPr>
            <a:r>
              <a:t>no</a:t>
            </a:r>
            <a:endParaRPr sz="1000">
              <a:latin typeface="Daimler CS Light"/>
              <a:cs typeface="Daimler CS Ligh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14743" y="4852319"/>
            <a:ext cx="4217670" cy="367665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 marR="5080">
              <a:lnSpc>
                <a:spcPct val="112100"/>
              </a:lnSpc>
              <a:spcBef>
                <a:spcPts val="100"/>
              </a:spcBef>
              <a:defRPr sz="1000">
                <a:solidFill>
                  <a:srgbClr val="12120D"/>
                </a:solidFill>
                <a:latin typeface="Daimler CS Light"/>
                <a:cs typeface="Daimler CS Light"/>
              </a:defRPr>
            </a:pPr>
            <a:r>
              <a:t>original Mercedes-Benz economiza em medições complicadas. Porque o limite de desgaste pode ser determinado rapidamente.</a:t>
            </a:r>
            <a:endParaRPr sz="1000">
              <a:latin typeface="Daimler CS Light"/>
              <a:cs typeface="Daimler CS Ligh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80736" y="251642"/>
            <a:ext cx="5361941" cy="726440"/>
          </a:xfrm>
          <a:prstGeom prst="rect">
            <a:avLst/>
          </a:prstGeom>
        </p:spPr>
        <p:txBody>
          <a:bodyPr vert="horz" wrap="square" lIns="0" tIns="104139" rIns="0" bIns="0">
            <a:spAutoFit/>
          </a:bodyPr>
          <a:lstStyle/>
          <a:p>
            <a:pPr marL="12700" marR="5080">
              <a:lnSpc>
                <a:spcPct val="76900"/>
              </a:lnSpc>
              <a:spcBef>
                <a:spcPts val="819"/>
              </a:spcBef>
              <a:defRPr sz="2600">
                <a:latin typeface="Daimler CAC"/>
                <a:cs typeface="Daimler CAC"/>
              </a:defRPr>
            </a:pPr>
            <a:r>
              <a:rPr dirty="0" err="1">
                <a:solidFill>
                  <a:srgbClr val="00A1E5"/>
                </a:solidFill>
              </a:rPr>
              <a:t>Resumo</a:t>
            </a:r>
            <a:r>
              <a:rPr dirty="0">
                <a:solidFill>
                  <a:srgbClr val="00A1E5"/>
                </a:solidFill>
              </a:rPr>
              <a:t> </a:t>
            </a:r>
            <a:r>
              <a:rPr dirty="0" err="1">
                <a:solidFill>
                  <a:srgbClr val="00A1E5"/>
                </a:solidFill>
              </a:rPr>
              <a:t>rápido</a:t>
            </a:r>
            <a:r>
              <a:rPr dirty="0">
                <a:solidFill>
                  <a:srgbClr val="00A1E5"/>
                </a:solidFill>
              </a:rPr>
              <a:t> dos </a:t>
            </a:r>
            <a:r>
              <a:rPr dirty="0" err="1">
                <a:solidFill>
                  <a:srgbClr val="00A1E5"/>
                </a:solidFill>
              </a:rPr>
              <a:t>resultados</a:t>
            </a:r>
            <a:r>
              <a:rPr dirty="0">
                <a:solidFill>
                  <a:srgbClr val="00A1E5"/>
                </a:solidFill>
              </a:rPr>
              <a:t> do teste: </a:t>
            </a:r>
            <a:r>
              <a:rPr dirty="0">
                <a:solidFill>
                  <a:srgbClr val="12120D"/>
                </a:solidFill>
              </a:rPr>
              <a:t>A </a:t>
            </a:r>
            <a:r>
              <a:rPr dirty="0" err="1">
                <a:solidFill>
                  <a:srgbClr val="12120D"/>
                </a:solidFill>
              </a:rPr>
              <a:t>melhor</a:t>
            </a:r>
            <a:r>
              <a:rPr dirty="0">
                <a:solidFill>
                  <a:srgbClr val="12120D"/>
                </a:solidFill>
              </a:rPr>
              <a:t> </a:t>
            </a:r>
            <a:r>
              <a:rPr dirty="0" err="1">
                <a:solidFill>
                  <a:srgbClr val="12120D"/>
                </a:solidFill>
              </a:rPr>
              <a:t>escolha</a:t>
            </a:r>
            <a:r>
              <a:rPr dirty="0">
                <a:solidFill>
                  <a:srgbClr val="12120D"/>
                </a:solidFill>
              </a:rPr>
              <a:t>: o original.</a:t>
            </a:r>
            <a:endParaRPr sz="2600" dirty="0">
              <a:latin typeface="Daimler CAC"/>
              <a:cs typeface="Daimler CAC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249893" y="1178218"/>
            <a:ext cx="1282065" cy="244475"/>
          </a:xfrm>
          <a:custGeom>
            <a:avLst/>
            <a:gdLst/>
            <a:ahLst/>
            <a:cxnLst/>
            <a:rect l="l" t="t" r="r" b="b"/>
            <a:pathLst>
              <a:path w="1282065" h="244475">
                <a:moveTo>
                  <a:pt x="1281823" y="0"/>
                </a:moveTo>
                <a:lnTo>
                  <a:pt x="0" y="0"/>
                </a:lnTo>
                <a:lnTo>
                  <a:pt x="0" y="244256"/>
                </a:lnTo>
                <a:lnTo>
                  <a:pt x="1281823" y="244256"/>
                </a:lnTo>
                <a:lnTo>
                  <a:pt x="1281823" y="0"/>
                </a:lnTo>
                <a:close/>
              </a:path>
            </a:pathLst>
          </a:custGeom>
          <a:solidFill>
            <a:srgbClr val="E2E3E3"/>
          </a:solidFill>
        </p:spPr>
        <p:txBody>
          <a:bodyPr wrap="square" lIns="0" tIns="0" rIns="0" bIns="0"/>
          <a:lstStyle/>
          <a:p>
            <a:endParaRPr/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5249893" y="3423089"/>
          <a:ext cx="5131434" cy="1917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2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5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2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2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1770"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235"/>
                        </a:spcBef>
                        <a:defRPr sz="800" b="1">
                          <a:solidFill>
                            <a:srgbClr val="12120D"/>
                          </a:solidFill>
                          <a:latin typeface="Daimler CS Demi"/>
                          <a:cs typeface="Daimler CS Demi"/>
                        </a:defRPr>
                      </a:pPr>
                      <a:r>
                        <a:t>Classificação</a:t>
                      </a:r>
                      <a:endParaRPr sz="800">
                        <a:latin typeface="Daimler CS Demi"/>
                        <a:cs typeface="Daimler CS Demi"/>
                      </a:endParaRPr>
                    </a:p>
                  </a:txBody>
                  <a:tcPr marL="0" marR="0" marT="2984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  <a:solidFill>
                      <a:srgbClr val="E2E3E3"/>
                    </a:solidFill>
                  </a:tcPr>
                </a:tc>
                <a:tc>
                  <a:txBody>
                    <a:bodyPr/>
                    <a:lstStyle/>
                    <a:p>
                      <a:pPr marL="57150" algn="ctr">
                        <a:lnSpc>
                          <a:spcPct val="100000"/>
                        </a:lnSpc>
                        <a:spcBef>
                          <a:spcPts val="235"/>
                        </a:spcBef>
                        <a:defRPr sz="800" b="1">
                          <a:solidFill>
                            <a:srgbClr val="FFFFFF"/>
                          </a:solidFill>
                          <a:latin typeface="Daimler CS Demi"/>
                          <a:cs typeface="Daimler CS Demi"/>
                        </a:defRPr>
                      </a:pPr>
                      <a:r>
                        <a:t>1</a:t>
                      </a:r>
                      <a:endParaRPr sz="800">
                        <a:latin typeface="Daimler CS Demi"/>
                        <a:cs typeface="Daimler CS Dem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  <a:solidFill>
                      <a:srgbClr val="00A1E5"/>
                    </a:solidFill>
                  </a:tcPr>
                </a:tc>
                <a:tc>
                  <a:txBody>
                    <a:bodyPr/>
                    <a:lstStyle/>
                    <a:p>
                      <a:pPr marL="57150" algn="ctr">
                        <a:lnSpc>
                          <a:spcPct val="100000"/>
                        </a:lnSpc>
                        <a:spcBef>
                          <a:spcPts val="235"/>
                        </a:spcBef>
                        <a:defRPr sz="800" b="1">
                          <a:solidFill>
                            <a:srgbClr val="FFFFFF"/>
                          </a:solidFill>
                          <a:latin typeface="Daimler CS Demi"/>
                          <a:cs typeface="Daimler CS Demi"/>
                        </a:defRPr>
                      </a:pPr>
                      <a:r>
                        <a:t>2</a:t>
                      </a:r>
                      <a:endParaRPr sz="800">
                        <a:latin typeface="Daimler CS Demi"/>
                        <a:cs typeface="Daimler CS Dem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  <a:solidFill>
                      <a:srgbClr val="9D9E9E"/>
                    </a:solidFill>
                  </a:tcPr>
                </a:tc>
                <a:tc>
                  <a:txBody>
                    <a:bodyPr/>
                    <a:lstStyle/>
                    <a:p>
                      <a:pPr marL="56515" algn="ctr">
                        <a:lnSpc>
                          <a:spcPct val="100000"/>
                        </a:lnSpc>
                        <a:spcBef>
                          <a:spcPts val="235"/>
                        </a:spcBef>
                        <a:defRPr sz="800" b="1">
                          <a:solidFill>
                            <a:srgbClr val="FFFFFF"/>
                          </a:solidFill>
                          <a:latin typeface="Daimler CS Demi"/>
                          <a:cs typeface="Daimler CS Demi"/>
                        </a:defRPr>
                      </a:pPr>
                      <a:r>
                        <a:t>3</a:t>
                      </a:r>
                      <a:endParaRPr sz="800">
                        <a:latin typeface="Daimler CS Demi"/>
                        <a:cs typeface="Daimler CS Dem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  <a:solidFill>
                      <a:srgbClr val="9D9E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3" name="object 13"/>
          <p:cNvGrpSpPr/>
          <p:nvPr/>
        </p:nvGrpSpPr>
        <p:grpSpPr>
          <a:xfrm>
            <a:off x="8414229" y="2503295"/>
            <a:ext cx="144145" cy="128270"/>
            <a:chOff x="8414229" y="2503295"/>
            <a:chExt cx="144145" cy="128270"/>
          </a:xfrm>
        </p:grpSpPr>
        <p:sp>
          <p:nvSpPr>
            <p:cNvPr id="14" name="object 14"/>
            <p:cNvSpPr/>
            <p:nvPr/>
          </p:nvSpPr>
          <p:spPr>
            <a:xfrm>
              <a:off x="8414229" y="2503295"/>
              <a:ext cx="144145" cy="128270"/>
            </a:xfrm>
            <a:custGeom>
              <a:avLst/>
              <a:gdLst/>
              <a:ahLst/>
              <a:cxnLst/>
              <a:rect l="l" t="t" r="r" b="b"/>
              <a:pathLst>
                <a:path w="144145" h="128269">
                  <a:moveTo>
                    <a:pt x="71996" y="0"/>
                  </a:moveTo>
                  <a:lnTo>
                    <a:pt x="43971" y="5034"/>
                  </a:lnTo>
                  <a:lnTo>
                    <a:pt x="21086" y="18763"/>
                  </a:lnTo>
                  <a:lnTo>
                    <a:pt x="5657" y="39124"/>
                  </a:lnTo>
                  <a:lnTo>
                    <a:pt x="0" y="64055"/>
                  </a:lnTo>
                  <a:lnTo>
                    <a:pt x="5657" y="88984"/>
                  </a:lnTo>
                  <a:lnTo>
                    <a:pt x="21086" y="109341"/>
                  </a:lnTo>
                  <a:lnTo>
                    <a:pt x="43971" y="123065"/>
                  </a:lnTo>
                  <a:lnTo>
                    <a:pt x="71996" y="128098"/>
                  </a:lnTo>
                  <a:lnTo>
                    <a:pt x="100021" y="123065"/>
                  </a:lnTo>
                  <a:lnTo>
                    <a:pt x="122905" y="109341"/>
                  </a:lnTo>
                  <a:lnTo>
                    <a:pt x="138334" y="88984"/>
                  </a:lnTo>
                  <a:lnTo>
                    <a:pt x="143992" y="64055"/>
                  </a:lnTo>
                  <a:lnTo>
                    <a:pt x="138334" y="39124"/>
                  </a:lnTo>
                  <a:lnTo>
                    <a:pt x="122905" y="18763"/>
                  </a:lnTo>
                  <a:lnTo>
                    <a:pt x="100021" y="5034"/>
                  </a:lnTo>
                  <a:lnTo>
                    <a:pt x="71996" y="0"/>
                  </a:lnTo>
                  <a:close/>
                </a:path>
              </a:pathLst>
            </a:custGeom>
            <a:solidFill>
              <a:srgbClr val="12120D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461838" y="2561432"/>
              <a:ext cx="48895" cy="12065"/>
            </a:xfrm>
            <a:custGeom>
              <a:avLst/>
              <a:gdLst/>
              <a:ahLst/>
              <a:cxnLst/>
              <a:rect l="l" t="t" r="r" b="b"/>
              <a:pathLst>
                <a:path w="48895" h="12064">
                  <a:moveTo>
                    <a:pt x="48767" y="0"/>
                  </a:moveTo>
                  <a:lnTo>
                    <a:pt x="0" y="0"/>
                  </a:lnTo>
                  <a:lnTo>
                    <a:pt x="0" y="11839"/>
                  </a:lnTo>
                  <a:lnTo>
                    <a:pt x="48767" y="11839"/>
                  </a:lnTo>
                  <a:lnTo>
                    <a:pt x="487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</p:grpSp>
      <p:graphicFrame>
        <p:nvGraphicFramePr>
          <p:cNvPr id="16" name="object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435955"/>
              </p:ext>
            </p:extLst>
          </p:nvPr>
        </p:nvGraphicFramePr>
        <p:xfrm>
          <a:off x="5225614" y="983819"/>
          <a:ext cx="5131434" cy="24129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2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5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2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2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384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107950">
                        <a:lnSpc>
                          <a:spcPct val="100000"/>
                        </a:lnSpc>
                        <a:defRPr sz="800">
                          <a:solidFill>
                            <a:srgbClr val="12120D"/>
                          </a:solidFill>
                          <a:latin typeface="Daimler CS Light"/>
                          <a:cs typeface="Daimler CS Light"/>
                        </a:defRPr>
                      </a:pPr>
                      <a:r>
                        <a:rPr dirty="0"/>
                        <a:t>Teste de </a:t>
                      </a:r>
                      <a:r>
                        <a:rPr dirty="0" err="1"/>
                        <a:t>instalação</a:t>
                      </a:r>
                      <a:endParaRPr sz="800" dirty="0">
                        <a:latin typeface="Daimler CS Light"/>
                        <a:cs typeface="Daimler CS Light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3220">
                        <a:lnSpc>
                          <a:spcPct val="100000"/>
                        </a:lnSpc>
                        <a:spcBef>
                          <a:spcPts val="434"/>
                        </a:spcBef>
                        <a:defRPr sz="800">
                          <a:solidFill>
                            <a:srgbClr val="FFFFFF"/>
                          </a:solidFill>
                          <a:latin typeface="Daimler CS Light"/>
                          <a:cs typeface="Daimler CS Light"/>
                        </a:defRPr>
                      </a:pPr>
                      <a:r>
                        <a:t>Mercedes-Benz</a:t>
                      </a:r>
                      <a:endParaRPr sz="800">
                        <a:latin typeface="Daimler CS Light"/>
                        <a:cs typeface="Daimler CS Light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00A1E5"/>
                    </a:solidFill>
                  </a:tcPr>
                </a:tc>
                <a:tc>
                  <a:txBody>
                    <a:bodyPr/>
                    <a:lstStyle/>
                    <a:p>
                      <a:pPr marL="395605">
                        <a:lnSpc>
                          <a:spcPct val="100000"/>
                        </a:lnSpc>
                        <a:spcBef>
                          <a:spcPts val="330"/>
                        </a:spcBef>
                        <a:defRPr sz="800">
                          <a:solidFill>
                            <a:srgbClr val="FFFFFF"/>
                          </a:solidFill>
                          <a:latin typeface="Daimler CS Light"/>
                          <a:cs typeface="Daimler CS Light"/>
                        </a:defRPr>
                      </a:pPr>
                      <a:r>
                        <a:t>Concorrente 1</a:t>
                      </a:r>
                      <a:endParaRPr sz="800">
                        <a:latin typeface="Daimler CS Light"/>
                        <a:cs typeface="Daimler CS Light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9D9E9E"/>
                    </a:solidFill>
                  </a:tcPr>
                </a:tc>
                <a:tc>
                  <a:txBody>
                    <a:bodyPr/>
                    <a:lstStyle/>
                    <a:p>
                      <a:pPr marL="353695">
                        <a:lnSpc>
                          <a:spcPct val="100000"/>
                        </a:lnSpc>
                        <a:spcBef>
                          <a:spcPts val="434"/>
                        </a:spcBef>
                        <a:defRPr sz="800">
                          <a:solidFill>
                            <a:srgbClr val="FFFFFF"/>
                          </a:solidFill>
                          <a:latin typeface="Daimler CS Light"/>
                          <a:cs typeface="Daimler CS Light"/>
                        </a:defRPr>
                      </a:pPr>
                      <a:r>
                        <a:t>Concorrente 2</a:t>
                      </a:r>
                      <a:endParaRPr sz="800">
                        <a:latin typeface="Daimler CS Light"/>
                        <a:cs typeface="Daimler CS Light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9D9E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63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6350">
                      <a:solidFill>
                        <a:srgbClr val="12120D"/>
                      </a:solidFill>
                      <a:prstDash val="solid"/>
                    </a:lnB>
                    <a:solidFill>
                      <a:srgbClr val="B7E2F8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904">
                <a:tc>
                  <a:txBody>
                    <a:bodyPr/>
                    <a:lstStyle/>
                    <a:p>
                      <a:pPr marL="107950" marR="314325">
                        <a:lnSpc>
                          <a:spcPct val="100000"/>
                        </a:lnSpc>
                        <a:defRPr sz="800">
                          <a:solidFill>
                            <a:srgbClr val="12120D"/>
                          </a:solidFill>
                          <a:latin typeface="Daimler CS Light"/>
                          <a:cs typeface="Daimler CS Light"/>
                        </a:defRPr>
                      </a:pPr>
                      <a:r>
                        <a:rPr dirty="0" err="1"/>
                        <a:t>Distância</a:t>
                      </a:r>
                      <a:r>
                        <a:rPr dirty="0"/>
                        <a:t> de </a:t>
                      </a:r>
                      <a:r>
                        <a:rPr dirty="0" err="1"/>
                        <a:t>frenagem</a:t>
                      </a:r>
                      <a:r>
                        <a:rPr dirty="0"/>
                        <a:t> 100 km/h </a:t>
                      </a:r>
                      <a:r>
                        <a:rPr dirty="0" err="1"/>
                        <a:t>freio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frio</a:t>
                      </a:r>
                      <a:endParaRPr sz="800" dirty="0">
                        <a:latin typeface="Daimler CS Light"/>
                        <a:cs typeface="Daimler CS Light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  <a:solidFill>
                      <a:srgbClr val="B7E2F8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904">
                <a:tc>
                  <a:txBody>
                    <a:bodyPr/>
                    <a:lstStyle/>
                    <a:p>
                      <a:pPr marL="107950" marR="314325">
                        <a:lnSpc>
                          <a:spcPct val="100000"/>
                        </a:lnSpc>
                        <a:defRPr sz="800">
                          <a:solidFill>
                            <a:srgbClr val="12120D"/>
                          </a:solidFill>
                          <a:latin typeface="Daimler CS Light"/>
                          <a:cs typeface="Daimler CS Light"/>
                        </a:defRPr>
                      </a:pPr>
                      <a:r>
                        <a:t>Distância de frenagem 130 km/h freio quente</a:t>
                      </a:r>
                      <a:endParaRPr sz="800">
                        <a:latin typeface="Daimler CS Light"/>
                        <a:cs typeface="Daimler CS Light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  <a:solidFill>
                      <a:srgbClr val="B7E2F8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904">
                <a:tc>
                  <a:txBody>
                    <a:bodyPr/>
                    <a:lstStyle/>
                    <a:p>
                      <a:pPr marL="107950" marR="97155">
                        <a:lnSpc>
                          <a:spcPct val="100000"/>
                        </a:lnSpc>
                        <a:defRPr sz="800">
                          <a:solidFill>
                            <a:srgbClr val="12120D"/>
                          </a:solidFill>
                          <a:latin typeface="Daimler CS Light"/>
                          <a:cs typeface="Daimler CS Light"/>
                        </a:defRPr>
                      </a:pPr>
                      <a:r>
                        <a:t>Distância de frenagem 160/200 km/h freio frio</a:t>
                      </a:r>
                      <a:endParaRPr sz="800">
                        <a:latin typeface="Daimler CS Light"/>
                        <a:cs typeface="Daimler CS Light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  <a:solidFill>
                      <a:srgbClr val="B7E2F8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904"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484"/>
                        </a:spcBef>
                        <a:defRPr sz="800">
                          <a:solidFill>
                            <a:srgbClr val="12120D"/>
                          </a:solidFill>
                          <a:latin typeface="Daimler CS Light"/>
                          <a:cs typeface="Daimler CS Light"/>
                        </a:defRPr>
                      </a:pPr>
                      <a:r>
                        <a:t>Resistência a trincas no disco</a:t>
                      </a:r>
                      <a:endParaRPr sz="800">
                        <a:latin typeface="Daimler CS Light"/>
                        <a:cs typeface="Daimler CS Light"/>
                      </a:endParaRPr>
                    </a:p>
                  </a:txBody>
                  <a:tcPr marL="0" marR="0" marT="61594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  <a:solidFill>
                      <a:srgbClr val="B7E2F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737870">
                        <a:lnSpc>
                          <a:spcPct val="100000"/>
                        </a:lnSpc>
                        <a:spcBef>
                          <a:spcPts val="229"/>
                        </a:spcBef>
                        <a:defRPr sz="750" b="1">
                          <a:solidFill>
                            <a:srgbClr val="12120D"/>
                          </a:solidFill>
                          <a:latin typeface="Daimler CS Demi"/>
                          <a:cs typeface="Daimler CS Demi"/>
                        </a:defRPr>
                      </a:pPr>
                      <a:r>
                        <a:rPr dirty="0"/>
                        <a:t>*</a:t>
                      </a:r>
                      <a:endParaRPr sz="750" dirty="0">
                        <a:latin typeface="Daimler CS Demi"/>
                        <a:cs typeface="Daimler CS Demi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904">
                <a:tc>
                  <a:txBody>
                    <a:bodyPr/>
                    <a:lstStyle/>
                    <a:p>
                      <a:pPr marL="107950" marR="163830">
                        <a:lnSpc>
                          <a:spcPct val="100000"/>
                        </a:lnSpc>
                        <a:defRPr sz="800">
                          <a:solidFill>
                            <a:srgbClr val="12120D"/>
                          </a:solidFill>
                          <a:latin typeface="Daimler CS Light"/>
                          <a:cs typeface="Daimler CS Light"/>
                        </a:defRPr>
                      </a:pPr>
                      <a:r>
                        <a:t>Coeficiente de atrito entre a pastilha e o disco de freio</a:t>
                      </a:r>
                      <a:endParaRPr sz="800">
                        <a:latin typeface="Daimler CS Light"/>
                        <a:cs typeface="Daimler CS Light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  <a:solidFill>
                      <a:srgbClr val="B7E2F8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5904"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484"/>
                        </a:spcBef>
                        <a:defRPr sz="800">
                          <a:solidFill>
                            <a:srgbClr val="12120D"/>
                          </a:solidFill>
                          <a:latin typeface="Daimler CS Light"/>
                          <a:cs typeface="Daimler CS Light"/>
                        </a:defRPr>
                      </a:pPr>
                      <a:r>
                        <a:rPr dirty="0" err="1"/>
                        <a:t>Resistência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ao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desgaste</a:t>
                      </a:r>
                      <a:endParaRPr sz="800" dirty="0">
                        <a:latin typeface="Daimler CS Light"/>
                        <a:cs typeface="Daimler CS Light"/>
                      </a:endParaRPr>
                    </a:p>
                  </a:txBody>
                  <a:tcPr marL="0" marR="0" marT="61594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  <a:solidFill>
                      <a:srgbClr val="B7E2F8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6350">
                      <a:solidFill>
                        <a:srgbClr val="12120D"/>
                      </a:solidFill>
                      <a:prstDash val="solid"/>
                    </a:lnT>
                    <a:lnB w="6350">
                      <a:solidFill>
                        <a:srgbClr val="12120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30817" y="1292980"/>
            <a:ext cx="143992" cy="128098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408726" y="1277845"/>
            <a:ext cx="143992" cy="128098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696054" y="1295566"/>
            <a:ext cx="143992" cy="128098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130817" y="1631979"/>
            <a:ext cx="143992" cy="128098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420125" y="1637423"/>
            <a:ext cx="143992" cy="128098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696054" y="1637423"/>
            <a:ext cx="143992" cy="128098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130817" y="1990917"/>
            <a:ext cx="143992" cy="128098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420125" y="1985167"/>
            <a:ext cx="143992" cy="128098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690360" y="1985167"/>
            <a:ext cx="143992" cy="128098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130817" y="2278316"/>
            <a:ext cx="143992" cy="128098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420125" y="2277523"/>
            <a:ext cx="143992" cy="128098"/>
          </a:xfrm>
          <a:prstGeom prst="rect">
            <a:avLst/>
          </a:prstGeom>
        </p:spPr>
      </p:pic>
      <p:pic>
        <p:nvPicPr>
          <p:cNvPr id="28" name="object 2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699116" y="2277523"/>
            <a:ext cx="143992" cy="128098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130817" y="2534042"/>
            <a:ext cx="143992" cy="128098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699116" y="2540012"/>
            <a:ext cx="143992" cy="128098"/>
          </a:xfrm>
          <a:prstGeom prst="rect">
            <a:avLst/>
          </a:prstGeom>
        </p:spPr>
      </p:pic>
      <p:pic>
        <p:nvPicPr>
          <p:cNvPr id="31" name="object 3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130817" y="2917832"/>
            <a:ext cx="143992" cy="128098"/>
          </a:xfrm>
          <a:prstGeom prst="rect">
            <a:avLst/>
          </a:prstGeom>
        </p:spPr>
      </p:pic>
      <p:pic>
        <p:nvPicPr>
          <p:cNvPr id="32" name="object 3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414229" y="2914492"/>
            <a:ext cx="143992" cy="128098"/>
          </a:xfrm>
          <a:prstGeom prst="rect">
            <a:avLst/>
          </a:prstGeom>
        </p:spPr>
      </p:pic>
      <p:grpSp>
        <p:nvGrpSpPr>
          <p:cNvPr id="33" name="object 33"/>
          <p:cNvGrpSpPr/>
          <p:nvPr/>
        </p:nvGrpSpPr>
        <p:grpSpPr>
          <a:xfrm>
            <a:off x="9686771" y="2912237"/>
            <a:ext cx="144145" cy="128270"/>
            <a:chOff x="9696054" y="2759484"/>
            <a:chExt cx="144145" cy="128270"/>
          </a:xfrm>
        </p:grpSpPr>
        <p:sp>
          <p:nvSpPr>
            <p:cNvPr id="34" name="object 34"/>
            <p:cNvSpPr/>
            <p:nvPr/>
          </p:nvSpPr>
          <p:spPr>
            <a:xfrm>
              <a:off x="9696054" y="2759484"/>
              <a:ext cx="144145" cy="128270"/>
            </a:xfrm>
            <a:custGeom>
              <a:avLst/>
              <a:gdLst/>
              <a:ahLst/>
              <a:cxnLst/>
              <a:rect l="l" t="t" r="r" b="b"/>
              <a:pathLst>
                <a:path w="144145" h="128269">
                  <a:moveTo>
                    <a:pt x="71996" y="0"/>
                  </a:moveTo>
                  <a:lnTo>
                    <a:pt x="43971" y="5034"/>
                  </a:lnTo>
                  <a:lnTo>
                    <a:pt x="21086" y="18763"/>
                  </a:lnTo>
                  <a:lnTo>
                    <a:pt x="5657" y="39124"/>
                  </a:lnTo>
                  <a:lnTo>
                    <a:pt x="0" y="64055"/>
                  </a:lnTo>
                  <a:lnTo>
                    <a:pt x="5657" y="88984"/>
                  </a:lnTo>
                  <a:lnTo>
                    <a:pt x="21086" y="109341"/>
                  </a:lnTo>
                  <a:lnTo>
                    <a:pt x="43971" y="123065"/>
                  </a:lnTo>
                  <a:lnTo>
                    <a:pt x="71996" y="128098"/>
                  </a:lnTo>
                  <a:lnTo>
                    <a:pt x="100021" y="123065"/>
                  </a:lnTo>
                  <a:lnTo>
                    <a:pt x="122905" y="109341"/>
                  </a:lnTo>
                  <a:lnTo>
                    <a:pt x="138334" y="88984"/>
                  </a:lnTo>
                  <a:lnTo>
                    <a:pt x="143992" y="64055"/>
                  </a:lnTo>
                  <a:lnTo>
                    <a:pt x="138334" y="39124"/>
                  </a:lnTo>
                  <a:lnTo>
                    <a:pt x="122905" y="18763"/>
                  </a:lnTo>
                  <a:lnTo>
                    <a:pt x="100021" y="5034"/>
                  </a:lnTo>
                  <a:lnTo>
                    <a:pt x="71996" y="0"/>
                  </a:lnTo>
                  <a:close/>
                </a:path>
              </a:pathLst>
            </a:custGeom>
            <a:solidFill>
              <a:srgbClr val="12120D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9743661" y="2817619"/>
              <a:ext cx="48895" cy="12065"/>
            </a:xfrm>
            <a:custGeom>
              <a:avLst/>
              <a:gdLst/>
              <a:ahLst/>
              <a:cxnLst/>
              <a:rect l="l" t="t" r="r" b="b"/>
              <a:pathLst>
                <a:path w="48895" h="12064">
                  <a:moveTo>
                    <a:pt x="48767" y="0"/>
                  </a:moveTo>
                  <a:lnTo>
                    <a:pt x="0" y="0"/>
                  </a:lnTo>
                  <a:lnTo>
                    <a:pt x="0" y="11839"/>
                  </a:lnTo>
                  <a:lnTo>
                    <a:pt x="48767" y="11839"/>
                  </a:lnTo>
                  <a:lnTo>
                    <a:pt x="487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</p:grpSp>
      <p:pic>
        <p:nvPicPr>
          <p:cNvPr id="36" name="object 36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130817" y="3230160"/>
            <a:ext cx="143992" cy="128098"/>
          </a:xfrm>
          <a:prstGeom prst="rect">
            <a:avLst/>
          </a:prstGeom>
        </p:spPr>
      </p:pic>
      <p:grpSp>
        <p:nvGrpSpPr>
          <p:cNvPr id="37" name="object 37"/>
          <p:cNvGrpSpPr/>
          <p:nvPr/>
        </p:nvGrpSpPr>
        <p:grpSpPr>
          <a:xfrm>
            <a:off x="8414229" y="3218092"/>
            <a:ext cx="144145" cy="128270"/>
            <a:chOff x="8414229" y="3015670"/>
            <a:chExt cx="144145" cy="128270"/>
          </a:xfrm>
        </p:grpSpPr>
        <p:sp>
          <p:nvSpPr>
            <p:cNvPr id="38" name="object 38"/>
            <p:cNvSpPr/>
            <p:nvPr/>
          </p:nvSpPr>
          <p:spPr>
            <a:xfrm>
              <a:off x="8414229" y="3015670"/>
              <a:ext cx="144145" cy="128270"/>
            </a:xfrm>
            <a:custGeom>
              <a:avLst/>
              <a:gdLst/>
              <a:ahLst/>
              <a:cxnLst/>
              <a:rect l="l" t="t" r="r" b="b"/>
              <a:pathLst>
                <a:path w="144145" h="128269">
                  <a:moveTo>
                    <a:pt x="71996" y="0"/>
                  </a:moveTo>
                  <a:lnTo>
                    <a:pt x="43971" y="5034"/>
                  </a:lnTo>
                  <a:lnTo>
                    <a:pt x="21086" y="18763"/>
                  </a:lnTo>
                  <a:lnTo>
                    <a:pt x="5657" y="39124"/>
                  </a:lnTo>
                  <a:lnTo>
                    <a:pt x="0" y="64055"/>
                  </a:lnTo>
                  <a:lnTo>
                    <a:pt x="5657" y="88984"/>
                  </a:lnTo>
                  <a:lnTo>
                    <a:pt x="21086" y="109341"/>
                  </a:lnTo>
                  <a:lnTo>
                    <a:pt x="43971" y="123065"/>
                  </a:lnTo>
                  <a:lnTo>
                    <a:pt x="71996" y="128098"/>
                  </a:lnTo>
                  <a:lnTo>
                    <a:pt x="100021" y="123065"/>
                  </a:lnTo>
                  <a:lnTo>
                    <a:pt x="122905" y="109341"/>
                  </a:lnTo>
                  <a:lnTo>
                    <a:pt x="138334" y="88984"/>
                  </a:lnTo>
                  <a:lnTo>
                    <a:pt x="143992" y="64055"/>
                  </a:lnTo>
                  <a:lnTo>
                    <a:pt x="138334" y="39124"/>
                  </a:lnTo>
                  <a:lnTo>
                    <a:pt x="122905" y="18763"/>
                  </a:lnTo>
                  <a:lnTo>
                    <a:pt x="100021" y="5034"/>
                  </a:lnTo>
                  <a:lnTo>
                    <a:pt x="71996" y="0"/>
                  </a:lnTo>
                  <a:close/>
                </a:path>
              </a:pathLst>
            </a:custGeom>
            <a:solidFill>
              <a:srgbClr val="12120D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8461838" y="3073805"/>
              <a:ext cx="48895" cy="12065"/>
            </a:xfrm>
            <a:custGeom>
              <a:avLst/>
              <a:gdLst/>
              <a:ahLst/>
              <a:cxnLst/>
              <a:rect l="l" t="t" r="r" b="b"/>
              <a:pathLst>
                <a:path w="48895" h="12064">
                  <a:moveTo>
                    <a:pt x="48767" y="0"/>
                  </a:moveTo>
                  <a:lnTo>
                    <a:pt x="0" y="0"/>
                  </a:lnTo>
                  <a:lnTo>
                    <a:pt x="0" y="11839"/>
                  </a:lnTo>
                  <a:lnTo>
                    <a:pt x="48767" y="11839"/>
                  </a:lnTo>
                  <a:lnTo>
                    <a:pt x="487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</p:grpSp>
      <p:pic>
        <p:nvPicPr>
          <p:cNvPr id="40" name="object 4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686924" y="3215976"/>
            <a:ext cx="143992" cy="128098"/>
          </a:xfrm>
          <a:prstGeom prst="rect">
            <a:avLst/>
          </a:prstGeom>
        </p:spPr>
      </p:pic>
      <p:pic>
        <p:nvPicPr>
          <p:cNvPr id="41" name="object 4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747897" y="3770927"/>
            <a:ext cx="72301" cy="65873"/>
          </a:xfrm>
          <a:prstGeom prst="rect">
            <a:avLst/>
          </a:prstGeom>
        </p:spPr>
      </p:pic>
      <p:sp>
        <p:nvSpPr>
          <p:cNvPr id="42" name="object 42"/>
          <p:cNvSpPr/>
          <p:nvPr/>
        </p:nvSpPr>
        <p:spPr>
          <a:xfrm>
            <a:off x="9385888" y="3779395"/>
            <a:ext cx="43815" cy="57785"/>
          </a:xfrm>
          <a:custGeom>
            <a:avLst/>
            <a:gdLst/>
            <a:ahLst/>
            <a:cxnLst/>
            <a:rect l="l" t="t" r="r" b="b"/>
            <a:pathLst>
              <a:path w="43815" h="57785">
                <a:moveTo>
                  <a:pt x="22085" y="0"/>
                </a:moveTo>
                <a:lnTo>
                  <a:pt x="12714" y="1939"/>
                </a:lnTo>
                <a:lnTo>
                  <a:pt x="5780" y="7578"/>
                </a:lnTo>
                <a:lnTo>
                  <a:pt x="1477" y="16647"/>
                </a:lnTo>
                <a:lnTo>
                  <a:pt x="0" y="28875"/>
                </a:lnTo>
                <a:lnTo>
                  <a:pt x="1487" y="40829"/>
                </a:lnTo>
                <a:lnTo>
                  <a:pt x="5781" y="49802"/>
                </a:lnTo>
                <a:lnTo>
                  <a:pt x="12633" y="55442"/>
                </a:lnTo>
                <a:lnTo>
                  <a:pt x="21793" y="57400"/>
                </a:lnTo>
                <a:lnTo>
                  <a:pt x="30901" y="55440"/>
                </a:lnTo>
                <a:lnTo>
                  <a:pt x="37175" y="50238"/>
                </a:lnTo>
                <a:lnTo>
                  <a:pt x="18338" y="50238"/>
                </a:lnTo>
                <a:lnTo>
                  <a:pt x="15455" y="48781"/>
                </a:lnTo>
                <a:lnTo>
                  <a:pt x="13817" y="46137"/>
                </a:lnTo>
                <a:lnTo>
                  <a:pt x="11125" y="42115"/>
                </a:lnTo>
                <a:lnTo>
                  <a:pt x="9690" y="35879"/>
                </a:lnTo>
                <a:lnTo>
                  <a:pt x="9690" y="21521"/>
                </a:lnTo>
                <a:lnTo>
                  <a:pt x="11125" y="15375"/>
                </a:lnTo>
                <a:lnTo>
                  <a:pt x="13817" y="11263"/>
                </a:lnTo>
                <a:lnTo>
                  <a:pt x="15544" y="8529"/>
                </a:lnTo>
                <a:lnTo>
                  <a:pt x="18237" y="7162"/>
                </a:lnTo>
                <a:lnTo>
                  <a:pt x="37145" y="7162"/>
                </a:lnTo>
                <a:lnTo>
                  <a:pt x="31024" y="1984"/>
                </a:lnTo>
                <a:lnTo>
                  <a:pt x="22085" y="0"/>
                </a:lnTo>
                <a:close/>
              </a:path>
              <a:path w="43815" h="57785">
                <a:moveTo>
                  <a:pt x="37145" y="7162"/>
                </a:moveTo>
                <a:lnTo>
                  <a:pt x="25158" y="7162"/>
                </a:lnTo>
                <a:lnTo>
                  <a:pt x="27952" y="8619"/>
                </a:lnTo>
                <a:lnTo>
                  <a:pt x="32270" y="15194"/>
                </a:lnTo>
                <a:lnTo>
                  <a:pt x="33785" y="21521"/>
                </a:lnTo>
                <a:lnTo>
                  <a:pt x="33807" y="35879"/>
                </a:lnTo>
                <a:lnTo>
                  <a:pt x="32372" y="42036"/>
                </a:lnTo>
                <a:lnTo>
                  <a:pt x="29679" y="46137"/>
                </a:lnTo>
                <a:lnTo>
                  <a:pt x="28041" y="48781"/>
                </a:lnTo>
                <a:lnTo>
                  <a:pt x="25158" y="50238"/>
                </a:lnTo>
                <a:lnTo>
                  <a:pt x="37175" y="50238"/>
                </a:lnTo>
                <a:lnTo>
                  <a:pt x="37726" y="49781"/>
                </a:lnTo>
                <a:lnTo>
                  <a:pt x="42011" y="40758"/>
                </a:lnTo>
                <a:lnTo>
                  <a:pt x="43497" y="28706"/>
                </a:lnTo>
                <a:lnTo>
                  <a:pt x="42016" y="16719"/>
                </a:lnTo>
                <a:lnTo>
                  <a:pt x="37763" y="7684"/>
                </a:lnTo>
                <a:lnTo>
                  <a:pt x="37145" y="7162"/>
                </a:lnTo>
                <a:close/>
              </a:path>
            </a:pathLst>
          </a:custGeom>
          <a:solidFill>
            <a:srgbClr val="12120D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9809905" y="3802371"/>
            <a:ext cx="48895" cy="12065"/>
          </a:xfrm>
          <a:custGeom>
            <a:avLst/>
            <a:gdLst/>
            <a:ahLst/>
            <a:cxnLst/>
            <a:rect l="l" t="t" r="r" b="b"/>
            <a:pathLst>
              <a:path w="48895" h="12064">
                <a:moveTo>
                  <a:pt x="48767" y="0"/>
                </a:moveTo>
                <a:lnTo>
                  <a:pt x="0" y="0"/>
                </a:lnTo>
                <a:lnTo>
                  <a:pt x="0" y="11839"/>
                </a:lnTo>
                <a:lnTo>
                  <a:pt x="48767" y="11839"/>
                </a:lnTo>
                <a:lnTo>
                  <a:pt x="48767" y="0"/>
                </a:lnTo>
                <a:close/>
              </a:path>
            </a:pathLst>
          </a:custGeom>
          <a:solidFill>
            <a:srgbClr val="12120D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5280736" y="3712835"/>
            <a:ext cx="5101590" cy="658495"/>
          </a:xfrm>
          <a:prstGeom prst="rect">
            <a:avLst/>
          </a:prstGeom>
        </p:spPr>
        <p:txBody>
          <a:bodyPr vert="horz" wrap="square" lIns="0" tIns="39370" rIns="0" bIns="0">
            <a:spAutoFit/>
          </a:bodyPr>
          <a:lstStyle/>
          <a:p>
            <a:pPr marL="3586479">
              <a:lnSpc>
                <a:spcPct val="100000"/>
              </a:lnSpc>
              <a:spcBef>
                <a:spcPts val="310"/>
              </a:spcBef>
              <a:tabLst>
                <a:tab pos="4196080" algn="l"/>
                <a:tab pos="4625340" algn="l"/>
              </a:tabLst>
              <a:defRPr sz="750">
                <a:solidFill>
                  <a:srgbClr val="12120D"/>
                </a:solidFill>
                <a:latin typeface="Daimler CS Light"/>
                <a:cs typeface="Daimler CS Light"/>
              </a:defRPr>
            </a:pPr>
            <a:r>
              <a:t>muito bom	bom	satisfatório</a:t>
            </a:r>
            <a:endParaRPr sz="750">
              <a:latin typeface="Daimler CS Light"/>
              <a:cs typeface="Daimler CS Light"/>
            </a:endParaRPr>
          </a:p>
          <a:p>
            <a:pPr marL="12700" marR="50800">
              <a:lnSpc>
                <a:spcPct val="100000"/>
              </a:lnSpc>
              <a:spcBef>
                <a:spcPts val="280"/>
              </a:spcBef>
              <a:defRPr sz="1000">
                <a:solidFill>
                  <a:srgbClr val="12120D"/>
                </a:solidFill>
                <a:latin typeface="Daimler CS Light"/>
                <a:cs typeface="Daimler CS Light"/>
              </a:defRPr>
            </a:pPr>
            <a:r>
              <a:t>As pastilhas e os discos de freio originais da Mercedes-Benz alcançaram o melhor valor geral em termos de resistência a trincas, coeficiente de atrito e resistência ao desgaste. Eles são perfeitamente combinados entre si e com o respectivo modelo do veículo.</a:t>
            </a:r>
            <a:endParaRPr sz="1000">
              <a:latin typeface="Daimler CS Light"/>
              <a:cs typeface="Daimler CS Light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4816065" y="4534411"/>
            <a:ext cx="5220335" cy="2934970"/>
            <a:chOff x="4816065" y="4534411"/>
            <a:chExt cx="5220335" cy="2934970"/>
          </a:xfrm>
        </p:grpSpPr>
        <p:sp>
          <p:nvSpPr>
            <p:cNvPr id="46" name="object 46"/>
            <p:cNvSpPr/>
            <p:nvPr/>
          </p:nvSpPr>
          <p:spPr>
            <a:xfrm>
              <a:off x="4816065" y="4786441"/>
              <a:ext cx="5220335" cy="2682875"/>
            </a:xfrm>
            <a:custGeom>
              <a:avLst/>
              <a:gdLst/>
              <a:ahLst/>
              <a:cxnLst/>
              <a:rect l="l" t="t" r="r" b="b"/>
              <a:pathLst>
                <a:path w="5220334" h="2682875">
                  <a:moveTo>
                    <a:pt x="5220143" y="0"/>
                  </a:moveTo>
                  <a:lnTo>
                    <a:pt x="0" y="0"/>
                  </a:lnTo>
                  <a:lnTo>
                    <a:pt x="0" y="2682634"/>
                  </a:lnTo>
                  <a:lnTo>
                    <a:pt x="5220143" y="2682634"/>
                  </a:lnTo>
                  <a:lnTo>
                    <a:pt x="522014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113299" y="4534411"/>
              <a:ext cx="2759103" cy="2875500"/>
            </a:xfrm>
            <a:prstGeom prst="rect">
              <a:avLst/>
            </a:prstGeom>
          </p:spPr>
        </p:pic>
      </p:grpSp>
      <p:sp>
        <p:nvSpPr>
          <p:cNvPr id="48" name="object 48"/>
          <p:cNvSpPr txBox="1"/>
          <p:nvPr/>
        </p:nvSpPr>
        <p:spPr>
          <a:xfrm>
            <a:off x="7872476" y="4470958"/>
            <a:ext cx="937894" cy="40640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100"/>
              </a:spcBef>
              <a:defRPr sz="750" b="1">
                <a:solidFill>
                  <a:srgbClr val="12120D"/>
                </a:solidFill>
                <a:latin typeface="Daimler CS Demi"/>
                <a:cs typeface="Daimler CS Demi"/>
              </a:defRPr>
            </a:pPr>
            <a:r>
              <a:t>Mistura da pastilha especialmente adaptada ao veículo</a:t>
            </a:r>
            <a:endParaRPr sz="750">
              <a:latin typeface="Daimler CS Demi"/>
              <a:cs typeface="Daimler CS Dem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7885824" y="5710296"/>
            <a:ext cx="975994" cy="110871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defRPr sz="750" b="1">
                <a:solidFill>
                  <a:srgbClr val="12120D"/>
                </a:solidFill>
                <a:latin typeface="Daimler CS Demi"/>
                <a:cs typeface="Daimler CS Demi"/>
              </a:defRPr>
            </a:pPr>
            <a:r>
              <a:t>Indicador de desgaste (3x)</a:t>
            </a:r>
            <a:endParaRPr sz="750">
              <a:latin typeface="Daimler CS Demi"/>
              <a:cs typeface="Daimler CS Demi"/>
            </a:endParaRPr>
          </a:p>
          <a:p>
            <a:pPr>
              <a:lnSpc>
                <a:spcPct val="100000"/>
              </a:lnSpc>
            </a:pPr>
            <a:endParaRPr sz="1150">
              <a:latin typeface="Daimler CS Demi"/>
              <a:cs typeface="Daimler CS Demi"/>
            </a:endParaRPr>
          </a:p>
          <a:p>
            <a:pPr marL="12700" marR="12065">
              <a:lnSpc>
                <a:spcPct val="111100"/>
              </a:lnSpc>
              <a:defRPr sz="750" b="1">
                <a:solidFill>
                  <a:srgbClr val="12120D"/>
                </a:solidFill>
                <a:latin typeface="Daimler CS Demi"/>
                <a:cs typeface="Daimler CS Demi"/>
              </a:defRPr>
            </a:pPr>
            <a:r>
              <a:t>Bandeja de chapa de aço de alta resistência: redução de peso de até 1,5 kg por disco</a:t>
            </a:r>
            <a:endParaRPr sz="750">
              <a:latin typeface="Daimler CS Demi"/>
              <a:cs typeface="Daimler CS Dem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Daimler CS Demi"/>
              <a:cs typeface="Daimler CS Demi"/>
            </a:endParaRPr>
          </a:p>
          <a:p>
            <a:pPr marL="12700">
              <a:lnSpc>
                <a:spcPct val="100000"/>
              </a:lnSpc>
              <a:defRPr sz="750" b="1">
                <a:solidFill>
                  <a:srgbClr val="12120D"/>
                </a:solidFill>
                <a:latin typeface="Daimler CS Demi"/>
                <a:cs typeface="Daimler CS Demi"/>
              </a:defRPr>
            </a:pPr>
            <a:r>
              <a:t>Engrenagem</a:t>
            </a:r>
            <a:endParaRPr sz="750">
              <a:latin typeface="Daimler CS Demi"/>
              <a:cs typeface="Daimler CS Dem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36006" y="791997"/>
            <a:ext cx="2479992" cy="145656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092999" y="791997"/>
            <a:ext cx="1950999" cy="1456563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607973" y="2851942"/>
            <a:ext cx="2999740" cy="3028315"/>
          </a:xfrm>
          <a:custGeom>
            <a:avLst/>
            <a:gdLst/>
            <a:ahLst/>
            <a:cxnLst/>
            <a:rect l="l" t="t" r="r" b="b"/>
            <a:pathLst>
              <a:path w="2999740" h="3028315">
                <a:moveTo>
                  <a:pt x="0" y="3027687"/>
                </a:moveTo>
                <a:lnTo>
                  <a:pt x="2999295" y="3027687"/>
                </a:lnTo>
                <a:lnTo>
                  <a:pt x="2999295" y="0"/>
                </a:lnTo>
                <a:lnTo>
                  <a:pt x="0" y="0"/>
                </a:lnTo>
                <a:lnTo>
                  <a:pt x="0" y="3027687"/>
                </a:lnTo>
                <a:close/>
              </a:path>
            </a:pathLst>
          </a:custGeom>
          <a:ln w="20424">
            <a:solidFill>
              <a:srgbClr val="E2E3E3"/>
            </a:solidFill>
          </a:ln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58174" y="2891288"/>
            <a:ext cx="2999740" cy="4627245"/>
          </a:xfrm>
          <a:custGeom>
            <a:avLst/>
            <a:gdLst/>
            <a:ahLst/>
            <a:cxnLst/>
            <a:rect l="l" t="t" r="r" b="b"/>
            <a:pathLst>
              <a:path w="2999740" h="4627245">
                <a:moveTo>
                  <a:pt x="0" y="4626884"/>
                </a:moveTo>
                <a:lnTo>
                  <a:pt x="2999295" y="4626884"/>
                </a:lnTo>
                <a:lnTo>
                  <a:pt x="2999295" y="0"/>
                </a:lnTo>
                <a:lnTo>
                  <a:pt x="0" y="0"/>
                </a:lnTo>
                <a:lnTo>
                  <a:pt x="0" y="4626884"/>
                </a:lnTo>
                <a:close/>
              </a:path>
            </a:pathLst>
          </a:custGeom>
          <a:ln w="21771">
            <a:solidFill>
              <a:srgbClr val="E2E3E3"/>
            </a:solidFill>
          </a:ln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982695" y="2866316"/>
            <a:ext cx="2999740" cy="4638675"/>
          </a:xfrm>
          <a:custGeom>
            <a:avLst/>
            <a:gdLst/>
            <a:ahLst/>
            <a:cxnLst/>
            <a:rect l="l" t="t" r="r" b="b"/>
            <a:pathLst>
              <a:path w="2999740" h="4638675">
                <a:moveTo>
                  <a:pt x="0" y="4638423"/>
                </a:moveTo>
                <a:lnTo>
                  <a:pt x="2999295" y="4638423"/>
                </a:lnTo>
                <a:lnTo>
                  <a:pt x="2999295" y="0"/>
                </a:lnTo>
                <a:lnTo>
                  <a:pt x="0" y="0"/>
                </a:lnTo>
                <a:lnTo>
                  <a:pt x="0" y="4638423"/>
                </a:lnTo>
                <a:close/>
              </a:path>
            </a:pathLst>
          </a:custGeom>
          <a:ln w="21771">
            <a:solidFill>
              <a:srgbClr val="E2E3E3"/>
            </a:solidFill>
          </a:ln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01623" y="2454559"/>
            <a:ext cx="9396095" cy="229235"/>
          </a:xfrm>
          <a:prstGeom prst="rect">
            <a:avLst/>
          </a:prstGeom>
          <a:solidFill>
            <a:srgbClr val="E2E3E3"/>
          </a:solidFill>
        </p:spPr>
        <p:txBody>
          <a:bodyPr vert="horz" wrap="square" lIns="0" tIns="29845" rIns="0" bIns="0">
            <a:spAutoFit/>
          </a:bodyPr>
          <a:lstStyle/>
          <a:p>
            <a:pPr marL="133350">
              <a:lnSpc>
                <a:spcPct val="100000"/>
              </a:lnSpc>
              <a:spcBef>
                <a:spcPts val="235"/>
              </a:spcBef>
              <a:defRPr sz="1000" b="1">
                <a:solidFill>
                  <a:srgbClr val="12120D"/>
                </a:solidFill>
                <a:latin typeface="Daimler CS Demi"/>
                <a:cs typeface="Daimler CS Demi"/>
              </a:defRPr>
            </a:pPr>
            <a:r>
              <a:t>Critérios de teste.</a:t>
            </a:r>
            <a:endParaRPr sz="1000">
              <a:latin typeface="Daimler CS Demi"/>
              <a:cs typeface="Daimler CS Dem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1623" y="2834564"/>
            <a:ext cx="3012440" cy="229235"/>
          </a:xfrm>
          <a:prstGeom prst="rect">
            <a:avLst/>
          </a:prstGeom>
          <a:solidFill>
            <a:srgbClr val="E2E3E3"/>
          </a:solidFill>
        </p:spPr>
        <p:txBody>
          <a:bodyPr vert="horz" wrap="square" lIns="0" tIns="29845" rIns="0" bIns="0">
            <a:spAutoFit/>
          </a:bodyPr>
          <a:lstStyle/>
          <a:p>
            <a:pPr marL="179705">
              <a:lnSpc>
                <a:spcPct val="100000"/>
              </a:lnSpc>
              <a:spcBef>
                <a:spcPts val="235"/>
              </a:spcBef>
              <a:defRPr sz="1000" b="1">
                <a:solidFill>
                  <a:srgbClr val="12120D"/>
                </a:solidFill>
                <a:latin typeface="Daimler CS Demi"/>
                <a:cs typeface="Daimler CS Demi"/>
              </a:defRPr>
            </a:pPr>
            <a:r>
              <a:t>Instalação.</a:t>
            </a:r>
            <a:endParaRPr sz="1000">
              <a:latin typeface="Daimler CS Demi"/>
              <a:cs typeface="Daimler CS Dem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7973" y="3063799"/>
            <a:ext cx="2973705" cy="2849754"/>
          </a:xfrm>
          <a:prstGeom prst="rect">
            <a:avLst/>
          </a:prstGeom>
        </p:spPr>
        <p:txBody>
          <a:bodyPr vert="horz" wrap="square" lIns="0" tIns="31750" rIns="0" bIns="0">
            <a:spAutoFit/>
          </a:bodyPr>
          <a:lstStyle/>
          <a:p>
            <a:pPr marL="308610" indent="-147955">
              <a:lnSpc>
                <a:spcPct val="100000"/>
              </a:lnSpc>
              <a:spcBef>
                <a:spcPts val="250"/>
              </a:spcBef>
              <a:buChar char="•"/>
              <a:tabLst>
                <a:tab pos="308610" algn="l"/>
              </a:tabLst>
              <a:defRPr sz="1000">
                <a:solidFill>
                  <a:srgbClr val="12120D"/>
                </a:solidFill>
                <a:latin typeface="Daimler CS Light"/>
                <a:cs typeface="Daimler CS Light"/>
              </a:defRPr>
            </a:pPr>
            <a:r>
              <a:rPr dirty="0" err="1"/>
              <a:t>Tolerância</a:t>
            </a:r>
            <a:r>
              <a:rPr dirty="0"/>
              <a:t> dimensional</a:t>
            </a:r>
            <a:endParaRPr sz="1000" dirty="0">
              <a:latin typeface="Daimler CS Light"/>
              <a:cs typeface="Daimler CS Light"/>
            </a:endParaRPr>
          </a:p>
          <a:p>
            <a:pPr marL="308610" indent="-147955">
              <a:lnSpc>
                <a:spcPct val="100000"/>
              </a:lnSpc>
              <a:spcBef>
                <a:spcPts val="150"/>
              </a:spcBef>
              <a:buChar char="•"/>
              <a:tabLst>
                <a:tab pos="308610" algn="l"/>
              </a:tabLst>
              <a:defRPr sz="1000">
                <a:solidFill>
                  <a:srgbClr val="12120D"/>
                </a:solidFill>
                <a:latin typeface="Daimler CS Light"/>
                <a:cs typeface="Daimler CS Light"/>
              </a:defRPr>
            </a:pPr>
            <a:r>
              <a:rPr dirty="0"/>
              <a:t>Tempo de </a:t>
            </a:r>
            <a:r>
              <a:rPr dirty="0" err="1"/>
              <a:t>instalação</a:t>
            </a:r>
            <a:endParaRPr sz="1000" dirty="0">
              <a:latin typeface="Daimler CS Light"/>
              <a:cs typeface="Daimler CS Light"/>
            </a:endParaRPr>
          </a:p>
          <a:p>
            <a:pPr marL="130175">
              <a:lnSpc>
                <a:spcPct val="100000"/>
              </a:lnSpc>
              <a:spcBef>
                <a:spcPts val="705"/>
              </a:spcBef>
              <a:defRPr sz="1000" b="1">
                <a:solidFill>
                  <a:srgbClr val="12120D"/>
                </a:solidFill>
                <a:latin typeface="Daimler CS Demi"/>
                <a:cs typeface="Daimler CS Demi"/>
              </a:defRPr>
            </a:pPr>
            <a:r>
              <a:rPr dirty="0"/>
              <a:t>Por que </a:t>
            </a:r>
            <a:r>
              <a:rPr dirty="0" err="1"/>
              <a:t>este</a:t>
            </a:r>
            <a:r>
              <a:rPr dirty="0"/>
              <a:t> teste é </a:t>
            </a:r>
            <a:r>
              <a:rPr dirty="0" err="1"/>
              <a:t>importante</a:t>
            </a:r>
            <a:r>
              <a:rPr dirty="0"/>
              <a:t>?</a:t>
            </a:r>
            <a:endParaRPr sz="1000" dirty="0">
              <a:latin typeface="Daimler CS Demi"/>
              <a:cs typeface="Daimler CS Demi"/>
            </a:endParaRPr>
          </a:p>
          <a:p>
            <a:pPr marL="130175" marR="478790">
              <a:lnSpc>
                <a:spcPct val="112100"/>
              </a:lnSpc>
              <a:spcBef>
                <a:spcPts val="5"/>
              </a:spcBef>
              <a:defRPr sz="1000">
                <a:solidFill>
                  <a:srgbClr val="12120D"/>
                </a:solidFill>
                <a:latin typeface="Daimler CS Light"/>
                <a:cs typeface="Daimler CS Light"/>
              </a:defRPr>
            </a:pPr>
            <a:r>
              <a:rPr dirty="0"/>
              <a:t>A </a:t>
            </a:r>
            <a:r>
              <a:rPr dirty="0" err="1"/>
              <a:t>precisão</a:t>
            </a:r>
            <a:r>
              <a:rPr dirty="0"/>
              <a:t> de </a:t>
            </a:r>
            <a:r>
              <a:rPr dirty="0" err="1"/>
              <a:t>encaixe</a:t>
            </a:r>
            <a:r>
              <a:rPr dirty="0"/>
              <a:t> ideal é um </a:t>
            </a:r>
            <a:r>
              <a:rPr dirty="0" err="1"/>
              <a:t>pré</a:t>
            </a:r>
            <a:r>
              <a:rPr lang="pt-BR" dirty="0"/>
              <a:t>-</a:t>
            </a:r>
            <a:r>
              <a:rPr dirty="0" err="1"/>
              <a:t>requisito</a:t>
            </a:r>
            <a:r>
              <a:rPr dirty="0"/>
              <a:t> para tempos </a:t>
            </a:r>
            <a:r>
              <a:rPr dirty="0" err="1"/>
              <a:t>curtos</a:t>
            </a:r>
            <a:r>
              <a:rPr dirty="0"/>
              <a:t> de </a:t>
            </a:r>
            <a:r>
              <a:rPr dirty="0" err="1"/>
              <a:t>montagem</a:t>
            </a:r>
            <a:r>
              <a:rPr dirty="0"/>
              <a:t> e </a:t>
            </a:r>
            <a:r>
              <a:rPr dirty="0" err="1"/>
              <a:t>desmontagem</a:t>
            </a:r>
            <a:r>
              <a:rPr dirty="0"/>
              <a:t>.</a:t>
            </a:r>
            <a:endParaRPr sz="1000" dirty="0">
              <a:latin typeface="Daimler CS Light"/>
              <a:cs typeface="Daimler CS Ligh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 dirty="0">
              <a:latin typeface="Daimler CS Light"/>
              <a:cs typeface="Daimler CS Light"/>
            </a:endParaRPr>
          </a:p>
          <a:p>
            <a:pPr marL="130175">
              <a:lnSpc>
                <a:spcPct val="100000"/>
              </a:lnSpc>
              <a:defRPr sz="1000" b="1">
                <a:solidFill>
                  <a:srgbClr val="12120D"/>
                </a:solidFill>
                <a:latin typeface="Daimler CS Demi"/>
                <a:cs typeface="Daimler CS Demi"/>
              </a:defRPr>
            </a:pPr>
            <a:r>
              <a:rPr dirty="0"/>
              <a:t>Como </a:t>
            </a:r>
            <a:r>
              <a:rPr dirty="0" err="1"/>
              <a:t>foi</a:t>
            </a:r>
            <a:r>
              <a:rPr dirty="0"/>
              <a:t> </a:t>
            </a:r>
            <a:r>
              <a:rPr dirty="0" err="1"/>
              <a:t>testado</a:t>
            </a:r>
            <a:r>
              <a:rPr dirty="0"/>
              <a:t>?</a:t>
            </a:r>
            <a:endParaRPr sz="1000" dirty="0">
              <a:latin typeface="Daimler CS Demi"/>
              <a:cs typeface="Daimler CS Demi"/>
            </a:endParaRPr>
          </a:p>
          <a:p>
            <a:pPr marL="130175" marR="532130">
              <a:lnSpc>
                <a:spcPct val="112400"/>
              </a:lnSpc>
              <a:spcBef>
                <a:spcPts val="10"/>
              </a:spcBef>
              <a:defRPr sz="1000">
                <a:solidFill>
                  <a:srgbClr val="12120D"/>
                </a:solidFill>
                <a:latin typeface="Daimler CS Light"/>
                <a:cs typeface="Daimler CS Light"/>
              </a:defRPr>
            </a:pPr>
            <a:r>
              <a:rPr dirty="0" err="1"/>
              <a:t>Os</a:t>
            </a:r>
            <a:r>
              <a:rPr dirty="0"/>
              <a:t> </a:t>
            </a:r>
            <a:r>
              <a:rPr dirty="0" err="1"/>
              <a:t>produtos</a:t>
            </a:r>
            <a:r>
              <a:rPr dirty="0"/>
              <a:t> </a:t>
            </a:r>
            <a:r>
              <a:rPr dirty="0" err="1"/>
              <a:t>concorrentes</a:t>
            </a:r>
            <a:r>
              <a:rPr dirty="0"/>
              <a:t> </a:t>
            </a:r>
            <a:r>
              <a:rPr dirty="0" err="1"/>
              <a:t>foram</a:t>
            </a:r>
            <a:r>
              <a:rPr dirty="0"/>
              <a:t> </a:t>
            </a:r>
            <a:r>
              <a:rPr dirty="0" err="1"/>
              <a:t>comparados</a:t>
            </a:r>
            <a:r>
              <a:rPr dirty="0"/>
              <a:t> com as </a:t>
            </a:r>
            <a:r>
              <a:rPr dirty="0" err="1"/>
              <a:t>peças</a:t>
            </a:r>
            <a:r>
              <a:rPr dirty="0"/>
              <a:t> </a:t>
            </a:r>
            <a:r>
              <a:rPr dirty="0" err="1"/>
              <a:t>originais</a:t>
            </a:r>
            <a:r>
              <a:rPr dirty="0"/>
              <a:t> da Mercedes-Benz </a:t>
            </a:r>
            <a:r>
              <a:rPr dirty="0" err="1"/>
              <a:t>usando</a:t>
            </a:r>
            <a:r>
              <a:rPr dirty="0"/>
              <a:t> um </a:t>
            </a:r>
            <a:r>
              <a:rPr dirty="0" err="1"/>
              <a:t>paquímetro</a:t>
            </a:r>
            <a:r>
              <a:rPr dirty="0"/>
              <a:t> digital e um </a:t>
            </a:r>
            <a:r>
              <a:rPr dirty="0" err="1"/>
              <a:t>medidor</a:t>
            </a:r>
            <a:r>
              <a:rPr dirty="0"/>
              <a:t> de </a:t>
            </a:r>
            <a:r>
              <a:rPr dirty="0" err="1"/>
              <a:t>ângulo</a:t>
            </a:r>
            <a:r>
              <a:rPr dirty="0"/>
              <a:t> e </a:t>
            </a:r>
            <a:r>
              <a:rPr dirty="0" err="1"/>
              <a:t>foram</a:t>
            </a:r>
            <a:r>
              <a:rPr dirty="0"/>
              <a:t> </a:t>
            </a:r>
            <a:r>
              <a:rPr dirty="0" err="1"/>
              <a:t>instalados</a:t>
            </a:r>
            <a:r>
              <a:rPr dirty="0"/>
              <a:t> no </a:t>
            </a:r>
            <a:r>
              <a:rPr dirty="0" err="1"/>
              <a:t>veículo</a:t>
            </a:r>
            <a:r>
              <a:rPr dirty="0"/>
              <a:t> de teste </a:t>
            </a:r>
            <a:r>
              <a:rPr dirty="0" err="1"/>
              <a:t>em</a:t>
            </a:r>
            <a:r>
              <a:rPr dirty="0"/>
              <a:t> </a:t>
            </a:r>
            <a:r>
              <a:rPr dirty="0" err="1"/>
              <a:t>estado</a:t>
            </a:r>
            <a:r>
              <a:rPr lang="pt-BR" dirty="0"/>
              <a:t> </a:t>
            </a:r>
            <a:r>
              <a:rPr dirty="0"/>
              <a:t>novo.</a:t>
            </a:r>
            <a:endParaRPr sz="1000" dirty="0">
              <a:latin typeface="Daimler CS Light"/>
              <a:cs typeface="Daimler CS Light"/>
            </a:endParaRPr>
          </a:p>
          <a:p>
            <a:pPr marL="130175" marR="386080" indent="-635">
              <a:lnSpc>
                <a:spcPct val="112400"/>
              </a:lnSpc>
              <a:defRPr sz="1000">
                <a:solidFill>
                  <a:srgbClr val="12120D"/>
                </a:solidFill>
                <a:latin typeface="Daimler CS Light"/>
                <a:cs typeface="Daimler CS Light"/>
              </a:defRPr>
            </a:pPr>
            <a:r>
              <a:rPr dirty="0"/>
              <a:t>A </a:t>
            </a:r>
            <a:r>
              <a:rPr dirty="0" err="1"/>
              <a:t>precisão</a:t>
            </a:r>
            <a:r>
              <a:rPr dirty="0"/>
              <a:t> dimensional e o tempo de </a:t>
            </a:r>
            <a:r>
              <a:rPr dirty="0" err="1"/>
              <a:t>instalação</a:t>
            </a:r>
            <a:r>
              <a:rPr dirty="0"/>
              <a:t> </a:t>
            </a:r>
            <a:r>
              <a:rPr dirty="0" err="1"/>
              <a:t>foram</a:t>
            </a:r>
            <a:r>
              <a:rPr dirty="0"/>
              <a:t> </a:t>
            </a:r>
            <a:r>
              <a:rPr dirty="0" err="1"/>
              <a:t>verificados</a:t>
            </a:r>
            <a:r>
              <a:rPr dirty="0"/>
              <a:t> </a:t>
            </a:r>
            <a:r>
              <a:rPr dirty="0" err="1"/>
              <a:t>durante</a:t>
            </a:r>
            <a:r>
              <a:rPr dirty="0"/>
              <a:t> a </a:t>
            </a:r>
            <a:r>
              <a:rPr dirty="0" err="1"/>
              <a:t>instalação</a:t>
            </a:r>
            <a:r>
              <a:rPr dirty="0"/>
              <a:t>.</a:t>
            </a:r>
            <a:endParaRPr sz="1000" dirty="0">
              <a:latin typeface="Daimler CS Light"/>
              <a:cs typeface="Daimler CS Ligh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51824" y="2863259"/>
            <a:ext cx="3012440" cy="229235"/>
          </a:xfrm>
          <a:prstGeom prst="rect">
            <a:avLst/>
          </a:prstGeom>
          <a:solidFill>
            <a:srgbClr val="E2E3E3"/>
          </a:solidFill>
        </p:spPr>
        <p:txBody>
          <a:bodyPr vert="horz" wrap="square" lIns="0" tIns="29845" rIns="0" bIns="0">
            <a:spAutoFit/>
          </a:bodyPr>
          <a:lstStyle/>
          <a:p>
            <a:pPr marL="179705">
              <a:lnSpc>
                <a:spcPct val="100000"/>
              </a:lnSpc>
              <a:spcBef>
                <a:spcPts val="235"/>
              </a:spcBef>
              <a:defRPr sz="1000" b="1">
                <a:solidFill>
                  <a:srgbClr val="12120D"/>
                </a:solidFill>
                <a:latin typeface="Daimler CS Demi"/>
                <a:cs typeface="Daimler CS Demi"/>
              </a:defRPr>
            </a:pPr>
            <a:r>
              <a:t>Distância de frenagem.</a:t>
            </a:r>
            <a:endParaRPr sz="1000">
              <a:latin typeface="Daimler CS Demi"/>
              <a:cs typeface="Daimler CS Dem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777254" y="3208544"/>
            <a:ext cx="2961640" cy="4034154"/>
          </a:xfrm>
          <a:prstGeom prst="rect">
            <a:avLst/>
          </a:prstGeom>
        </p:spPr>
        <p:txBody>
          <a:bodyPr vert="horz" wrap="square" lIns="0" tIns="31750" rIns="0" bIns="0">
            <a:spAutoFit/>
          </a:bodyPr>
          <a:lstStyle/>
          <a:p>
            <a:pPr marL="295275" indent="-147955">
              <a:lnSpc>
                <a:spcPct val="100000"/>
              </a:lnSpc>
              <a:spcBef>
                <a:spcPts val="250"/>
              </a:spcBef>
              <a:buChar char="•"/>
              <a:tabLst>
                <a:tab pos="295275" algn="l"/>
              </a:tabLst>
              <a:defRPr sz="1000">
                <a:solidFill>
                  <a:srgbClr val="12120D"/>
                </a:solidFill>
                <a:latin typeface="Daimler CS Light"/>
                <a:cs typeface="Daimler CS Light"/>
              </a:defRPr>
            </a:pPr>
            <a:r>
              <a:t>Distância de frenagem 100 km/h freio frio</a:t>
            </a:r>
            <a:endParaRPr sz="1000">
              <a:latin typeface="Daimler CS Light"/>
              <a:cs typeface="Daimler CS Light"/>
            </a:endParaRPr>
          </a:p>
          <a:p>
            <a:pPr marL="295275" indent="-147955">
              <a:lnSpc>
                <a:spcPct val="100000"/>
              </a:lnSpc>
              <a:spcBef>
                <a:spcPts val="150"/>
              </a:spcBef>
              <a:buChar char="•"/>
              <a:tabLst>
                <a:tab pos="295275" algn="l"/>
              </a:tabLst>
              <a:defRPr sz="1000">
                <a:solidFill>
                  <a:srgbClr val="12120D"/>
                </a:solidFill>
                <a:latin typeface="Daimler CS Light"/>
                <a:cs typeface="Daimler CS Light"/>
              </a:defRPr>
            </a:pPr>
            <a:r>
              <a:t>Distância de frenagem 130 km/h freio quente</a:t>
            </a:r>
            <a:endParaRPr sz="1000">
              <a:latin typeface="Daimler CS Light"/>
              <a:cs typeface="Daimler CS Light"/>
            </a:endParaRPr>
          </a:p>
          <a:p>
            <a:pPr marL="295275" indent="-147955">
              <a:lnSpc>
                <a:spcPct val="100000"/>
              </a:lnSpc>
              <a:spcBef>
                <a:spcPts val="150"/>
              </a:spcBef>
              <a:buChar char="•"/>
              <a:tabLst>
                <a:tab pos="295275" algn="l"/>
              </a:tabLst>
              <a:defRPr sz="1000">
                <a:solidFill>
                  <a:srgbClr val="12120D"/>
                </a:solidFill>
                <a:latin typeface="Daimler CS Light"/>
                <a:cs typeface="Daimler CS Light"/>
              </a:defRPr>
            </a:pPr>
            <a:r>
              <a:t>Distância de frenagem 160/200 km/h freio frio</a:t>
            </a:r>
            <a:endParaRPr sz="1000">
              <a:latin typeface="Daimler CS Light"/>
              <a:cs typeface="Daimler CS Light"/>
            </a:endParaRPr>
          </a:p>
          <a:p>
            <a:pPr marL="144145">
              <a:lnSpc>
                <a:spcPct val="100000"/>
              </a:lnSpc>
              <a:spcBef>
                <a:spcPts val="735"/>
              </a:spcBef>
              <a:defRPr sz="1000" b="1">
                <a:solidFill>
                  <a:srgbClr val="12120D"/>
                </a:solidFill>
                <a:latin typeface="Daimler CS Demi"/>
                <a:cs typeface="Daimler CS Demi"/>
              </a:defRPr>
            </a:pPr>
            <a:r>
              <a:t>Por que este teste é importante?</a:t>
            </a:r>
            <a:endParaRPr sz="1000">
              <a:latin typeface="Daimler CS Demi"/>
              <a:cs typeface="Daimler CS Demi"/>
            </a:endParaRPr>
          </a:p>
          <a:p>
            <a:pPr marL="144145" marR="261620">
              <a:lnSpc>
                <a:spcPct val="112100"/>
              </a:lnSpc>
              <a:spcBef>
                <a:spcPts val="5"/>
              </a:spcBef>
              <a:defRPr sz="1000">
                <a:solidFill>
                  <a:srgbClr val="12120D"/>
                </a:solidFill>
                <a:latin typeface="Daimler CS Light"/>
                <a:cs typeface="Daimler CS Light"/>
              </a:defRPr>
            </a:pPr>
            <a:r>
              <a:t>Os valores característicos mais importantes para a avaliação da força de frenagem são a distância de frenagem de diferentes velocidades no estado frio do freio, bem como a redução do efeito de frenagem com o aumento da temperatura do freio (fading).</a:t>
            </a:r>
            <a:endParaRPr sz="1000">
              <a:latin typeface="Daimler CS Light"/>
              <a:cs typeface="Daimler CS Light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50">
              <a:latin typeface="Daimler CS Light"/>
              <a:cs typeface="Daimler CS Light"/>
            </a:endParaRPr>
          </a:p>
          <a:p>
            <a:pPr marL="146050">
              <a:lnSpc>
                <a:spcPct val="100000"/>
              </a:lnSpc>
              <a:defRPr sz="1000">
                <a:solidFill>
                  <a:srgbClr val="12120D"/>
                </a:solidFill>
                <a:latin typeface="Daimler CS Light"/>
                <a:cs typeface="Daimler CS Light"/>
              </a:defRPr>
            </a:pPr>
            <a:r>
              <a:t>Como foi testado?</a:t>
            </a:r>
            <a:endParaRPr sz="1000">
              <a:latin typeface="Daimler CS Light"/>
              <a:cs typeface="Daimler CS Light"/>
            </a:endParaRPr>
          </a:p>
          <a:p>
            <a:pPr marL="144145" marR="92710">
              <a:lnSpc>
                <a:spcPct val="112100"/>
              </a:lnSpc>
              <a:defRPr sz="1000">
                <a:solidFill>
                  <a:srgbClr val="12120D"/>
                </a:solidFill>
                <a:latin typeface="Daimler CS Light"/>
                <a:cs typeface="Daimler CS Light"/>
              </a:defRPr>
            </a:pPr>
            <a:r>
              <a:t>Com um freio frio (menos de 100 °C), várias frenagens foram realizadas a partir de 100 km/h, bem como 160 km/h e 200 km/h com força máxima do pedal até a parada.</a:t>
            </a:r>
            <a:endParaRPr sz="1000">
              <a:latin typeface="Daimler CS Light"/>
              <a:cs typeface="Daimler CS Ligh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Daimler CS Light"/>
              <a:cs typeface="Daimler CS Light"/>
            </a:endParaRPr>
          </a:p>
          <a:p>
            <a:pPr marL="144145" marR="219075">
              <a:lnSpc>
                <a:spcPct val="112100"/>
              </a:lnSpc>
              <a:defRPr sz="1000">
                <a:solidFill>
                  <a:srgbClr val="12120D"/>
                </a:solidFill>
                <a:latin typeface="Daimler CS Light"/>
                <a:cs typeface="Daimler CS Light"/>
              </a:defRPr>
            </a:pPr>
            <a:r>
              <a:t>Para os testes de freio com um sistema de freio quente, dez frenagens consecutivas foram realizadas a partir de uma velocidade de 130 km/h até a parada. Começando pelos freios frios (menos de 100°C). Devido à rápida frenagem consecutiva, o sistema de freio ficou cada vez mais quente.</a:t>
            </a:r>
            <a:endParaRPr sz="1000">
              <a:latin typeface="Daimler CS Light"/>
              <a:cs typeface="Daimler CS Ligh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976345" y="2838209"/>
            <a:ext cx="3012440" cy="229235"/>
          </a:xfrm>
          <a:prstGeom prst="rect">
            <a:avLst/>
          </a:prstGeom>
          <a:solidFill>
            <a:srgbClr val="E2E3E3"/>
          </a:solidFill>
        </p:spPr>
        <p:txBody>
          <a:bodyPr vert="horz" wrap="square" lIns="0" tIns="29845" rIns="0" bIns="0">
            <a:spAutoFit/>
          </a:bodyPr>
          <a:lstStyle/>
          <a:p>
            <a:pPr marL="179705">
              <a:lnSpc>
                <a:spcPct val="100000"/>
              </a:lnSpc>
              <a:spcBef>
                <a:spcPts val="235"/>
              </a:spcBef>
              <a:defRPr sz="1000" b="1">
                <a:solidFill>
                  <a:srgbClr val="12120D"/>
                </a:solidFill>
                <a:latin typeface="Daimler CS Demi"/>
                <a:cs typeface="Daimler CS Demi"/>
              </a:defRPr>
            </a:pPr>
            <a:r>
              <a:t>Bancada de teste.</a:t>
            </a:r>
            <a:endParaRPr sz="1000">
              <a:latin typeface="Daimler CS Demi"/>
              <a:cs typeface="Daimler CS Dem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001745" y="3028203"/>
            <a:ext cx="2961640" cy="4479431"/>
          </a:xfrm>
          <a:prstGeom prst="rect">
            <a:avLst/>
          </a:prstGeom>
        </p:spPr>
        <p:txBody>
          <a:bodyPr vert="horz" wrap="square" lIns="0" tIns="31750" rIns="0" bIns="0">
            <a:spAutoFit/>
          </a:bodyPr>
          <a:lstStyle/>
          <a:p>
            <a:pPr marL="313055" indent="-147955">
              <a:lnSpc>
                <a:spcPct val="100000"/>
              </a:lnSpc>
              <a:spcBef>
                <a:spcPts val="250"/>
              </a:spcBef>
              <a:buChar char="•"/>
              <a:tabLst>
                <a:tab pos="313055" algn="l"/>
              </a:tabLst>
              <a:defRPr sz="1000">
                <a:solidFill>
                  <a:srgbClr val="12120D"/>
                </a:solidFill>
                <a:latin typeface="Daimler CS Light"/>
                <a:cs typeface="Daimler CS Light"/>
              </a:defRPr>
            </a:pPr>
            <a:r>
              <a:rPr dirty="0" err="1"/>
              <a:t>Resistência</a:t>
            </a:r>
            <a:r>
              <a:rPr dirty="0"/>
              <a:t> a </a:t>
            </a:r>
            <a:r>
              <a:rPr dirty="0" err="1"/>
              <a:t>trincas</a:t>
            </a:r>
            <a:r>
              <a:rPr dirty="0"/>
              <a:t> no disco</a:t>
            </a:r>
            <a:endParaRPr sz="1000" dirty="0">
              <a:latin typeface="Daimler CS Light"/>
              <a:cs typeface="Daimler CS Light"/>
            </a:endParaRPr>
          </a:p>
          <a:p>
            <a:pPr marL="313055" indent="-147955">
              <a:lnSpc>
                <a:spcPct val="100000"/>
              </a:lnSpc>
              <a:spcBef>
                <a:spcPts val="150"/>
              </a:spcBef>
              <a:buChar char="•"/>
              <a:tabLst>
                <a:tab pos="313055" algn="l"/>
              </a:tabLst>
              <a:defRPr sz="1000">
                <a:solidFill>
                  <a:srgbClr val="12120D"/>
                </a:solidFill>
                <a:latin typeface="Daimler CS Light"/>
                <a:cs typeface="Daimler CS Light"/>
              </a:defRPr>
            </a:pPr>
            <a:r>
              <a:rPr dirty="0" err="1"/>
              <a:t>Coeficiente</a:t>
            </a:r>
            <a:r>
              <a:rPr dirty="0"/>
              <a:t> de </a:t>
            </a:r>
            <a:r>
              <a:rPr dirty="0" err="1"/>
              <a:t>atrito</a:t>
            </a:r>
            <a:r>
              <a:rPr dirty="0"/>
              <a:t> entre a </a:t>
            </a:r>
            <a:r>
              <a:rPr dirty="0" err="1"/>
              <a:t>pastilha</a:t>
            </a:r>
            <a:r>
              <a:rPr dirty="0"/>
              <a:t> e o disco de </a:t>
            </a:r>
            <a:r>
              <a:rPr dirty="0" err="1"/>
              <a:t>freio</a:t>
            </a:r>
            <a:endParaRPr sz="1000" dirty="0">
              <a:latin typeface="Daimler CS Light"/>
              <a:cs typeface="Daimler CS Light"/>
            </a:endParaRPr>
          </a:p>
          <a:p>
            <a:pPr marL="313055" indent="-147955">
              <a:lnSpc>
                <a:spcPct val="100000"/>
              </a:lnSpc>
              <a:spcBef>
                <a:spcPts val="150"/>
              </a:spcBef>
              <a:buChar char="•"/>
              <a:tabLst>
                <a:tab pos="313055" algn="l"/>
              </a:tabLst>
              <a:defRPr sz="1000">
                <a:solidFill>
                  <a:srgbClr val="12120D"/>
                </a:solidFill>
                <a:latin typeface="Daimler CS Light"/>
                <a:cs typeface="Daimler CS Light"/>
              </a:defRPr>
            </a:pPr>
            <a:r>
              <a:rPr dirty="0" err="1"/>
              <a:t>Resistência</a:t>
            </a:r>
            <a:r>
              <a:rPr dirty="0"/>
              <a:t> </a:t>
            </a:r>
            <a:r>
              <a:rPr dirty="0" err="1"/>
              <a:t>ao</a:t>
            </a:r>
            <a:r>
              <a:rPr dirty="0"/>
              <a:t> </a:t>
            </a:r>
            <a:r>
              <a:rPr dirty="0" err="1"/>
              <a:t>desgaste</a:t>
            </a:r>
            <a:endParaRPr sz="1000" dirty="0">
              <a:latin typeface="Daimler CS Light"/>
              <a:cs typeface="Daimler CS Light"/>
            </a:endParaRPr>
          </a:p>
          <a:p>
            <a:pPr marL="166370">
              <a:lnSpc>
                <a:spcPct val="100000"/>
              </a:lnSpc>
              <a:spcBef>
                <a:spcPts val="755"/>
              </a:spcBef>
              <a:defRPr sz="1000" b="1">
                <a:solidFill>
                  <a:srgbClr val="12120D"/>
                </a:solidFill>
                <a:latin typeface="Daimler CS Demi"/>
                <a:cs typeface="Daimler CS Demi"/>
              </a:defRPr>
            </a:pPr>
            <a:r>
              <a:rPr dirty="0"/>
              <a:t>Por que </a:t>
            </a:r>
            <a:r>
              <a:rPr dirty="0" err="1"/>
              <a:t>este</a:t>
            </a:r>
            <a:r>
              <a:rPr dirty="0"/>
              <a:t> teste é </a:t>
            </a:r>
            <a:r>
              <a:rPr dirty="0" err="1"/>
              <a:t>importante</a:t>
            </a:r>
            <a:r>
              <a:rPr dirty="0"/>
              <a:t>?</a:t>
            </a:r>
            <a:endParaRPr sz="1000" dirty="0">
              <a:latin typeface="Daimler CS Demi"/>
              <a:cs typeface="Daimler CS Demi"/>
            </a:endParaRPr>
          </a:p>
          <a:p>
            <a:pPr marL="166370" marR="309880">
              <a:lnSpc>
                <a:spcPct val="112100"/>
              </a:lnSpc>
              <a:spcBef>
                <a:spcPts val="10"/>
              </a:spcBef>
              <a:defRPr sz="1000">
                <a:solidFill>
                  <a:srgbClr val="12120D"/>
                </a:solidFill>
                <a:latin typeface="Daimler CS Light"/>
                <a:cs typeface="Daimler CS Light"/>
              </a:defRPr>
            </a:pPr>
            <a:r>
              <a:rPr dirty="0" err="1"/>
              <a:t>Produtos</a:t>
            </a:r>
            <a:r>
              <a:rPr dirty="0"/>
              <a:t> </a:t>
            </a:r>
            <a:r>
              <a:rPr dirty="0" err="1"/>
              <a:t>robustos</a:t>
            </a:r>
            <a:r>
              <a:rPr dirty="0"/>
              <a:t> e </a:t>
            </a:r>
            <a:r>
              <a:rPr dirty="0" err="1"/>
              <a:t>duráveis</a:t>
            </a:r>
            <a:r>
              <a:rPr dirty="0"/>
              <a:t> </a:t>
            </a:r>
            <a:r>
              <a:rPr dirty="0" err="1"/>
              <a:t>precisam</a:t>
            </a:r>
            <a:r>
              <a:rPr dirty="0"/>
              <a:t> ser </a:t>
            </a:r>
            <a:r>
              <a:rPr dirty="0" err="1"/>
              <a:t>trocados</a:t>
            </a:r>
            <a:r>
              <a:rPr dirty="0"/>
              <a:t> com </a:t>
            </a:r>
            <a:r>
              <a:rPr dirty="0" err="1"/>
              <a:t>menos</a:t>
            </a:r>
            <a:r>
              <a:rPr dirty="0"/>
              <a:t> </a:t>
            </a:r>
            <a:r>
              <a:rPr dirty="0" err="1"/>
              <a:t>frequência</a:t>
            </a:r>
            <a:r>
              <a:rPr dirty="0"/>
              <a:t>. O </a:t>
            </a:r>
            <a:r>
              <a:rPr dirty="0" err="1"/>
              <a:t>coeficiente</a:t>
            </a:r>
            <a:r>
              <a:rPr dirty="0"/>
              <a:t> de </a:t>
            </a:r>
            <a:r>
              <a:rPr dirty="0" err="1"/>
              <a:t>atrito</a:t>
            </a:r>
            <a:r>
              <a:rPr dirty="0"/>
              <a:t> ideal entre a </a:t>
            </a:r>
            <a:r>
              <a:rPr dirty="0" err="1"/>
              <a:t>pastilha</a:t>
            </a:r>
            <a:r>
              <a:rPr dirty="0"/>
              <a:t> e o disco de </a:t>
            </a:r>
            <a:r>
              <a:rPr dirty="0" err="1"/>
              <a:t>freio</a:t>
            </a:r>
            <a:r>
              <a:rPr dirty="0"/>
              <a:t> é fundamental para o </a:t>
            </a:r>
            <a:r>
              <a:rPr dirty="0" err="1"/>
              <a:t>desempenho</a:t>
            </a:r>
            <a:r>
              <a:rPr dirty="0"/>
              <a:t> de </a:t>
            </a:r>
            <a:r>
              <a:rPr dirty="0" err="1"/>
              <a:t>frenagem</a:t>
            </a:r>
            <a:r>
              <a:rPr dirty="0"/>
              <a:t>.</a:t>
            </a:r>
            <a:endParaRPr sz="1000" dirty="0">
              <a:latin typeface="Daimler CS Light"/>
              <a:cs typeface="Daimler CS Ligh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 dirty="0">
              <a:latin typeface="Daimler CS Light"/>
              <a:cs typeface="Daimler CS Light"/>
            </a:endParaRPr>
          </a:p>
          <a:p>
            <a:pPr marL="166370">
              <a:lnSpc>
                <a:spcPct val="100000"/>
              </a:lnSpc>
              <a:defRPr sz="1000" b="1">
                <a:solidFill>
                  <a:srgbClr val="12120D"/>
                </a:solidFill>
                <a:latin typeface="Daimler CS Demi"/>
                <a:cs typeface="Daimler CS Demi"/>
              </a:defRPr>
            </a:pPr>
            <a:r>
              <a:rPr dirty="0"/>
              <a:t>Como </a:t>
            </a:r>
            <a:r>
              <a:rPr dirty="0" err="1"/>
              <a:t>foi</a:t>
            </a:r>
            <a:r>
              <a:rPr dirty="0"/>
              <a:t> </a:t>
            </a:r>
            <a:r>
              <a:rPr dirty="0" err="1"/>
              <a:t>testado</a:t>
            </a:r>
            <a:r>
              <a:rPr dirty="0"/>
              <a:t>?</a:t>
            </a:r>
            <a:endParaRPr sz="1000" dirty="0">
              <a:latin typeface="Daimler CS Demi"/>
              <a:cs typeface="Daimler CS Demi"/>
            </a:endParaRPr>
          </a:p>
          <a:p>
            <a:pPr marL="166370" marR="22225">
              <a:spcBef>
                <a:spcPts val="5"/>
              </a:spcBef>
              <a:defRPr sz="1000">
                <a:solidFill>
                  <a:srgbClr val="12120D"/>
                </a:solidFill>
                <a:latin typeface="Daimler CS Light"/>
                <a:cs typeface="Daimler CS Light"/>
              </a:defRPr>
            </a:pPr>
            <a:r>
              <a:rPr dirty="0"/>
              <a:t>O </a:t>
            </a:r>
            <a:r>
              <a:rPr dirty="0" err="1"/>
              <a:t>desenvolvimento</a:t>
            </a:r>
            <a:r>
              <a:rPr dirty="0"/>
              <a:t> de </a:t>
            </a:r>
            <a:r>
              <a:rPr dirty="0" err="1"/>
              <a:t>trincas</a:t>
            </a:r>
            <a:r>
              <a:rPr dirty="0"/>
              <a:t> no disco de </a:t>
            </a:r>
            <a:r>
              <a:rPr dirty="0" err="1"/>
              <a:t>freio</a:t>
            </a:r>
            <a:r>
              <a:rPr dirty="0"/>
              <a:t> </a:t>
            </a:r>
            <a:r>
              <a:rPr dirty="0" err="1"/>
              <a:t>foi</a:t>
            </a:r>
            <a:r>
              <a:rPr dirty="0"/>
              <a:t> </a:t>
            </a:r>
            <a:r>
              <a:rPr dirty="0" err="1"/>
              <a:t>investigado</a:t>
            </a:r>
            <a:r>
              <a:rPr dirty="0"/>
              <a:t> e </a:t>
            </a:r>
            <a:r>
              <a:rPr dirty="0" err="1"/>
              <a:t>avaliado</a:t>
            </a:r>
            <a:r>
              <a:rPr dirty="0"/>
              <a:t>. Para </a:t>
            </a:r>
            <a:r>
              <a:rPr dirty="0" err="1"/>
              <a:t>este</a:t>
            </a:r>
            <a:r>
              <a:rPr dirty="0"/>
              <a:t> </a:t>
            </a:r>
            <a:r>
              <a:rPr dirty="0" err="1"/>
              <a:t>fim</a:t>
            </a:r>
            <a:r>
              <a:rPr dirty="0"/>
              <a:t>, 30 </a:t>
            </a:r>
            <a:r>
              <a:rPr dirty="0" err="1"/>
              <a:t>frenagens</a:t>
            </a:r>
            <a:r>
              <a:rPr dirty="0"/>
              <a:t> de </a:t>
            </a:r>
            <a:r>
              <a:rPr dirty="0" err="1"/>
              <a:t>condicionamento</a:t>
            </a:r>
            <a:r>
              <a:rPr dirty="0"/>
              <a:t> </a:t>
            </a:r>
            <a:r>
              <a:rPr dirty="0" err="1"/>
              <a:t>foram</a:t>
            </a:r>
            <a:r>
              <a:rPr dirty="0"/>
              <a:t> </a:t>
            </a:r>
            <a:r>
              <a:rPr dirty="0" err="1"/>
              <a:t>realizadas</a:t>
            </a:r>
            <a:r>
              <a:rPr dirty="0"/>
              <a:t> para </a:t>
            </a:r>
            <a:r>
              <a:rPr dirty="0" err="1"/>
              <a:t>ajustar</a:t>
            </a:r>
            <a:r>
              <a:rPr dirty="0"/>
              <a:t> a </a:t>
            </a:r>
            <a:r>
              <a:rPr dirty="0" err="1"/>
              <a:t>combinação</a:t>
            </a:r>
            <a:r>
              <a:rPr dirty="0"/>
              <a:t> de </a:t>
            </a:r>
            <a:r>
              <a:rPr dirty="0" err="1"/>
              <a:t>atrito</a:t>
            </a:r>
            <a:r>
              <a:rPr dirty="0"/>
              <a:t> e 1.200 </a:t>
            </a:r>
            <a:r>
              <a:rPr dirty="0" err="1"/>
              <a:t>frenagens</a:t>
            </a:r>
            <a:r>
              <a:rPr dirty="0"/>
              <a:t> </a:t>
            </a:r>
            <a:r>
              <a:rPr dirty="0" err="1"/>
              <a:t>foram</a:t>
            </a:r>
            <a:r>
              <a:rPr dirty="0"/>
              <a:t> </a:t>
            </a:r>
            <a:r>
              <a:rPr dirty="0" err="1"/>
              <a:t>realizadas</a:t>
            </a:r>
            <a:r>
              <a:rPr dirty="0"/>
              <a:t> </a:t>
            </a:r>
            <a:r>
              <a:rPr dirty="0" err="1"/>
              <a:t>em</a:t>
            </a:r>
            <a:r>
              <a:rPr dirty="0"/>
              <a:t> </a:t>
            </a:r>
            <a:r>
              <a:rPr dirty="0" err="1"/>
              <a:t>várias</a:t>
            </a:r>
            <a:r>
              <a:rPr dirty="0"/>
              <a:t> </a:t>
            </a:r>
            <a:r>
              <a:rPr dirty="0" err="1"/>
              <a:t>velocidades</a:t>
            </a:r>
            <a:r>
              <a:rPr dirty="0"/>
              <a:t> </a:t>
            </a:r>
            <a:r>
              <a:rPr dirty="0" err="1"/>
              <a:t>iniciais</a:t>
            </a:r>
            <a:r>
              <a:rPr dirty="0"/>
              <a:t> e </a:t>
            </a:r>
            <a:r>
              <a:rPr dirty="0" err="1"/>
              <a:t>finais</a:t>
            </a:r>
            <a:r>
              <a:rPr dirty="0"/>
              <a:t>, </a:t>
            </a:r>
            <a:r>
              <a:rPr dirty="0" err="1"/>
              <a:t>bem</a:t>
            </a:r>
            <a:r>
              <a:rPr dirty="0"/>
              <a:t> </a:t>
            </a:r>
            <a:r>
              <a:rPr dirty="0" err="1"/>
              <a:t>como</a:t>
            </a:r>
            <a:r>
              <a:rPr dirty="0"/>
              <a:t> </a:t>
            </a:r>
            <a:r>
              <a:rPr dirty="0" err="1"/>
              <a:t>desacelerações</a:t>
            </a:r>
            <a:r>
              <a:rPr dirty="0"/>
              <a:t>. Para </a:t>
            </a:r>
            <a:r>
              <a:rPr dirty="0" err="1"/>
              <a:t>os</a:t>
            </a:r>
            <a:r>
              <a:rPr dirty="0"/>
              <a:t> testes </a:t>
            </a:r>
            <a:r>
              <a:rPr dirty="0" err="1"/>
              <a:t>adicionais</a:t>
            </a:r>
            <a:r>
              <a:rPr dirty="0"/>
              <a:t>, </a:t>
            </a:r>
            <a:r>
              <a:rPr dirty="0" err="1"/>
              <a:t>foram</a:t>
            </a:r>
            <a:r>
              <a:rPr dirty="0"/>
              <a:t> </a:t>
            </a:r>
            <a:r>
              <a:rPr dirty="0" err="1"/>
              <a:t>realizadas</a:t>
            </a:r>
            <a:r>
              <a:rPr dirty="0"/>
              <a:t> </a:t>
            </a:r>
            <a:r>
              <a:rPr dirty="0" err="1"/>
              <a:t>mais</a:t>
            </a:r>
            <a:r>
              <a:rPr dirty="0"/>
              <a:t> de 200 </a:t>
            </a:r>
            <a:r>
              <a:rPr dirty="0" err="1"/>
              <a:t>frenagens</a:t>
            </a:r>
            <a:r>
              <a:rPr dirty="0"/>
              <a:t> de </a:t>
            </a:r>
            <a:r>
              <a:rPr dirty="0" err="1"/>
              <a:t>condicionamento</a:t>
            </a:r>
            <a:r>
              <a:rPr dirty="0"/>
              <a:t> para </a:t>
            </a:r>
            <a:r>
              <a:rPr dirty="0" err="1"/>
              <a:t>ajustar</a:t>
            </a:r>
            <a:r>
              <a:rPr dirty="0"/>
              <a:t> a </a:t>
            </a:r>
            <a:r>
              <a:rPr dirty="0" err="1"/>
              <a:t>combinação</a:t>
            </a:r>
            <a:r>
              <a:rPr dirty="0"/>
              <a:t> de </a:t>
            </a:r>
            <a:r>
              <a:rPr dirty="0" err="1"/>
              <a:t>atrito</a:t>
            </a:r>
            <a:r>
              <a:rPr dirty="0"/>
              <a:t> e </a:t>
            </a:r>
            <a:r>
              <a:rPr dirty="0" err="1"/>
              <a:t>várias</a:t>
            </a:r>
            <a:r>
              <a:rPr dirty="0"/>
              <a:t> </a:t>
            </a:r>
            <a:r>
              <a:rPr dirty="0" err="1"/>
              <a:t>frenagens</a:t>
            </a:r>
            <a:r>
              <a:rPr dirty="0"/>
              <a:t> </a:t>
            </a:r>
            <a:r>
              <a:rPr dirty="0" err="1"/>
              <a:t>foram</a:t>
            </a:r>
            <a:r>
              <a:rPr dirty="0"/>
              <a:t> </a:t>
            </a:r>
            <a:r>
              <a:rPr dirty="0" err="1"/>
              <a:t>realizadas</a:t>
            </a:r>
            <a:r>
              <a:rPr dirty="0"/>
              <a:t> com </a:t>
            </a:r>
            <a:r>
              <a:rPr dirty="0" err="1"/>
              <a:t>alteração</a:t>
            </a:r>
            <a:r>
              <a:rPr dirty="0"/>
              <a:t> dos </a:t>
            </a:r>
            <a:r>
              <a:rPr dirty="0" err="1"/>
              <a:t>perfis</a:t>
            </a:r>
            <a:r>
              <a:rPr dirty="0"/>
              <a:t> de </a:t>
            </a:r>
            <a:r>
              <a:rPr dirty="0" err="1"/>
              <a:t>condução</a:t>
            </a:r>
            <a:r>
              <a:rPr dirty="0"/>
              <a:t> e </a:t>
            </a:r>
            <a:r>
              <a:rPr dirty="0" err="1"/>
              <a:t>velocidade</a:t>
            </a:r>
            <a:r>
              <a:rPr dirty="0"/>
              <a:t>, </a:t>
            </a:r>
            <a:r>
              <a:rPr dirty="0" err="1"/>
              <a:t>velocidades</a:t>
            </a:r>
            <a:r>
              <a:rPr dirty="0"/>
              <a:t> </a:t>
            </a:r>
            <a:r>
              <a:rPr dirty="0" err="1"/>
              <a:t>iniciais</a:t>
            </a:r>
            <a:r>
              <a:rPr dirty="0"/>
              <a:t> e </a:t>
            </a:r>
            <a:r>
              <a:rPr dirty="0" err="1"/>
              <a:t>finais</a:t>
            </a:r>
            <a:r>
              <a:rPr dirty="0"/>
              <a:t>, </a:t>
            </a:r>
            <a:r>
              <a:rPr dirty="0" err="1"/>
              <a:t>pressões</a:t>
            </a:r>
            <a:r>
              <a:rPr dirty="0"/>
              <a:t> de </a:t>
            </a:r>
            <a:r>
              <a:rPr dirty="0" err="1"/>
              <a:t>frenagem</a:t>
            </a:r>
            <a:r>
              <a:rPr dirty="0"/>
              <a:t>, </a:t>
            </a:r>
            <a:r>
              <a:rPr dirty="0" err="1"/>
              <a:t>desacelerações</a:t>
            </a:r>
            <a:r>
              <a:rPr dirty="0"/>
              <a:t> e </a:t>
            </a:r>
            <a:r>
              <a:rPr dirty="0" err="1"/>
              <a:t>temperaturas</a:t>
            </a:r>
            <a:r>
              <a:rPr dirty="0"/>
              <a:t>. Para as </a:t>
            </a:r>
            <a:r>
              <a:rPr dirty="0" err="1"/>
              <a:t>pastilhas</a:t>
            </a:r>
            <a:r>
              <a:rPr dirty="0"/>
              <a:t> de </a:t>
            </a:r>
            <a:r>
              <a:rPr dirty="0" err="1"/>
              <a:t>freio</a:t>
            </a:r>
            <a:r>
              <a:rPr dirty="0"/>
              <a:t>, </a:t>
            </a:r>
            <a:r>
              <a:rPr dirty="0" err="1"/>
              <a:t>foi</a:t>
            </a:r>
            <a:r>
              <a:rPr dirty="0"/>
              <a:t> </a:t>
            </a:r>
            <a:r>
              <a:rPr dirty="0" err="1"/>
              <a:t>determinado</a:t>
            </a:r>
            <a:r>
              <a:rPr dirty="0"/>
              <a:t> o </a:t>
            </a:r>
            <a:r>
              <a:rPr dirty="0" err="1"/>
              <a:t>desgaste</a:t>
            </a:r>
            <a:r>
              <a:rPr dirty="0"/>
              <a:t> </a:t>
            </a:r>
            <a:r>
              <a:rPr dirty="0" err="1"/>
              <a:t>em</a:t>
            </a:r>
            <a:r>
              <a:rPr dirty="0"/>
              <a:t> </a:t>
            </a:r>
            <a:r>
              <a:rPr dirty="0" err="1"/>
              <a:t>milímetros</a:t>
            </a:r>
            <a:r>
              <a:rPr dirty="0"/>
              <a:t> e para </a:t>
            </a:r>
            <a:r>
              <a:rPr dirty="0" err="1"/>
              <a:t>os</a:t>
            </a:r>
            <a:r>
              <a:rPr dirty="0"/>
              <a:t> discos de </a:t>
            </a:r>
            <a:r>
              <a:rPr dirty="0" err="1"/>
              <a:t>freio</a:t>
            </a:r>
            <a:r>
              <a:rPr dirty="0"/>
              <a:t>, o </a:t>
            </a:r>
            <a:r>
              <a:rPr dirty="0" err="1"/>
              <a:t>desgaste</a:t>
            </a:r>
            <a:r>
              <a:rPr dirty="0"/>
              <a:t> do peso </a:t>
            </a:r>
            <a:r>
              <a:rPr dirty="0" err="1"/>
              <a:t>em</a:t>
            </a:r>
            <a:r>
              <a:rPr dirty="0"/>
              <a:t> </a:t>
            </a:r>
            <a:r>
              <a:rPr dirty="0" err="1"/>
              <a:t>gramas</a:t>
            </a:r>
            <a:r>
              <a:rPr dirty="0"/>
              <a:t>.</a:t>
            </a:r>
            <a:endParaRPr sz="1000" dirty="0">
              <a:latin typeface="Daimler CS Light"/>
              <a:cs typeface="Daimler CS Light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620792" y="457216"/>
            <a:ext cx="4478257" cy="1863074"/>
          </a:xfrm>
          <a:prstGeom prst="rect">
            <a:avLst/>
          </a:prstGeom>
        </p:spPr>
        <p:txBody>
          <a:bodyPr vert="horz" wrap="square" lIns="0" tIns="80645" rIns="0" bIns="0">
            <a:spAutoFit/>
          </a:bodyPr>
          <a:lstStyle/>
          <a:p>
            <a:pPr marL="12700" marR="157480">
              <a:lnSpc>
                <a:spcPts val="3080"/>
              </a:lnSpc>
              <a:spcBef>
                <a:spcPts val="635"/>
              </a:spcBef>
              <a:defRPr sz="3000"/>
            </a:pPr>
            <a:r>
              <a:rPr dirty="0">
                <a:solidFill>
                  <a:srgbClr val="00A1E5"/>
                </a:solidFill>
              </a:rPr>
              <a:t>O teste do </a:t>
            </a:r>
            <a:r>
              <a:rPr dirty="0" err="1">
                <a:solidFill>
                  <a:srgbClr val="00A1E5"/>
                </a:solidFill>
              </a:rPr>
              <a:t>produto</a:t>
            </a:r>
            <a:r>
              <a:rPr dirty="0">
                <a:solidFill>
                  <a:srgbClr val="00A1E5"/>
                </a:solidFill>
              </a:rPr>
              <a:t>: </a:t>
            </a:r>
            <a:r>
              <a:rPr dirty="0"/>
              <a:t>Mercedes-Benz vs. </a:t>
            </a:r>
            <a:r>
              <a:rPr dirty="0" err="1"/>
              <a:t>concorrentes</a:t>
            </a:r>
            <a:endParaRPr sz="3000" dirty="0"/>
          </a:p>
          <a:p>
            <a:pPr marL="12700" marR="5080">
              <a:lnSpc>
                <a:spcPct val="112500"/>
              </a:lnSpc>
              <a:spcBef>
                <a:spcPts val="555"/>
              </a:spcBef>
              <a:defRPr sz="1000"/>
            </a:pPr>
            <a:r>
              <a:rPr dirty="0">
                <a:latin typeface="Daimler CS Light"/>
                <a:cs typeface="Daimler CS Light"/>
              </a:rPr>
              <a:t>O </a:t>
            </a:r>
            <a:r>
              <a:rPr b="1" dirty="0" err="1">
                <a:latin typeface="Daimler CS Demi"/>
                <a:cs typeface="Daimler CS Demi"/>
              </a:rPr>
              <a:t>instituto</a:t>
            </a:r>
            <a:r>
              <a:rPr b="1" dirty="0">
                <a:latin typeface="Daimler CS Demi"/>
                <a:cs typeface="Daimler CS Demi"/>
              </a:rPr>
              <a:t> de testes </a:t>
            </a:r>
            <a:r>
              <a:rPr b="1" dirty="0" err="1">
                <a:latin typeface="Daimler CS Demi"/>
                <a:cs typeface="Daimler CS Demi"/>
              </a:rPr>
              <a:t>independente</a:t>
            </a:r>
            <a:r>
              <a:rPr b="1" dirty="0">
                <a:latin typeface="Daimler CS Demi"/>
                <a:cs typeface="Daimler CS Demi"/>
              </a:rPr>
              <a:t> DEKRA </a:t>
            </a:r>
            <a:r>
              <a:rPr dirty="0" err="1">
                <a:latin typeface="Daimler CS Light"/>
                <a:cs typeface="Daimler CS Light"/>
              </a:rPr>
              <a:t>realizou</a:t>
            </a:r>
            <a:r>
              <a:rPr dirty="0">
                <a:latin typeface="Daimler CS Light"/>
                <a:cs typeface="Daimler CS Light"/>
              </a:rPr>
              <a:t> </a:t>
            </a:r>
            <a:r>
              <a:rPr dirty="0" err="1">
                <a:latin typeface="Daimler CS Light"/>
                <a:cs typeface="Daimler CS Light"/>
              </a:rPr>
              <a:t>vários</a:t>
            </a:r>
            <a:r>
              <a:rPr dirty="0">
                <a:latin typeface="Daimler CS Light"/>
                <a:cs typeface="Daimler CS Light"/>
              </a:rPr>
              <a:t> testes com </a:t>
            </a:r>
            <a:r>
              <a:rPr dirty="0" err="1">
                <a:latin typeface="Daimler CS Light"/>
                <a:cs typeface="Daimler CS Light"/>
              </a:rPr>
              <a:t>três</a:t>
            </a:r>
            <a:r>
              <a:rPr dirty="0">
                <a:latin typeface="Daimler CS Light"/>
                <a:cs typeface="Daimler CS Light"/>
              </a:rPr>
              <a:t> pares de </a:t>
            </a:r>
            <a:r>
              <a:rPr dirty="0" err="1">
                <a:latin typeface="Daimler CS Light"/>
                <a:cs typeface="Daimler CS Light"/>
              </a:rPr>
              <a:t>pastilhas</a:t>
            </a:r>
            <a:r>
              <a:rPr dirty="0">
                <a:latin typeface="Daimler CS Light"/>
                <a:cs typeface="Daimler CS Light"/>
              </a:rPr>
              <a:t> e discos de </a:t>
            </a:r>
            <a:r>
              <a:rPr dirty="0" err="1">
                <a:latin typeface="Daimler CS Light"/>
                <a:cs typeface="Daimler CS Light"/>
              </a:rPr>
              <a:t>freio</a:t>
            </a:r>
            <a:r>
              <a:rPr dirty="0">
                <a:latin typeface="Daimler CS Light"/>
                <a:cs typeface="Daimler CS Light"/>
              </a:rPr>
              <a:t>. </a:t>
            </a:r>
            <a:r>
              <a:rPr dirty="0" err="1">
                <a:latin typeface="Daimler CS Light"/>
                <a:cs typeface="Daimler CS Light"/>
              </a:rPr>
              <a:t>Os</a:t>
            </a:r>
            <a:r>
              <a:rPr dirty="0">
                <a:latin typeface="Daimler CS Light"/>
                <a:cs typeface="Daimler CS Light"/>
              </a:rPr>
              <a:t> </a:t>
            </a:r>
            <a:r>
              <a:rPr dirty="0" err="1">
                <a:latin typeface="Daimler CS Light"/>
                <a:cs typeface="Daimler CS Light"/>
              </a:rPr>
              <a:t>produtos</a:t>
            </a:r>
            <a:r>
              <a:rPr dirty="0">
                <a:latin typeface="Daimler CS Light"/>
                <a:cs typeface="Daimler CS Light"/>
              </a:rPr>
              <a:t> </a:t>
            </a:r>
            <a:r>
              <a:rPr dirty="0" err="1">
                <a:latin typeface="Daimler CS Light"/>
                <a:cs typeface="Daimler CS Light"/>
              </a:rPr>
              <a:t>testados</a:t>
            </a:r>
            <a:r>
              <a:rPr dirty="0">
                <a:latin typeface="Daimler CS Light"/>
                <a:cs typeface="Daimler CS Light"/>
              </a:rPr>
              <a:t> </a:t>
            </a:r>
            <a:r>
              <a:rPr dirty="0" err="1">
                <a:latin typeface="Daimler CS Light"/>
                <a:cs typeface="Daimler CS Light"/>
              </a:rPr>
              <a:t>são</a:t>
            </a:r>
            <a:r>
              <a:rPr dirty="0">
                <a:latin typeface="Daimler CS Light"/>
                <a:cs typeface="Daimler CS Light"/>
              </a:rPr>
              <a:t> </a:t>
            </a:r>
            <a:r>
              <a:rPr dirty="0" err="1">
                <a:latin typeface="Daimler CS Light"/>
                <a:cs typeface="Daimler CS Light"/>
              </a:rPr>
              <a:t>adequados</a:t>
            </a:r>
            <a:r>
              <a:rPr dirty="0">
                <a:latin typeface="Daimler CS Light"/>
                <a:cs typeface="Daimler CS Light"/>
              </a:rPr>
              <a:t> para as Classes C e </a:t>
            </a:r>
            <a:r>
              <a:rPr dirty="0" err="1">
                <a:latin typeface="Daimler CS Light"/>
                <a:cs typeface="Daimler CS Light"/>
              </a:rPr>
              <a:t>E</a:t>
            </a:r>
            <a:r>
              <a:rPr dirty="0">
                <a:latin typeface="Daimler CS Light"/>
                <a:cs typeface="Daimler CS Light"/>
              </a:rPr>
              <a:t> das </a:t>
            </a:r>
            <a:r>
              <a:rPr dirty="0" err="1">
                <a:latin typeface="Daimler CS Light"/>
                <a:cs typeface="Daimler CS Light"/>
              </a:rPr>
              <a:t>séries</a:t>
            </a:r>
            <a:r>
              <a:rPr dirty="0">
                <a:latin typeface="Daimler CS Light"/>
                <a:cs typeface="Daimler CS Light"/>
              </a:rPr>
              <a:t> 205, 213 e 238. O </a:t>
            </a:r>
            <a:r>
              <a:rPr dirty="0" err="1">
                <a:latin typeface="Daimler CS Light"/>
                <a:cs typeface="Daimler CS Light"/>
              </a:rPr>
              <a:t>veículo</a:t>
            </a:r>
            <a:r>
              <a:rPr dirty="0">
                <a:latin typeface="Daimler CS Light"/>
                <a:cs typeface="Daimler CS Light"/>
              </a:rPr>
              <a:t> de teste era um Mercedes-Benz C 200, </a:t>
            </a:r>
            <a:r>
              <a:rPr dirty="0" err="1">
                <a:latin typeface="Daimler CS Light"/>
                <a:cs typeface="Daimler CS Light"/>
              </a:rPr>
              <a:t>série</a:t>
            </a:r>
            <a:r>
              <a:rPr dirty="0">
                <a:latin typeface="Daimler CS Light"/>
                <a:cs typeface="Daimler CS Light"/>
              </a:rPr>
              <a:t> 205.</a:t>
            </a:r>
            <a:endParaRPr sz="1000" dirty="0">
              <a:latin typeface="Daimler CS Light"/>
              <a:cs typeface="Daimler CS Light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0" y="12"/>
            <a:ext cx="0" cy="396240"/>
          </a:xfrm>
          <a:custGeom>
            <a:avLst/>
            <a:gdLst/>
            <a:ahLst/>
            <a:cxnLst/>
            <a:rect l="l" t="t" r="r" b="b"/>
            <a:pathLst>
              <a:path h="396240">
                <a:moveTo>
                  <a:pt x="0" y="0"/>
                </a:moveTo>
                <a:lnTo>
                  <a:pt x="0" y="395998"/>
                </a:lnTo>
                <a:lnTo>
                  <a:pt x="0" y="0"/>
                </a:lnTo>
                <a:close/>
              </a:path>
            </a:pathLst>
          </a:custGeom>
          <a:solidFill>
            <a:srgbClr val="040000"/>
          </a:solid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1406</Words>
  <Application>Microsoft Office PowerPoint</Application>
  <PresentationFormat>Benutzerdefiniert</PresentationFormat>
  <Paragraphs>108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12" baseType="lpstr">
      <vt:lpstr>Calibri</vt:lpstr>
      <vt:lpstr>Daimler CAC</vt:lpstr>
      <vt:lpstr>Daimler CS Demi</vt:lpstr>
      <vt:lpstr>Daimler CS Light</vt:lpstr>
      <vt:lpstr>MB Corpo A Title Cond</vt:lpstr>
      <vt:lpstr>MB Corpo S Text</vt:lpstr>
      <vt:lpstr>MB Corpo S Text Light</vt:lpstr>
      <vt:lpstr>Times New Roman</vt:lpstr>
      <vt:lpstr>Office Theme</vt:lpstr>
      <vt:lpstr>Freios.</vt:lpstr>
      <vt:lpstr>Referência em termos de qualidade, segurança e custo-benefício.</vt:lpstr>
      <vt:lpstr>O teste do produto: Mercedes-Benz vs. concorrentes O instituto de testes independente DEKRA realizou vários testes com três pares de pastilhas e discos de freio. Os produtos testados são adequados para as Classes C e E das séries 205, 213 e 238. O veículo de teste era um Mercedes-Benz C 200, série 205.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Bremsen.</dc:title>
  <dc:creator>Sofia Nilsson</dc:creator>
  <cp:lastModifiedBy>Schikora, Petra (002)</cp:lastModifiedBy>
  <cp:revision>5</cp:revision>
  <dcterms:created xsi:type="dcterms:W3CDTF">2023-08-25T08:53:03Z</dcterms:created>
  <dcterms:modified xsi:type="dcterms:W3CDTF">2023-10-09T12:35:51Z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2020-01-21T00:00:00Z</vt:filetime>
  </property>
  <property fmtid="{D5CDD505-2E9C-101B-9397-08002B2CF9AE}" pid="3" name="Creator">
    <vt:lpwstr>Adobe InDesign 15.0 (Macintosh)</vt:lpwstr>
  </property>
  <property fmtid="{D5CDD505-2E9C-101B-9397-08002B2CF9AE}" pid="4" name="LastSaved">
    <vt:filetime>2023-08-25T00:00:00Z</vt:filetime>
  </property>
  <property fmtid="{D5CDD505-2E9C-101B-9397-08002B2CF9AE}" pid="5" name="Producer">
    <vt:lpwstr>Adobe PDF Library 15.0</vt:lpwstr>
  </property>
  <property fmtid="{D5CDD505-2E9C-101B-9397-08002B2CF9AE}" pid="6" name="MSIP_Label_924dbb1d-991d-4bbd-aad5-33bac1d8ffaf_Enabled">
    <vt:lpwstr>true</vt:lpwstr>
  </property>
  <property fmtid="{D5CDD505-2E9C-101B-9397-08002B2CF9AE}" pid="7" name="MSIP_Label_924dbb1d-991d-4bbd-aad5-33bac1d8ffaf_SetDate">
    <vt:lpwstr>2023-08-25T08:53:24Z</vt:lpwstr>
  </property>
  <property fmtid="{D5CDD505-2E9C-101B-9397-08002B2CF9AE}" pid="8" name="MSIP_Label_924dbb1d-991d-4bbd-aad5-33bac1d8ffaf_Method">
    <vt:lpwstr>Standard</vt:lpwstr>
  </property>
  <property fmtid="{D5CDD505-2E9C-101B-9397-08002B2CF9AE}" pid="9" name="MSIP_Label_924dbb1d-991d-4bbd-aad5-33bac1d8ffaf_Name">
    <vt:lpwstr>924dbb1d-991d-4bbd-aad5-33bac1d8ffaf</vt:lpwstr>
  </property>
  <property fmtid="{D5CDD505-2E9C-101B-9397-08002B2CF9AE}" pid="10" name="MSIP_Label_924dbb1d-991d-4bbd-aad5-33bac1d8ffaf_SiteId">
    <vt:lpwstr>9652d7c2-1ccf-4940-8151-4a92bd474ed0</vt:lpwstr>
  </property>
  <property fmtid="{D5CDD505-2E9C-101B-9397-08002B2CF9AE}" pid="11" name="MSIP_Label_924dbb1d-991d-4bbd-aad5-33bac1d8ffaf_ActionId">
    <vt:lpwstr>d4b1f1a3-815a-420b-a6f4-ca5a6cee277b</vt:lpwstr>
  </property>
  <property fmtid="{D5CDD505-2E9C-101B-9397-08002B2CF9AE}" pid="12" name="MSIP_Label_924dbb1d-991d-4bbd-aad5-33bac1d8ffaf_ContentBits">
    <vt:lpwstr>0</vt:lpwstr>
  </property>
</Properties>
</file>