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7112000"/>
  <p:notesSz cx="20104100" cy="7112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970" y="11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514" y="219940"/>
            <a:ext cx="8859520" cy="1105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16131" y="6706753"/>
            <a:ext cx="219138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70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Originální díly Mercedes-Benz </a:t>
            </a: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| Údržba a opotřebení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514" y="446794"/>
            <a:ext cx="1987936" cy="56169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cs-CZ" dirty="0"/>
              <a:t>Motor.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277685"/>
              </p:ext>
            </p:extLst>
          </p:nvPr>
        </p:nvGraphicFramePr>
        <p:xfrm>
          <a:off x="609214" y="1862987"/>
          <a:ext cx="17028791" cy="1387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2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0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8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915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09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009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0660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cs-CZ"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Produkt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cs-CZ"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Výhody pro Vaše zákazníky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cs-CZ"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Výhody pro Vás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cs-CZ" sz="950" b="1">
                          <a:solidFill>
                            <a:srgbClr val="FFFFFF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Praktický tip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9845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 marL="126873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cs-CZ"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Produkt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cs-CZ"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Výhody pro Vaše zákazníky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cs-CZ"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Výhody pro Vás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50165">
                        <a:lnSpc>
                          <a:spcPts val="1105"/>
                        </a:lnSpc>
                        <a:spcBef>
                          <a:spcPts val="1025"/>
                        </a:spcBef>
                      </a:pPr>
                      <a:r>
                        <a:rPr lang="cs-CZ" sz="950" b="1" dirty="0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Klínový řemen a</a:t>
                      </a:r>
                      <a:endParaRPr sz="95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1301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6525" indent="-86360">
                        <a:lnSpc>
                          <a:spcPct val="100000"/>
                        </a:lnSpc>
                        <a:spcBef>
                          <a:spcPts val="680"/>
                        </a:spcBef>
                        <a:buChar char="•"/>
                        <a:tabLst>
                          <a:tab pos="136525" algn="l"/>
                        </a:tabLst>
                      </a:pPr>
                      <a:r>
                        <a:rPr lang="cs-CZ" sz="70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Dlouhá životnost díky nízkému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8636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</a:pPr>
                      <a:r>
                        <a:rPr lang="cs-CZ" sz="70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Precizní sladění s pomocnými agregáty jako alternátor,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571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</a:pPr>
                      <a:r>
                        <a:rPr lang="cs-CZ" sz="70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Originální </a:t>
                      </a:r>
                      <a:r>
                        <a:rPr lang="cs-CZ" sz="700" dirty="0" err="1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vícedrážkový</a:t>
                      </a:r>
                      <a:r>
                        <a:rPr lang="cs-CZ" sz="70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 klínový řemen Mercedes‑Benz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268730">
                        <a:lnSpc>
                          <a:spcPts val="1105"/>
                        </a:lnSpc>
                        <a:spcBef>
                          <a:spcPts val="1025"/>
                        </a:spcBef>
                      </a:pPr>
                      <a:r>
                        <a:rPr lang="cs-CZ" sz="950" b="1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Zapalovací svíčky.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1301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6525" indent="-86360">
                        <a:lnSpc>
                          <a:spcPct val="100000"/>
                        </a:lnSpc>
                        <a:spcBef>
                          <a:spcPts val="680"/>
                        </a:spcBef>
                        <a:buChar char="•"/>
                        <a:tabLst>
                          <a:tab pos="136525" algn="l"/>
                        </a:tabLst>
                      </a:pPr>
                      <a:r>
                        <a:rPr lang="cs-CZ" sz="70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Vysoce kvalitní struktura dílů díky použití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8636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</a:pPr>
                      <a:r>
                        <a:rPr lang="cs-CZ" sz="70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Speciálně vyvinuto a otestováno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571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2955">
                <a:tc>
                  <a:txBody>
                    <a:bodyPr/>
                    <a:lstStyle/>
                    <a:p>
                      <a:pPr marL="50165">
                        <a:lnSpc>
                          <a:spcPts val="1065"/>
                        </a:lnSpc>
                      </a:pPr>
                      <a:r>
                        <a:rPr lang="cs-CZ" sz="950" b="1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řemenový pohon.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  <a:p>
                      <a:pPr marL="50165" marR="1409700">
                        <a:lnSpc>
                          <a:spcPct val="113300"/>
                        </a:lnSpc>
                        <a:spcBef>
                          <a:spcPts val="215"/>
                        </a:spcBef>
                      </a:pPr>
                      <a:r>
                        <a:rPr lang="cs-CZ" sz="70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Velice nízká hlučnost a eliminace skřípání.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</a:pPr>
                      <a:r>
                        <a:rPr lang="cs-CZ" sz="70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mechanickému opotřebení.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  <a:p>
                      <a:pPr marL="134620" indent="-84455">
                        <a:lnSpc>
                          <a:spcPct val="100000"/>
                        </a:lnSpc>
                        <a:spcBef>
                          <a:spcPts val="375"/>
                        </a:spcBef>
                        <a:buChar char="•"/>
                        <a:tabLst>
                          <a:tab pos="134620" algn="l"/>
                        </a:tabLst>
                      </a:pPr>
                      <a:r>
                        <a:rPr lang="cs-CZ" sz="70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Snižuje riziko následných škod.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  <a:tabLst>
                          <a:tab pos="2404745" algn="l"/>
                          <a:tab pos="5330190" algn="l"/>
                        </a:tabLst>
                      </a:pPr>
                      <a:r>
                        <a:rPr lang="cs-CZ" sz="70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vodní čerpadlo a kompresor 	</a:t>
                      </a:r>
                      <a:r>
                        <a:rPr lang="cs-CZ" sz="70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má životnost	</a:t>
                      </a:r>
                      <a:r>
                        <a:rPr lang="cs-CZ" sz="1050" baseline="-35714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Optimálně sladěny s motorem</a:t>
                      </a:r>
                      <a:endParaRPr sz="1050" baseline="-35714" dirty="0">
                        <a:latin typeface="MB Corpo S Text Light"/>
                        <a:cs typeface="MB Corpo S Text Light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2404745" algn="l"/>
                          <a:tab pos="5330190" algn="l"/>
                        </a:tabLst>
                      </a:pPr>
                      <a:r>
                        <a:rPr lang="cs-CZ" sz="70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klimatizace.	</a:t>
                      </a:r>
                      <a:r>
                        <a:rPr lang="cs-CZ" sz="70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minimálně 90 000 km (při normálním	</a:t>
                      </a:r>
                      <a:r>
                        <a:rPr lang="cs-CZ" sz="1050" baseline="-35714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– pro větší výkon,</a:t>
                      </a:r>
                      <a:endParaRPr sz="1050" baseline="-35714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ts val="665"/>
                        </a:lnSpc>
                        <a:spcBef>
                          <a:spcPts val="570"/>
                        </a:spcBef>
                        <a:tabLst>
                          <a:tab pos="5330190" algn="l"/>
                        </a:tabLst>
                      </a:pPr>
                      <a:r>
                        <a:rPr lang="cs-CZ" sz="1050" baseline="35714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namáhání).	</a:t>
                      </a:r>
                      <a:r>
                        <a:rPr lang="cs-CZ" sz="70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nižší spotřebu paliva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ts val="665"/>
                        </a:lnSpc>
                        <a:tabLst>
                          <a:tab pos="5330190" algn="l"/>
                        </a:tabLst>
                      </a:pPr>
                      <a:r>
                        <a:rPr lang="cs-CZ" sz="70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Mercedes‑Benz by s ním mohl objet	</a:t>
                      </a:r>
                      <a:r>
                        <a:rPr lang="cs-CZ" sz="1050" baseline="-35714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a dlouhou životnost</a:t>
                      </a:r>
                      <a:endParaRPr sz="1050" baseline="-35714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ct val="100000"/>
                        </a:lnSpc>
                        <a:spcBef>
                          <a:spcPts val="114"/>
                        </a:spcBef>
                        <a:tabLst>
                          <a:tab pos="5330190" algn="l"/>
                        </a:tabLst>
                      </a:pPr>
                      <a:r>
                        <a:rPr lang="cs-CZ" sz="70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zeměkouli více než dvakrát.	</a:t>
                      </a:r>
                      <a:r>
                        <a:rPr lang="cs-CZ" sz="1050" baseline="-35714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motoru.</a:t>
                      </a:r>
                      <a:endParaRPr sz="1050" baseline="-35714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</a:pPr>
                      <a:r>
                        <a:rPr lang="cs-CZ" sz="70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extrémně odolných materiálů s dlouhou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lang="cs-CZ" sz="70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životností.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spcBef>
                          <a:spcPts val="380"/>
                        </a:spcBef>
                        <a:buChar char="•"/>
                        <a:tabLst>
                          <a:tab pos="136525" algn="l"/>
                        </a:tabLst>
                      </a:pPr>
                      <a:r>
                        <a:rPr lang="cs-CZ" sz="70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Účinné, ekologické spalování.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</a:pPr>
                      <a:r>
                        <a:rPr lang="cs-CZ" sz="70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pro každý typ motoru Mercedes-Benz.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609214" y="3178308"/>
            <a:ext cx="6972300" cy="3175"/>
            <a:chOff x="609214" y="3178308"/>
            <a:chExt cx="6972300" cy="3175"/>
          </a:xfrm>
        </p:grpSpPr>
        <p:sp>
          <p:nvSpPr>
            <p:cNvPr id="6" name="object 6"/>
            <p:cNvSpPr/>
            <p:nvPr/>
          </p:nvSpPr>
          <p:spPr>
            <a:xfrm>
              <a:off x="609214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29180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8145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81398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09214" y="5750548"/>
            <a:ext cx="6972300" cy="3175"/>
            <a:chOff x="609214" y="5750548"/>
            <a:chExt cx="6972300" cy="3175"/>
          </a:xfrm>
        </p:grpSpPr>
        <p:sp>
          <p:nvSpPr>
            <p:cNvPr id="11" name="object 11"/>
            <p:cNvSpPr/>
            <p:nvPr/>
          </p:nvSpPr>
          <p:spPr>
            <a:xfrm>
              <a:off x="609214" y="575204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929180" y="575204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181455" y="575204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81398" y="575204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7649032" y="317980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649032" y="575204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15541" y="2312332"/>
            <a:ext cx="1091423" cy="553297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644274" y="3243313"/>
            <a:ext cx="1010285" cy="61468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cs-CZ" sz="950" b="1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Startovací akumulátor.</a:t>
            </a:r>
            <a:endParaRPr sz="95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Kompletně bezúdržbový, vysoce výkonný produkt s dlouhou životností.</a:t>
            </a:r>
            <a:endParaRPr sz="700">
              <a:latin typeface="MB Corpo S Text Light"/>
              <a:cs typeface="MB Corpo S Text Light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940462" y="3230568"/>
            <a:ext cx="1139825" cy="1113790"/>
            <a:chOff x="1940462" y="3230568"/>
            <a:chExt cx="1139825" cy="1113790"/>
          </a:xfrm>
        </p:grpSpPr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30707" y="3230568"/>
              <a:ext cx="1049203" cy="710744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947925" y="3943678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038947" y="3990043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5" h="287654">
                  <a:moveTo>
                    <a:pt x="54063" y="224840"/>
                  </a:moveTo>
                  <a:lnTo>
                    <a:pt x="48602" y="219392"/>
                  </a:lnTo>
                  <a:lnTo>
                    <a:pt x="41884" y="219392"/>
                  </a:lnTo>
                  <a:lnTo>
                    <a:pt x="35153" y="219392"/>
                  </a:lnTo>
                  <a:lnTo>
                    <a:pt x="29705" y="224840"/>
                  </a:lnTo>
                  <a:lnTo>
                    <a:pt x="29705" y="238290"/>
                  </a:lnTo>
                  <a:lnTo>
                    <a:pt x="35153" y="243738"/>
                  </a:lnTo>
                  <a:lnTo>
                    <a:pt x="48602" y="243738"/>
                  </a:lnTo>
                  <a:lnTo>
                    <a:pt x="54063" y="238290"/>
                  </a:lnTo>
                  <a:lnTo>
                    <a:pt x="54063" y="224840"/>
                  </a:lnTo>
                  <a:close/>
                </a:path>
                <a:path w="211455" h="287654">
                  <a:moveTo>
                    <a:pt x="54063" y="187820"/>
                  </a:moveTo>
                  <a:lnTo>
                    <a:pt x="48602" y="182372"/>
                  </a:lnTo>
                  <a:lnTo>
                    <a:pt x="41884" y="182372"/>
                  </a:lnTo>
                  <a:lnTo>
                    <a:pt x="35153" y="182372"/>
                  </a:lnTo>
                  <a:lnTo>
                    <a:pt x="29705" y="187820"/>
                  </a:lnTo>
                  <a:lnTo>
                    <a:pt x="29705" y="201269"/>
                  </a:lnTo>
                  <a:lnTo>
                    <a:pt x="35153" y="206717"/>
                  </a:lnTo>
                  <a:lnTo>
                    <a:pt x="48602" y="206717"/>
                  </a:lnTo>
                  <a:lnTo>
                    <a:pt x="54063" y="201269"/>
                  </a:lnTo>
                  <a:lnTo>
                    <a:pt x="54063" y="187820"/>
                  </a:lnTo>
                  <a:close/>
                </a:path>
                <a:path w="211455" h="287654">
                  <a:moveTo>
                    <a:pt x="54063" y="150761"/>
                  </a:moveTo>
                  <a:lnTo>
                    <a:pt x="48602" y="145326"/>
                  </a:lnTo>
                  <a:lnTo>
                    <a:pt x="41884" y="145326"/>
                  </a:lnTo>
                  <a:lnTo>
                    <a:pt x="35153" y="145326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53" y="169697"/>
                  </a:lnTo>
                  <a:lnTo>
                    <a:pt x="48602" y="169697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5" h="287654">
                  <a:moveTo>
                    <a:pt x="54063" y="113753"/>
                  </a:moveTo>
                  <a:lnTo>
                    <a:pt x="48602" y="108305"/>
                  </a:lnTo>
                  <a:lnTo>
                    <a:pt x="41884" y="108305"/>
                  </a:lnTo>
                  <a:lnTo>
                    <a:pt x="35153" y="108305"/>
                  </a:lnTo>
                  <a:lnTo>
                    <a:pt x="29705" y="113753"/>
                  </a:lnTo>
                  <a:lnTo>
                    <a:pt x="29705" y="127228"/>
                  </a:lnTo>
                  <a:lnTo>
                    <a:pt x="35153" y="132664"/>
                  </a:lnTo>
                  <a:lnTo>
                    <a:pt x="48602" y="132664"/>
                  </a:lnTo>
                  <a:lnTo>
                    <a:pt x="54063" y="127228"/>
                  </a:lnTo>
                  <a:lnTo>
                    <a:pt x="54063" y="113753"/>
                  </a:lnTo>
                  <a:close/>
                </a:path>
                <a:path w="211455" h="287654">
                  <a:moveTo>
                    <a:pt x="54063" y="76746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53" y="71297"/>
                  </a:lnTo>
                  <a:lnTo>
                    <a:pt x="29705" y="76746"/>
                  </a:lnTo>
                  <a:lnTo>
                    <a:pt x="29705" y="90208"/>
                  </a:lnTo>
                  <a:lnTo>
                    <a:pt x="35153" y="95643"/>
                  </a:lnTo>
                  <a:lnTo>
                    <a:pt x="48602" y="95643"/>
                  </a:lnTo>
                  <a:lnTo>
                    <a:pt x="54063" y="90208"/>
                  </a:lnTo>
                  <a:lnTo>
                    <a:pt x="54063" y="76746"/>
                  </a:lnTo>
                  <a:close/>
                </a:path>
                <a:path w="211455" h="287654">
                  <a:moveTo>
                    <a:pt x="167640" y="46101"/>
                  </a:moveTo>
                  <a:lnTo>
                    <a:pt x="161213" y="34302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25" y="0"/>
                  </a:lnTo>
                  <a:lnTo>
                    <a:pt x="116725" y="16840"/>
                  </a:lnTo>
                  <a:lnTo>
                    <a:pt x="116725" y="29273"/>
                  </a:lnTo>
                  <a:lnTo>
                    <a:pt x="111696" y="34302"/>
                  </a:lnTo>
                  <a:lnTo>
                    <a:pt x="99263" y="34302"/>
                  </a:lnTo>
                  <a:lnTo>
                    <a:pt x="94221" y="29273"/>
                  </a:lnTo>
                  <a:lnTo>
                    <a:pt x="94221" y="16840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25" y="16840"/>
                  </a:lnTo>
                  <a:lnTo>
                    <a:pt x="116725" y="0"/>
                  </a:lnTo>
                  <a:lnTo>
                    <a:pt x="68465" y="0"/>
                  </a:lnTo>
                  <a:lnTo>
                    <a:pt x="43294" y="46101"/>
                  </a:lnTo>
                  <a:lnTo>
                    <a:pt x="167640" y="46101"/>
                  </a:lnTo>
                  <a:close/>
                </a:path>
                <a:path w="211455" h="287654">
                  <a:moveTo>
                    <a:pt x="210947" y="27724"/>
                  </a:moveTo>
                  <a:lnTo>
                    <a:pt x="207670" y="24422"/>
                  </a:lnTo>
                  <a:lnTo>
                    <a:pt x="203606" y="24422"/>
                  </a:lnTo>
                  <a:lnTo>
                    <a:pt x="161188" y="24422"/>
                  </a:lnTo>
                  <a:lnTo>
                    <a:pt x="170154" y="40843"/>
                  </a:lnTo>
                  <a:lnTo>
                    <a:pt x="195580" y="40843"/>
                  </a:lnTo>
                  <a:lnTo>
                    <a:pt x="195580" y="270662"/>
                  </a:lnTo>
                  <a:lnTo>
                    <a:pt x="15367" y="270662"/>
                  </a:lnTo>
                  <a:lnTo>
                    <a:pt x="15367" y="40843"/>
                  </a:lnTo>
                  <a:lnTo>
                    <a:pt x="40805" y="40843"/>
                  </a:lnTo>
                  <a:lnTo>
                    <a:pt x="49771" y="24422"/>
                  </a:lnTo>
                  <a:lnTo>
                    <a:pt x="3289" y="24422"/>
                  </a:lnTo>
                  <a:lnTo>
                    <a:pt x="0" y="27724"/>
                  </a:lnTo>
                  <a:lnTo>
                    <a:pt x="0" y="283781"/>
                  </a:lnTo>
                  <a:lnTo>
                    <a:pt x="3289" y="287083"/>
                  </a:lnTo>
                  <a:lnTo>
                    <a:pt x="207670" y="287083"/>
                  </a:lnTo>
                  <a:lnTo>
                    <a:pt x="210947" y="283781"/>
                  </a:lnTo>
                  <a:lnTo>
                    <a:pt x="210947" y="27724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02311" y="4059126"/>
              <a:ext cx="125244" cy="173769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3181459" y="3230568"/>
            <a:ext cx="2200275" cy="247078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86360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680"/>
              </a:spcBef>
            </a:pPr>
            <a:r>
              <a:rPr lang="cs-CZ" sz="700" b="1">
                <a:solidFill>
                  <a:srgbClr val="FFFFFF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Výhody technologie AGM:</a:t>
            </a:r>
            <a:endParaRPr sz="700">
              <a:latin typeface="MB Corpo S Text"/>
              <a:cs typeface="MB Corpo S Text"/>
            </a:endParaRPr>
          </a:p>
          <a:p>
            <a:pPr marL="133985" marR="475615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Třikrát delší životnost díky vysoké cyklické odolnosti a chemické stabilitě.</a:t>
            </a:r>
            <a:endParaRPr sz="70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80"/>
              </a:spcBef>
              <a:buChar char="•"/>
              <a:tabLst>
                <a:tab pos="133985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Obzvláště dobré vlastnosti při studeném startu.</a:t>
            </a:r>
            <a:endParaRPr sz="700">
              <a:latin typeface="MB Corpo S Text Light"/>
              <a:cs typeface="MB Corpo S Text Light"/>
            </a:endParaRPr>
          </a:p>
          <a:p>
            <a:pPr marL="133985" marR="26035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Vysoká výkonnost, a tudíž optimální vhodnost pro vozidla s náročnou výbavou.</a:t>
            </a:r>
            <a:endParaRPr sz="70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80"/>
              </a:spcBef>
              <a:buChar char="•"/>
              <a:tabLst>
                <a:tab pos="133985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Odolnost vůči úplnému vybití.</a:t>
            </a:r>
            <a:endParaRPr sz="700">
              <a:latin typeface="MB Corpo S Text Light"/>
              <a:cs typeface="MB Corpo S Text Light"/>
            </a:endParaRPr>
          </a:p>
          <a:p>
            <a:pPr marL="132080" indent="-84455">
              <a:lnSpc>
                <a:spcPct val="100000"/>
              </a:lnSpc>
              <a:spcBef>
                <a:spcPts val="380"/>
              </a:spcBef>
              <a:buChar char="•"/>
              <a:tabLst>
                <a:tab pos="132080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Nižší samovybíjení.</a:t>
            </a:r>
            <a:endParaRPr sz="70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133985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100% bezpečnost proti převrácení a úniku elektrolytu.</a:t>
            </a:r>
            <a:endParaRPr sz="70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MB Corpo S Text Light"/>
              <a:buChar char="•"/>
            </a:pPr>
            <a:endParaRPr sz="800">
              <a:latin typeface="MB Corpo S Text Light"/>
              <a:cs typeface="MB Corpo S Text Light"/>
            </a:endParaRPr>
          </a:p>
          <a:p>
            <a:pPr marL="47625">
              <a:lnSpc>
                <a:spcPct val="100000"/>
              </a:lnSpc>
              <a:spcBef>
                <a:spcPts val="575"/>
              </a:spcBef>
            </a:pPr>
            <a:r>
              <a:rPr lang="cs-CZ" sz="700" b="1">
                <a:solidFill>
                  <a:srgbClr val="FFFFFF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Výhody technologie na bázi olova/vápníku/stříbra:</a:t>
            </a:r>
            <a:endParaRPr sz="700">
              <a:latin typeface="MB Corpo S Text"/>
              <a:cs typeface="MB Corpo S Text"/>
            </a:endParaRPr>
          </a:p>
          <a:p>
            <a:pPr marL="133985" marR="33909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Až o 20 % delší životnost oproti běžným akumulátorům.</a:t>
            </a:r>
            <a:endParaRPr sz="700">
              <a:latin typeface="MB Corpo S Text Light"/>
              <a:cs typeface="MB Corpo S Text Light"/>
            </a:endParaRPr>
          </a:p>
          <a:p>
            <a:pPr marL="133985" marR="404495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Lepší odolnost při jízdách na krátké vzdálenosti a větší spolehlivost při studeném startu než běžné akumulátory.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16464" y="3290210"/>
            <a:ext cx="1908175" cy="629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889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S originálním startovacím akumulátorem Mercedes‑Benz získává Váš zákazník vysoce kvalitní produkt,</a:t>
            </a:r>
            <a:endParaRPr sz="700">
              <a:latin typeface="MB Corpo S Text Light"/>
              <a:cs typeface="MB Corpo S Text Light"/>
            </a:endParaRPr>
          </a:p>
          <a:p>
            <a:pPr marL="99060" marR="5080">
              <a:lnSpc>
                <a:spcPct val="113300"/>
              </a:lnSpc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který je optimálně sladěn s potřebou energie v jeho vozidle a který lze skladovat déle než běžné akumulátory (IAM).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84113" y="3290210"/>
            <a:ext cx="1686560" cy="1389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155" marR="238760" indent="-85090">
              <a:lnSpc>
                <a:spcPct val="113300"/>
              </a:lnSpc>
              <a:spcBef>
                <a:spcPts val="100"/>
              </a:spcBef>
              <a:buChar char="•"/>
              <a:tabLst>
                <a:tab pos="97155" algn="l"/>
              </a:tabLst>
            </a:pPr>
            <a:r>
              <a:rPr lang="cs-CZ" sz="70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AGM je zkratkou Absorbent Glass Mat (tj. absorpční skelná vata).</a:t>
            </a:r>
            <a:endParaRPr sz="700">
              <a:latin typeface="MB Corpo S Text Light"/>
              <a:cs typeface="MB Corpo S Text Light"/>
            </a:endParaRPr>
          </a:p>
          <a:p>
            <a:pPr marL="97155" marR="5080">
              <a:lnSpc>
                <a:spcPct val="113300"/>
              </a:lnSpc>
            </a:pPr>
            <a:r>
              <a:rPr lang="cs-CZ" sz="70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Tento materiál je v akumulátoru napuštěn kyselinou sírovou (elektrolytem). Oproti normálním akumulátorům vozidel není v akumulátoru AGM žádná kapalina, která by například při nehodě mohla vytéct.</a:t>
            </a:r>
            <a:endParaRPr sz="700">
              <a:latin typeface="MB Corpo S Text Light"/>
              <a:cs typeface="MB Corpo S Text Light"/>
            </a:endParaRPr>
          </a:p>
          <a:p>
            <a:pPr marL="99060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99060" algn="l"/>
              </a:tabLst>
            </a:pPr>
            <a:r>
              <a:rPr lang="cs-CZ" sz="70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Akumulátory AGM jsou optimální</a:t>
            </a:r>
            <a:endParaRPr sz="700">
              <a:latin typeface="MB Corpo S Text Light"/>
              <a:cs typeface="MB Corpo S Text Light"/>
            </a:endParaRPr>
          </a:p>
          <a:p>
            <a:pPr marL="99060" marR="65405">
              <a:lnSpc>
                <a:spcPct val="113300"/>
              </a:lnSpc>
            </a:pPr>
            <a:r>
              <a:rPr lang="cs-CZ" sz="70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pro vozidla vybavená mnoha elektrickými spotřebiči a vhodná pro funkci start‑stop.</a:t>
            </a:r>
            <a:endParaRPr sz="700">
              <a:latin typeface="MB Corpo S Text Light"/>
              <a:cs typeface="MB Corpo S Text Light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0661262" y="3178308"/>
            <a:ext cx="6972300" cy="3175"/>
            <a:chOff x="10661262" y="3178308"/>
            <a:chExt cx="6972300" cy="3175"/>
          </a:xfrm>
        </p:grpSpPr>
        <p:sp>
          <p:nvSpPr>
            <p:cNvPr id="28" name="object 28"/>
            <p:cNvSpPr/>
            <p:nvPr/>
          </p:nvSpPr>
          <p:spPr>
            <a:xfrm>
              <a:off x="10661262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981228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233502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543344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10661262" y="4295202"/>
            <a:ext cx="6972300" cy="3175"/>
            <a:chOff x="10661262" y="4295202"/>
            <a:chExt cx="6972300" cy="3175"/>
          </a:xfrm>
        </p:grpSpPr>
        <p:sp>
          <p:nvSpPr>
            <p:cNvPr id="33" name="object 33"/>
            <p:cNvSpPr/>
            <p:nvPr/>
          </p:nvSpPr>
          <p:spPr>
            <a:xfrm>
              <a:off x="10661262" y="429669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981228" y="429669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233502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433445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10661262" y="5412096"/>
            <a:ext cx="6972300" cy="3175"/>
            <a:chOff x="10661262" y="5412096"/>
            <a:chExt cx="6972300" cy="3175"/>
          </a:xfrm>
        </p:grpSpPr>
        <p:sp>
          <p:nvSpPr>
            <p:cNvPr id="38" name="object 38"/>
            <p:cNvSpPr/>
            <p:nvPr/>
          </p:nvSpPr>
          <p:spPr>
            <a:xfrm>
              <a:off x="10661262" y="5413589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981228" y="5413589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3233502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5433445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2" name="object 4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083867" y="2395287"/>
            <a:ext cx="1046997" cy="452132"/>
          </a:xfrm>
          <a:prstGeom prst="rect">
            <a:avLst/>
          </a:prstGeom>
        </p:spPr>
      </p:pic>
      <p:sp>
        <p:nvSpPr>
          <p:cNvPr id="43" name="object 43"/>
          <p:cNvSpPr txBox="1"/>
          <p:nvPr/>
        </p:nvSpPr>
        <p:spPr>
          <a:xfrm>
            <a:off x="10696323" y="3243313"/>
            <a:ext cx="1161415" cy="73533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cs-CZ" sz="950" b="1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Žhavicí svíčky.</a:t>
            </a:r>
            <a:endParaRPr sz="95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Podporují rychlé startování motoru a účinný, ekologicky šetrný průběh zahřívací fáze.</a:t>
            </a:r>
            <a:endParaRPr sz="700">
              <a:latin typeface="MB Corpo S Text Light"/>
              <a:cs typeface="MB Corpo S Text Light"/>
            </a:endParaRPr>
          </a:p>
        </p:txBody>
      </p:sp>
      <p:pic>
        <p:nvPicPr>
          <p:cNvPr id="44" name="object 4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562060" y="3268876"/>
            <a:ext cx="90610" cy="938743"/>
          </a:xfrm>
          <a:prstGeom prst="rect">
            <a:avLst/>
          </a:prstGeom>
        </p:spPr>
      </p:pic>
      <p:sp>
        <p:nvSpPr>
          <p:cNvPr id="45" name="object 45"/>
          <p:cNvSpPr txBox="1"/>
          <p:nvPr/>
        </p:nvSpPr>
        <p:spPr>
          <a:xfrm>
            <a:off x="13233497" y="3230568"/>
            <a:ext cx="2200275" cy="101536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4620" marR="302260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4620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Tím, že se rychle dosáhne optimální provozní teploty, snižují originální žhavicí svíčky Mercedes‑Benz riziko zanesení sazemi.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468513" y="3290210"/>
            <a:ext cx="1853564" cy="267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Speciálně vyvinuty a otestovány pro každý typ motoru Mercedes-Benz.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696323" y="4360207"/>
            <a:ext cx="1066165" cy="73533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cs-CZ" sz="950" b="1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Tlumiče výfuku.</a:t>
            </a:r>
            <a:endParaRPr sz="95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Nejvyšší úroveň tlumení výfuku, aniž by docházelo k omezení výkonu motoru.</a:t>
            </a:r>
            <a:endParaRPr sz="700">
              <a:latin typeface="MB Corpo S Text Light"/>
              <a:cs typeface="MB Corpo S Text Light"/>
            </a:endParaRPr>
          </a:p>
        </p:txBody>
      </p:sp>
      <p:pic>
        <p:nvPicPr>
          <p:cNvPr id="48" name="object 4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039542" y="4537287"/>
            <a:ext cx="1177024" cy="659252"/>
          </a:xfrm>
          <a:prstGeom prst="rect">
            <a:avLst/>
          </a:prstGeom>
        </p:spPr>
      </p:pic>
      <p:sp>
        <p:nvSpPr>
          <p:cNvPr id="49" name="object 49"/>
          <p:cNvSpPr txBox="1"/>
          <p:nvPr/>
        </p:nvSpPr>
        <p:spPr>
          <a:xfrm>
            <a:off x="13233497" y="4347458"/>
            <a:ext cx="2200275" cy="101536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4620" marR="59626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4620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Dlouhá životnost, a tím pádem vysoká hospodárnost.</a:t>
            </a:r>
            <a:endParaRPr sz="700">
              <a:latin typeface="MB Corpo S Text Light"/>
              <a:cs typeface="MB Corpo S Text Light"/>
            </a:endParaRPr>
          </a:p>
          <a:p>
            <a:pPr marL="134620" marR="60642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4620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Vyvinuty a vyladěny speciálně pro vozidla Mercedes‑Benz.</a:t>
            </a:r>
            <a:endParaRPr sz="700">
              <a:latin typeface="MB Corpo S Text Light"/>
              <a:cs typeface="MB Corpo S Text Light"/>
            </a:endParaRPr>
          </a:p>
          <a:p>
            <a:pPr marL="134620" marR="64389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4620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Komplexní a stabilní struktura díky vysoce kvalitní ušlechtilé oceli V2A.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5468513" y="4407104"/>
            <a:ext cx="1887220" cy="509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 tlumiče výfuku Mercedes‑Benz mají ideální rozměrovou přesnost pro naše modely Mercedes‑Benz, což umožňuje rychlé provádění oprav.</a:t>
            </a:r>
            <a:endParaRPr sz="700">
              <a:latin typeface="MB Corpo S Text Light"/>
              <a:cs typeface="MB Corpo S Text Light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2623444" y="2656865"/>
            <a:ext cx="408305" cy="408305"/>
            <a:chOff x="12623444" y="2656865"/>
            <a:chExt cx="408305" cy="408305"/>
          </a:xfrm>
        </p:grpSpPr>
        <p:sp>
          <p:nvSpPr>
            <p:cNvPr id="52" name="object 52"/>
            <p:cNvSpPr/>
            <p:nvPr/>
          </p:nvSpPr>
          <p:spPr>
            <a:xfrm>
              <a:off x="12630907" y="2664327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196458" y="0"/>
                  </a:moveTo>
                  <a:lnTo>
                    <a:pt x="151409" y="5188"/>
                  </a:lnTo>
                  <a:lnTo>
                    <a:pt x="110057" y="19966"/>
                  </a:lnTo>
                  <a:lnTo>
                    <a:pt x="73580" y="43156"/>
                  </a:lnTo>
                  <a:lnTo>
                    <a:pt x="43157" y="73577"/>
                  </a:lnTo>
                  <a:lnTo>
                    <a:pt x="19966" y="110052"/>
                  </a:lnTo>
                  <a:lnTo>
                    <a:pt x="5188" y="151402"/>
                  </a:lnTo>
                  <a:lnTo>
                    <a:pt x="0" y="196446"/>
                  </a:lnTo>
                  <a:lnTo>
                    <a:pt x="5188" y="241490"/>
                  </a:lnTo>
                  <a:lnTo>
                    <a:pt x="19966" y="282840"/>
                  </a:lnTo>
                  <a:lnTo>
                    <a:pt x="43157" y="319315"/>
                  </a:lnTo>
                  <a:lnTo>
                    <a:pt x="73580" y="349736"/>
                  </a:lnTo>
                  <a:lnTo>
                    <a:pt x="110057" y="372926"/>
                  </a:lnTo>
                  <a:lnTo>
                    <a:pt x="151409" y="387704"/>
                  </a:lnTo>
                  <a:lnTo>
                    <a:pt x="196458" y="392893"/>
                  </a:lnTo>
                  <a:lnTo>
                    <a:pt x="241502" y="387704"/>
                  </a:lnTo>
                  <a:lnTo>
                    <a:pt x="282852" y="372926"/>
                  </a:lnTo>
                  <a:lnTo>
                    <a:pt x="319327" y="349736"/>
                  </a:lnTo>
                  <a:lnTo>
                    <a:pt x="349748" y="319315"/>
                  </a:lnTo>
                  <a:lnTo>
                    <a:pt x="372938" y="282840"/>
                  </a:lnTo>
                  <a:lnTo>
                    <a:pt x="387716" y="241490"/>
                  </a:lnTo>
                  <a:lnTo>
                    <a:pt x="392905" y="196446"/>
                  </a:lnTo>
                  <a:lnTo>
                    <a:pt x="387716" y="151402"/>
                  </a:lnTo>
                  <a:lnTo>
                    <a:pt x="372938" y="110052"/>
                  </a:lnTo>
                  <a:lnTo>
                    <a:pt x="349748" y="73577"/>
                  </a:lnTo>
                  <a:lnTo>
                    <a:pt x="319327" y="43156"/>
                  </a:lnTo>
                  <a:lnTo>
                    <a:pt x="282852" y="19966"/>
                  </a:lnTo>
                  <a:lnTo>
                    <a:pt x="241502" y="5188"/>
                  </a:lnTo>
                  <a:lnTo>
                    <a:pt x="1964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2630907" y="2664327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2721921" y="2710696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4" h="287655">
                  <a:moveTo>
                    <a:pt x="54063" y="224828"/>
                  </a:moveTo>
                  <a:lnTo>
                    <a:pt x="48615" y="219392"/>
                  </a:lnTo>
                  <a:lnTo>
                    <a:pt x="41884" y="219392"/>
                  </a:lnTo>
                  <a:lnTo>
                    <a:pt x="35166" y="219392"/>
                  </a:lnTo>
                  <a:lnTo>
                    <a:pt x="29705" y="224828"/>
                  </a:lnTo>
                  <a:lnTo>
                    <a:pt x="29705" y="238290"/>
                  </a:lnTo>
                  <a:lnTo>
                    <a:pt x="35166" y="243738"/>
                  </a:lnTo>
                  <a:lnTo>
                    <a:pt x="48615" y="243738"/>
                  </a:lnTo>
                  <a:lnTo>
                    <a:pt x="54063" y="238290"/>
                  </a:lnTo>
                  <a:lnTo>
                    <a:pt x="54063" y="224828"/>
                  </a:lnTo>
                  <a:close/>
                </a:path>
                <a:path w="211454" h="287655">
                  <a:moveTo>
                    <a:pt x="54063" y="187807"/>
                  </a:moveTo>
                  <a:lnTo>
                    <a:pt x="48615" y="182359"/>
                  </a:lnTo>
                  <a:lnTo>
                    <a:pt x="41884" y="182359"/>
                  </a:lnTo>
                  <a:lnTo>
                    <a:pt x="35166" y="182359"/>
                  </a:lnTo>
                  <a:lnTo>
                    <a:pt x="29705" y="187807"/>
                  </a:lnTo>
                  <a:lnTo>
                    <a:pt x="29705" y="201269"/>
                  </a:lnTo>
                  <a:lnTo>
                    <a:pt x="35166" y="206705"/>
                  </a:lnTo>
                  <a:lnTo>
                    <a:pt x="48615" y="206705"/>
                  </a:lnTo>
                  <a:lnTo>
                    <a:pt x="54063" y="201269"/>
                  </a:lnTo>
                  <a:lnTo>
                    <a:pt x="54063" y="187807"/>
                  </a:lnTo>
                  <a:close/>
                </a:path>
                <a:path w="211454" h="287655">
                  <a:moveTo>
                    <a:pt x="54063" y="150761"/>
                  </a:moveTo>
                  <a:lnTo>
                    <a:pt x="48615" y="145313"/>
                  </a:lnTo>
                  <a:lnTo>
                    <a:pt x="41884" y="145313"/>
                  </a:lnTo>
                  <a:lnTo>
                    <a:pt x="35166" y="145313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66" y="169684"/>
                  </a:lnTo>
                  <a:lnTo>
                    <a:pt x="48615" y="169684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4" h="287655">
                  <a:moveTo>
                    <a:pt x="54063" y="113753"/>
                  </a:moveTo>
                  <a:lnTo>
                    <a:pt x="48615" y="108292"/>
                  </a:lnTo>
                  <a:lnTo>
                    <a:pt x="41884" y="108292"/>
                  </a:lnTo>
                  <a:lnTo>
                    <a:pt x="35166" y="108292"/>
                  </a:lnTo>
                  <a:lnTo>
                    <a:pt x="29705" y="113753"/>
                  </a:lnTo>
                  <a:lnTo>
                    <a:pt x="29705" y="127215"/>
                  </a:lnTo>
                  <a:lnTo>
                    <a:pt x="35166" y="132664"/>
                  </a:lnTo>
                  <a:lnTo>
                    <a:pt x="48615" y="132664"/>
                  </a:lnTo>
                  <a:lnTo>
                    <a:pt x="54063" y="127215"/>
                  </a:lnTo>
                  <a:lnTo>
                    <a:pt x="54063" y="113753"/>
                  </a:lnTo>
                  <a:close/>
                </a:path>
                <a:path w="211454" h="287655">
                  <a:moveTo>
                    <a:pt x="54063" y="76746"/>
                  </a:moveTo>
                  <a:lnTo>
                    <a:pt x="48615" y="71297"/>
                  </a:lnTo>
                  <a:lnTo>
                    <a:pt x="41884" y="71297"/>
                  </a:lnTo>
                  <a:lnTo>
                    <a:pt x="35166" y="71297"/>
                  </a:lnTo>
                  <a:lnTo>
                    <a:pt x="29705" y="76746"/>
                  </a:lnTo>
                  <a:lnTo>
                    <a:pt x="29705" y="90195"/>
                  </a:lnTo>
                  <a:lnTo>
                    <a:pt x="35166" y="95643"/>
                  </a:lnTo>
                  <a:lnTo>
                    <a:pt x="48615" y="95643"/>
                  </a:lnTo>
                  <a:lnTo>
                    <a:pt x="54063" y="90195"/>
                  </a:lnTo>
                  <a:lnTo>
                    <a:pt x="54063" y="76746"/>
                  </a:lnTo>
                  <a:close/>
                </a:path>
                <a:path w="211454" h="287655">
                  <a:moveTo>
                    <a:pt x="167652" y="46101"/>
                  </a:moveTo>
                  <a:lnTo>
                    <a:pt x="161226" y="34302"/>
                  </a:lnTo>
                  <a:lnTo>
                    <a:pt x="148958" y="11798"/>
                  </a:lnTo>
                  <a:lnTo>
                    <a:pt x="142532" y="0"/>
                  </a:lnTo>
                  <a:lnTo>
                    <a:pt x="116738" y="0"/>
                  </a:lnTo>
                  <a:lnTo>
                    <a:pt x="116738" y="16840"/>
                  </a:lnTo>
                  <a:lnTo>
                    <a:pt x="116738" y="29260"/>
                  </a:lnTo>
                  <a:lnTo>
                    <a:pt x="111683" y="34302"/>
                  </a:lnTo>
                  <a:lnTo>
                    <a:pt x="99263" y="34302"/>
                  </a:lnTo>
                  <a:lnTo>
                    <a:pt x="94234" y="29260"/>
                  </a:lnTo>
                  <a:lnTo>
                    <a:pt x="94234" y="16840"/>
                  </a:lnTo>
                  <a:lnTo>
                    <a:pt x="99263" y="11798"/>
                  </a:lnTo>
                  <a:lnTo>
                    <a:pt x="111683" y="11798"/>
                  </a:lnTo>
                  <a:lnTo>
                    <a:pt x="116738" y="16840"/>
                  </a:lnTo>
                  <a:lnTo>
                    <a:pt x="116738" y="0"/>
                  </a:lnTo>
                  <a:lnTo>
                    <a:pt x="68478" y="0"/>
                  </a:lnTo>
                  <a:lnTo>
                    <a:pt x="43307" y="46101"/>
                  </a:lnTo>
                  <a:lnTo>
                    <a:pt x="167652" y="46101"/>
                  </a:lnTo>
                  <a:close/>
                </a:path>
                <a:path w="211454" h="287655">
                  <a:moveTo>
                    <a:pt x="210959" y="27711"/>
                  </a:moveTo>
                  <a:lnTo>
                    <a:pt x="207670" y="24422"/>
                  </a:lnTo>
                  <a:lnTo>
                    <a:pt x="203619" y="24422"/>
                  </a:lnTo>
                  <a:lnTo>
                    <a:pt x="161201" y="24422"/>
                  </a:lnTo>
                  <a:lnTo>
                    <a:pt x="170154" y="40843"/>
                  </a:lnTo>
                  <a:lnTo>
                    <a:pt x="195592" y="40843"/>
                  </a:lnTo>
                  <a:lnTo>
                    <a:pt x="195592" y="270662"/>
                  </a:lnTo>
                  <a:lnTo>
                    <a:pt x="15367" y="270662"/>
                  </a:lnTo>
                  <a:lnTo>
                    <a:pt x="15367" y="40843"/>
                  </a:lnTo>
                  <a:lnTo>
                    <a:pt x="40817" y="40843"/>
                  </a:lnTo>
                  <a:lnTo>
                    <a:pt x="49784" y="24422"/>
                  </a:lnTo>
                  <a:lnTo>
                    <a:pt x="3289" y="24422"/>
                  </a:lnTo>
                  <a:lnTo>
                    <a:pt x="0" y="27711"/>
                  </a:lnTo>
                  <a:lnTo>
                    <a:pt x="0" y="283781"/>
                  </a:lnTo>
                  <a:lnTo>
                    <a:pt x="3289" y="287070"/>
                  </a:lnTo>
                  <a:lnTo>
                    <a:pt x="207670" y="287070"/>
                  </a:lnTo>
                  <a:lnTo>
                    <a:pt x="210959" y="283781"/>
                  </a:lnTo>
                  <a:lnTo>
                    <a:pt x="210959" y="27711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785287" y="2779775"/>
              <a:ext cx="125250" cy="173769"/>
            </a:xfrm>
            <a:prstGeom prst="rect">
              <a:avLst/>
            </a:prstGeom>
          </p:spPr>
        </p:pic>
      </p:grpSp>
      <p:grpSp>
        <p:nvGrpSpPr>
          <p:cNvPr id="56" name="object 56"/>
          <p:cNvGrpSpPr/>
          <p:nvPr/>
        </p:nvGrpSpPr>
        <p:grpSpPr>
          <a:xfrm>
            <a:off x="609219" y="6187737"/>
            <a:ext cx="271145" cy="271145"/>
            <a:chOff x="609219" y="6187737"/>
            <a:chExt cx="271145" cy="271145"/>
          </a:xfrm>
        </p:grpSpPr>
        <p:sp>
          <p:nvSpPr>
            <p:cNvPr id="57" name="object 57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970577" y="6272637"/>
            <a:ext cx="5914390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U produktů s tímto symbolem bylo provedeno srovnání s konkurenčními produkty. Na následujících stránkách najdete výběr z výsledků testů.</a:t>
            </a:r>
            <a:endParaRPr sz="70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1257" y="3704449"/>
            <a:ext cx="4332199" cy="277862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8663324" y="565489"/>
            <a:ext cx="845819" cy="845819"/>
            <a:chOff x="18663324" y="565489"/>
            <a:chExt cx="845819" cy="845819"/>
          </a:xfrm>
        </p:grpSpPr>
        <p:sp>
          <p:nvSpPr>
            <p:cNvPr id="4" name="object 4"/>
            <p:cNvSpPr/>
            <p:nvPr/>
          </p:nvSpPr>
          <p:spPr>
            <a:xfrm>
              <a:off x="18678792" y="580957"/>
              <a:ext cx="814705" cy="814705"/>
            </a:xfrm>
            <a:custGeom>
              <a:avLst/>
              <a:gdLst/>
              <a:ahLst/>
              <a:cxnLst/>
              <a:rect l="l" t="t" r="r" b="b"/>
              <a:pathLst>
                <a:path w="814705" h="814705">
                  <a:moveTo>
                    <a:pt x="814286" y="407137"/>
                  </a:moveTo>
                  <a:lnTo>
                    <a:pt x="811547" y="454619"/>
                  </a:lnTo>
                  <a:lnTo>
                    <a:pt x="803533" y="500492"/>
                  </a:lnTo>
                  <a:lnTo>
                    <a:pt x="790550" y="544451"/>
                  </a:lnTo>
                  <a:lnTo>
                    <a:pt x="772903" y="586189"/>
                  </a:lnTo>
                  <a:lnTo>
                    <a:pt x="750898" y="625402"/>
                  </a:lnTo>
                  <a:lnTo>
                    <a:pt x="724840" y="661784"/>
                  </a:lnTo>
                  <a:lnTo>
                    <a:pt x="695035" y="695029"/>
                  </a:lnTo>
                  <a:lnTo>
                    <a:pt x="661788" y="724833"/>
                  </a:lnTo>
                  <a:lnTo>
                    <a:pt x="625405" y="750890"/>
                  </a:lnTo>
                  <a:lnTo>
                    <a:pt x="586191" y="772894"/>
                  </a:lnTo>
                  <a:lnTo>
                    <a:pt x="544452" y="790539"/>
                  </a:lnTo>
                  <a:lnTo>
                    <a:pt x="500493" y="803522"/>
                  </a:lnTo>
                  <a:lnTo>
                    <a:pt x="454619" y="811535"/>
                  </a:lnTo>
                  <a:lnTo>
                    <a:pt x="407137" y="814274"/>
                  </a:lnTo>
                  <a:lnTo>
                    <a:pt x="359657" y="811535"/>
                  </a:lnTo>
                  <a:lnTo>
                    <a:pt x="313785" y="803522"/>
                  </a:lnTo>
                  <a:lnTo>
                    <a:pt x="269828" y="790539"/>
                  </a:lnTo>
                  <a:lnTo>
                    <a:pt x="228090" y="772894"/>
                  </a:lnTo>
                  <a:lnTo>
                    <a:pt x="188877" y="750890"/>
                  </a:lnTo>
                  <a:lnTo>
                    <a:pt x="152495" y="724833"/>
                  </a:lnTo>
                  <a:lnTo>
                    <a:pt x="119249" y="695029"/>
                  </a:lnTo>
                  <a:lnTo>
                    <a:pt x="89444" y="661784"/>
                  </a:lnTo>
                  <a:lnTo>
                    <a:pt x="63387" y="625402"/>
                  </a:lnTo>
                  <a:lnTo>
                    <a:pt x="41382" y="586189"/>
                  </a:lnTo>
                  <a:lnTo>
                    <a:pt x="23736" y="544451"/>
                  </a:lnTo>
                  <a:lnTo>
                    <a:pt x="10753" y="500492"/>
                  </a:lnTo>
                  <a:lnTo>
                    <a:pt x="2739" y="454619"/>
                  </a:lnTo>
                  <a:lnTo>
                    <a:pt x="0" y="407137"/>
                  </a:lnTo>
                  <a:lnTo>
                    <a:pt x="2739" y="359655"/>
                  </a:lnTo>
                  <a:lnTo>
                    <a:pt x="10753" y="313782"/>
                  </a:lnTo>
                  <a:lnTo>
                    <a:pt x="23736" y="269823"/>
                  </a:lnTo>
                  <a:lnTo>
                    <a:pt x="41382" y="228085"/>
                  </a:lnTo>
                  <a:lnTo>
                    <a:pt x="63387" y="188872"/>
                  </a:lnTo>
                  <a:lnTo>
                    <a:pt x="89444" y="152490"/>
                  </a:lnTo>
                  <a:lnTo>
                    <a:pt x="119249" y="119244"/>
                  </a:lnTo>
                  <a:lnTo>
                    <a:pt x="152495" y="89441"/>
                  </a:lnTo>
                  <a:lnTo>
                    <a:pt x="188877" y="63384"/>
                  </a:lnTo>
                  <a:lnTo>
                    <a:pt x="228090" y="41380"/>
                  </a:lnTo>
                  <a:lnTo>
                    <a:pt x="269828" y="23734"/>
                  </a:lnTo>
                  <a:lnTo>
                    <a:pt x="313785" y="10752"/>
                  </a:lnTo>
                  <a:lnTo>
                    <a:pt x="359657" y="2739"/>
                  </a:lnTo>
                  <a:lnTo>
                    <a:pt x="407137" y="0"/>
                  </a:lnTo>
                  <a:lnTo>
                    <a:pt x="454619" y="2739"/>
                  </a:lnTo>
                  <a:lnTo>
                    <a:pt x="500493" y="10752"/>
                  </a:lnTo>
                  <a:lnTo>
                    <a:pt x="544452" y="23734"/>
                  </a:lnTo>
                  <a:lnTo>
                    <a:pt x="586191" y="41380"/>
                  </a:lnTo>
                  <a:lnTo>
                    <a:pt x="625405" y="63384"/>
                  </a:lnTo>
                  <a:lnTo>
                    <a:pt x="661788" y="89441"/>
                  </a:lnTo>
                  <a:lnTo>
                    <a:pt x="695035" y="119244"/>
                  </a:lnTo>
                  <a:lnTo>
                    <a:pt x="724840" y="152490"/>
                  </a:lnTo>
                  <a:lnTo>
                    <a:pt x="750898" y="188872"/>
                  </a:lnTo>
                  <a:lnTo>
                    <a:pt x="772903" y="228085"/>
                  </a:lnTo>
                  <a:lnTo>
                    <a:pt x="790550" y="269823"/>
                  </a:lnTo>
                  <a:lnTo>
                    <a:pt x="803533" y="313782"/>
                  </a:lnTo>
                  <a:lnTo>
                    <a:pt x="811547" y="359655"/>
                  </a:lnTo>
                  <a:lnTo>
                    <a:pt x="814286" y="407137"/>
                  </a:lnTo>
                  <a:close/>
                </a:path>
              </a:pathLst>
            </a:custGeom>
            <a:ln w="30936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867425" y="677045"/>
              <a:ext cx="437515" cy="594995"/>
            </a:xfrm>
            <a:custGeom>
              <a:avLst/>
              <a:gdLst/>
              <a:ahLst/>
              <a:cxnLst/>
              <a:rect l="l" t="t" r="r" b="b"/>
              <a:pathLst>
                <a:path w="437515" h="594994">
                  <a:moveTo>
                    <a:pt x="112039" y="479920"/>
                  </a:moveTo>
                  <a:lnTo>
                    <a:pt x="110058" y="470090"/>
                  </a:lnTo>
                  <a:lnTo>
                    <a:pt x="104648" y="462076"/>
                  </a:lnTo>
                  <a:lnTo>
                    <a:pt x="96634" y="456666"/>
                  </a:lnTo>
                  <a:lnTo>
                    <a:pt x="86817" y="454685"/>
                  </a:lnTo>
                  <a:lnTo>
                    <a:pt x="76987" y="456666"/>
                  </a:lnTo>
                  <a:lnTo>
                    <a:pt x="68973" y="462076"/>
                  </a:lnTo>
                  <a:lnTo>
                    <a:pt x="63563" y="470090"/>
                  </a:lnTo>
                  <a:lnTo>
                    <a:pt x="61582" y="479920"/>
                  </a:lnTo>
                  <a:lnTo>
                    <a:pt x="63563" y="489737"/>
                  </a:lnTo>
                  <a:lnTo>
                    <a:pt x="68973" y="497751"/>
                  </a:lnTo>
                  <a:lnTo>
                    <a:pt x="76987" y="503161"/>
                  </a:lnTo>
                  <a:lnTo>
                    <a:pt x="86817" y="505142"/>
                  </a:lnTo>
                  <a:lnTo>
                    <a:pt x="96634" y="503161"/>
                  </a:lnTo>
                  <a:lnTo>
                    <a:pt x="104648" y="497751"/>
                  </a:lnTo>
                  <a:lnTo>
                    <a:pt x="110058" y="489737"/>
                  </a:lnTo>
                  <a:lnTo>
                    <a:pt x="112039" y="479920"/>
                  </a:lnTo>
                  <a:close/>
                </a:path>
                <a:path w="437515" h="594994">
                  <a:moveTo>
                    <a:pt x="112039" y="403186"/>
                  </a:moveTo>
                  <a:lnTo>
                    <a:pt x="110058" y="393369"/>
                  </a:lnTo>
                  <a:lnTo>
                    <a:pt x="104648" y="385343"/>
                  </a:lnTo>
                  <a:lnTo>
                    <a:pt x="96634" y="379945"/>
                  </a:lnTo>
                  <a:lnTo>
                    <a:pt x="86817" y="377964"/>
                  </a:lnTo>
                  <a:lnTo>
                    <a:pt x="76987" y="379945"/>
                  </a:lnTo>
                  <a:lnTo>
                    <a:pt x="68973" y="385343"/>
                  </a:lnTo>
                  <a:lnTo>
                    <a:pt x="63563" y="393369"/>
                  </a:lnTo>
                  <a:lnTo>
                    <a:pt x="61582" y="403186"/>
                  </a:lnTo>
                  <a:lnTo>
                    <a:pt x="63563" y="413004"/>
                  </a:lnTo>
                  <a:lnTo>
                    <a:pt x="68973" y="421030"/>
                  </a:lnTo>
                  <a:lnTo>
                    <a:pt x="76987" y="426440"/>
                  </a:lnTo>
                  <a:lnTo>
                    <a:pt x="86817" y="428421"/>
                  </a:lnTo>
                  <a:lnTo>
                    <a:pt x="96634" y="426440"/>
                  </a:lnTo>
                  <a:lnTo>
                    <a:pt x="104648" y="421030"/>
                  </a:lnTo>
                  <a:lnTo>
                    <a:pt x="110058" y="413004"/>
                  </a:lnTo>
                  <a:lnTo>
                    <a:pt x="112039" y="403186"/>
                  </a:lnTo>
                  <a:close/>
                </a:path>
                <a:path w="437515" h="594994">
                  <a:moveTo>
                    <a:pt x="112039" y="326453"/>
                  </a:moveTo>
                  <a:lnTo>
                    <a:pt x="110058" y="316585"/>
                  </a:lnTo>
                  <a:lnTo>
                    <a:pt x="104648" y="308571"/>
                  </a:lnTo>
                  <a:lnTo>
                    <a:pt x="96634" y="303161"/>
                  </a:lnTo>
                  <a:lnTo>
                    <a:pt x="86817" y="301180"/>
                  </a:lnTo>
                  <a:lnTo>
                    <a:pt x="76987" y="303161"/>
                  </a:lnTo>
                  <a:lnTo>
                    <a:pt x="68973" y="308571"/>
                  </a:lnTo>
                  <a:lnTo>
                    <a:pt x="63563" y="316585"/>
                  </a:lnTo>
                  <a:lnTo>
                    <a:pt x="61582" y="326415"/>
                  </a:lnTo>
                  <a:lnTo>
                    <a:pt x="63563" y="336283"/>
                  </a:lnTo>
                  <a:lnTo>
                    <a:pt x="68973" y="344297"/>
                  </a:lnTo>
                  <a:lnTo>
                    <a:pt x="76987" y="349707"/>
                  </a:lnTo>
                  <a:lnTo>
                    <a:pt x="86817" y="351688"/>
                  </a:lnTo>
                  <a:lnTo>
                    <a:pt x="96634" y="349707"/>
                  </a:lnTo>
                  <a:lnTo>
                    <a:pt x="104648" y="344297"/>
                  </a:lnTo>
                  <a:lnTo>
                    <a:pt x="110058" y="336283"/>
                  </a:lnTo>
                  <a:lnTo>
                    <a:pt x="112039" y="326453"/>
                  </a:lnTo>
                  <a:close/>
                </a:path>
                <a:path w="437515" h="594994">
                  <a:moveTo>
                    <a:pt x="112039" y="249732"/>
                  </a:moveTo>
                  <a:lnTo>
                    <a:pt x="110058" y="239864"/>
                  </a:lnTo>
                  <a:lnTo>
                    <a:pt x="104648" y="231838"/>
                  </a:lnTo>
                  <a:lnTo>
                    <a:pt x="96634" y="226441"/>
                  </a:lnTo>
                  <a:lnTo>
                    <a:pt x="86817" y="224447"/>
                  </a:lnTo>
                  <a:lnTo>
                    <a:pt x="76987" y="226441"/>
                  </a:lnTo>
                  <a:lnTo>
                    <a:pt x="68973" y="231838"/>
                  </a:lnTo>
                  <a:lnTo>
                    <a:pt x="63563" y="239864"/>
                  </a:lnTo>
                  <a:lnTo>
                    <a:pt x="61582" y="249682"/>
                  </a:lnTo>
                  <a:lnTo>
                    <a:pt x="63563" y="259549"/>
                  </a:lnTo>
                  <a:lnTo>
                    <a:pt x="68973" y="267563"/>
                  </a:lnTo>
                  <a:lnTo>
                    <a:pt x="76987" y="272973"/>
                  </a:lnTo>
                  <a:lnTo>
                    <a:pt x="86817" y="274955"/>
                  </a:lnTo>
                  <a:lnTo>
                    <a:pt x="96634" y="272973"/>
                  </a:lnTo>
                  <a:lnTo>
                    <a:pt x="104648" y="267563"/>
                  </a:lnTo>
                  <a:lnTo>
                    <a:pt x="110058" y="259549"/>
                  </a:lnTo>
                  <a:lnTo>
                    <a:pt x="112039" y="249732"/>
                  </a:lnTo>
                  <a:close/>
                </a:path>
                <a:path w="437515" h="594994">
                  <a:moveTo>
                    <a:pt x="112039" y="172999"/>
                  </a:moveTo>
                  <a:lnTo>
                    <a:pt x="110058" y="163182"/>
                  </a:lnTo>
                  <a:lnTo>
                    <a:pt x="104648" y="155168"/>
                  </a:lnTo>
                  <a:lnTo>
                    <a:pt x="96634" y="149758"/>
                  </a:lnTo>
                  <a:lnTo>
                    <a:pt x="86817" y="147777"/>
                  </a:lnTo>
                  <a:lnTo>
                    <a:pt x="76987" y="149758"/>
                  </a:lnTo>
                  <a:lnTo>
                    <a:pt x="68973" y="155168"/>
                  </a:lnTo>
                  <a:lnTo>
                    <a:pt x="63563" y="163182"/>
                  </a:lnTo>
                  <a:lnTo>
                    <a:pt x="61582" y="172999"/>
                  </a:lnTo>
                  <a:lnTo>
                    <a:pt x="63563" y="182829"/>
                  </a:lnTo>
                  <a:lnTo>
                    <a:pt x="68973" y="190842"/>
                  </a:lnTo>
                  <a:lnTo>
                    <a:pt x="76987" y="196253"/>
                  </a:lnTo>
                  <a:lnTo>
                    <a:pt x="86817" y="198234"/>
                  </a:lnTo>
                  <a:lnTo>
                    <a:pt x="96634" y="196253"/>
                  </a:lnTo>
                  <a:lnTo>
                    <a:pt x="104648" y="190842"/>
                  </a:lnTo>
                  <a:lnTo>
                    <a:pt x="110058" y="182829"/>
                  </a:lnTo>
                  <a:lnTo>
                    <a:pt x="112039" y="172999"/>
                  </a:lnTo>
                  <a:close/>
                </a:path>
                <a:path w="437515" h="594994">
                  <a:moveTo>
                    <a:pt x="347446" y="95554"/>
                  </a:moveTo>
                  <a:lnTo>
                    <a:pt x="334124" y="71107"/>
                  </a:lnTo>
                  <a:lnTo>
                    <a:pt x="308698" y="24447"/>
                  </a:lnTo>
                  <a:lnTo>
                    <a:pt x="295376" y="0"/>
                  </a:lnTo>
                  <a:lnTo>
                    <a:pt x="241922" y="0"/>
                  </a:lnTo>
                  <a:lnTo>
                    <a:pt x="241922" y="47790"/>
                  </a:lnTo>
                  <a:lnTo>
                    <a:pt x="240093" y="56857"/>
                  </a:lnTo>
                  <a:lnTo>
                    <a:pt x="235102" y="64274"/>
                  </a:lnTo>
                  <a:lnTo>
                    <a:pt x="227685" y="69265"/>
                  </a:lnTo>
                  <a:lnTo>
                    <a:pt x="218605" y="71107"/>
                  </a:lnTo>
                  <a:lnTo>
                    <a:pt x="209524" y="69265"/>
                  </a:lnTo>
                  <a:lnTo>
                    <a:pt x="202120" y="64274"/>
                  </a:lnTo>
                  <a:lnTo>
                    <a:pt x="197116" y="56857"/>
                  </a:lnTo>
                  <a:lnTo>
                    <a:pt x="195287" y="47790"/>
                  </a:lnTo>
                  <a:lnTo>
                    <a:pt x="197116" y="38709"/>
                  </a:lnTo>
                  <a:lnTo>
                    <a:pt x="202120" y="31292"/>
                  </a:lnTo>
                  <a:lnTo>
                    <a:pt x="209524" y="26289"/>
                  </a:lnTo>
                  <a:lnTo>
                    <a:pt x="218605" y="24447"/>
                  </a:lnTo>
                  <a:lnTo>
                    <a:pt x="227685" y="26289"/>
                  </a:lnTo>
                  <a:lnTo>
                    <a:pt x="235102" y="31292"/>
                  </a:lnTo>
                  <a:lnTo>
                    <a:pt x="240093" y="38709"/>
                  </a:lnTo>
                  <a:lnTo>
                    <a:pt x="241922" y="47790"/>
                  </a:lnTo>
                  <a:lnTo>
                    <a:pt x="241922" y="0"/>
                  </a:lnTo>
                  <a:lnTo>
                    <a:pt x="141935" y="0"/>
                  </a:lnTo>
                  <a:lnTo>
                    <a:pt x="89763" y="95554"/>
                  </a:lnTo>
                  <a:lnTo>
                    <a:pt x="347446" y="95554"/>
                  </a:lnTo>
                  <a:close/>
                </a:path>
                <a:path w="437515" h="594994">
                  <a:moveTo>
                    <a:pt x="437210" y="57442"/>
                  </a:moveTo>
                  <a:lnTo>
                    <a:pt x="430403" y="50622"/>
                  </a:lnTo>
                  <a:lnTo>
                    <a:pt x="421982" y="50622"/>
                  </a:lnTo>
                  <a:lnTo>
                    <a:pt x="334086" y="50622"/>
                  </a:lnTo>
                  <a:lnTo>
                    <a:pt x="352628" y="84645"/>
                  </a:lnTo>
                  <a:lnTo>
                    <a:pt x="405358" y="84645"/>
                  </a:lnTo>
                  <a:lnTo>
                    <a:pt x="405358" y="560933"/>
                  </a:lnTo>
                  <a:lnTo>
                    <a:pt x="31851" y="560933"/>
                  </a:lnTo>
                  <a:lnTo>
                    <a:pt x="31851" y="84645"/>
                  </a:lnTo>
                  <a:lnTo>
                    <a:pt x="84582" y="84645"/>
                  </a:lnTo>
                  <a:lnTo>
                    <a:pt x="103162" y="50622"/>
                  </a:lnTo>
                  <a:lnTo>
                    <a:pt x="6819" y="50622"/>
                  </a:lnTo>
                  <a:lnTo>
                    <a:pt x="0" y="57442"/>
                  </a:lnTo>
                  <a:lnTo>
                    <a:pt x="0" y="588149"/>
                  </a:lnTo>
                  <a:lnTo>
                    <a:pt x="6819" y="594956"/>
                  </a:lnTo>
                  <a:lnTo>
                    <a:pt x="430403" y="594956"/>
                  </a:lnTo>
                  <a:lnTo>
                    <a:pt x="437210" y="588149"/>
                  </a:lnTo>
                  <a:lnTo>
                    <a:pt x="437210" y="5744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998743" y="820237"/>
              <a:ext cx="259715" cy="360680"/>
            </a:xfrm>
            <a:custGeom>
              <a:avLst/>
              <a:gdLst/>
              <a:ahLst/>
              <a:cxnLst/>
              <a:rect l="l" t="t" r="r" b="b"/>
              <a:pathLst>
                <a:path w="259715" h="360680">
                  <a:moveTo>
                    <a:pt x="72136" y="326872"/>
                  </a:moveTo>
                  <a:lnTo>
                    <a:pt x="12" y="326872"/>
                  </a:lnTo>
                  <a:lnTo>
                    <a:pt x="12" y="346570"/>
                  </a:lnTo>
                  <a:lnTo>
                    <a:pt x="49999" y="346570"/>
                  </a:lnTo>
                  <a:lnTo>
                    <a:pt x="72136" y="326872"/>
                  </a:lnTo>
                  <a:close/>
                </a:path>
                <a:path w="259715" h="360680">
                  <a:moveTo>
                    <a:pt x="75234" y="269836"/>
                  </a:moveTo>
                  <a:lnTo>
                    <a:pt x="54749" y="250151"/>
                  </a:lnTo>
                  <a:lnTo>
                    <a:pt x="12" y="250151"/>
                  </a:lnTo>
                  <a:lnTo>
                    <a:pt x="12" y="269836"/>
                  </a:lnTo>
                  <a:lnTo>
                    <a:pt x="75234" y="269836"/>
                  </a:lnTo>
                  <a:close/>
                </a:path>
                <a:path w="259715" h="360680">
                  <a:moveTo>
                    <a:pt x="90220" y="116357"/>
                  </a:moveTo>
                  <a:lnTo>
                    <a:pt x="71894" y="96672"/>
                  </a:lnTo>
                  <a:lnTo>
                    <a:pt x="12" y="96672"/>
                  </a:lnTo>
                  <a:lnTo>
                    <a:pt x="12" y="116357"/>
                  </a:lnTo>
                  <a:lnTo>
                    <a:pt x="90220" y="116357"/>
                  </a:lnTo>
                  <a:close/>
                </a:path>
                <a:path w="259715" h="360680">
                  <a:moveTo>
                    <a:pt x="190144" y="18440"/>
                  </a:moveTo>
                  <a:lnTo>
                    <a:pt x="12" y="18440"/>
                  </a:lnTo>
                  <a:lnTo>
                    <a:pt x="12" y="38138"/>
                  </a:lnTo>
                  <a:lnTo>
                    <a:pt x="169494" y="38138"/>
                  </a:lnTo>
                  <a:lnTo>
                    <a:pt x="190144" y="18440"/>
                  </a:lnTo>
                  <a:close/>
                </a:path>
                <a:path w="259715" h="360680">
                  <a:moveTo>
                    <a:pt x="213106" y="245935"/>
                  </a:moveTo>
                  <a:lnTo>
                    <a:pt x="198043" y="230873"/>
                  </a:lnTo>
                  <a:lnTo>
                    <a:pt x="148475" y="280454"/>
                  </a:lnTo>
                  <a:lnTo>
                    <a:pt x="98907" y="230873"/>
                  </a:lnTo>
                  <a:lnTo>
                    <a:pt x="83858" y="245935"/>
                  </a:lnTo>
                  <a:lnTo>
                    <a:pt x="133426" y="295503"/>
                  </a:lnTo>
                  <a:lnTo>
                    <a:pt x="83858" y="345071"/>
                  </a:lnTo>
                  <a:lnTo>
                    <a:pt x="98907" y="360121"/>
                  </a:lnTo>
                  <a:lnTo>
                    <a:pt x="148475" y="310553"/>
                  </a:lnTo>
                  <a:lnTo>
                    <a:pt x="198043" y="360121"/>
                  </a:lnTo>
                  <a:lnTo>
                    <a:pt x="213106" y="345071"/>
                  </a:lnTo>
                  <a:lnTo>
                    <a:pt x="178574" y="310553"/>
                  </a:lnTo>
                  <a:lnTo>
                    <a:pt x="163537" y="295503"/>
                  </a:lnTo>
                  <a:lnTo>
                    <a:pt x="178587" y="280454"/>
                  </a:lnTo>
                  <a:lnTo>
                    <a:pt x="213106" y="245935"/>
                  </a:lnTo>
                  <a:close/>
                </a:path>
                <a:path w="259715" h="360680">
                  <a:moveTo>
                    <a:pt x="243865" y="173405"/>
                  </a:moveTo>
                  <a:lnTo>
                    <a:pt x="0" y="173405"/>
                  </a:lnTo>
                  <a:lnTo>
                    <a:pt x="0" y="193090"/>
                  </a:lnTo>
                  <a:lnTo>
                    <a:pt x="243865" y="193090"/>
                  </a:lnTo>
                  <a:lnTo>
                    <a:pt x="243865" y="173405"/>
                  </a:lnTo>
                  <a:close/>
                </a:path>
                <a:path w="259715" h="360680">
                  <a:moveTo>
                    <a:pt x="259575" y="15608"/>
                  </a:moveTo>
                  <a:lnTo>
                    <a:pt x="243967" y="0"/>
                  </a:lnTo>
                  <a:lnTo>
                    <a:pt x="141109" y="102870"/>
                  </a:lnTo>
                  <a:lnTo>
                    <a:pt x="99453" y="61214"/>
                  </a:lnTo>
                  <a:lnTo>
                    <a:pt x="83858" y="76809"/>
                  </a:lnTo>
                  <a:lnTo>
                    <a:pt x="140995" y="133959"/>
                  </a:lnTo>
                  <a:lnTo>
                    <a:pt x="141224" y="133959"/>
                  </a:lnTo>
                  <a:lnTo>
                    <a:pt x="259575" y="15608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7082893" y="6705947"/>
            <a:ext cx="192468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70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Originální díly Mercedes-Benz </a:t>
            </a: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| Porovnání produktů</a:t>
            </a:r>
            <a:endParaRPr sz="700">
              <a:latin typeface="MB Corpo S Text Light"/>
              <a:cs typeface="MB Corpo S Text Ligh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5162680" y="3979209"/>
            <a:ext cx="4332605" cy="2504440"/>
            <a:chOff x="15162680" y="3979209"/>
            <a:chExt cx="4332605" cy="2504440"/>
          </a:xfrm>
        </p:grpSpPr>
        <p:sp>
          <p:nvSpPr>
            <p:cNvPr id="9" name="object 9"/>
            <p:cNvSpPr/>
            <p:nvPr/>
          </p:nvSpPr>
          <p:spPr>
            <a:xfrm>
              <a:off x="15162680" y="3979209"/>
              <a:ext cx="4332605" cy="2504440"/>
            </a:xfrm>
            <a:custGeom>
              <a:avLst/>
              <a:gdLst/>
              <a:ahLst/>
              <a:cxnLst/>
              <a:rect l="l" t="t" r="r" b="b"/>
              <a:pathLst>
                <a:path w="4332605" h="2504440">
                  <a:moveTo>
                    <a:pt x="4332199" y="0"/>
                  </a:moveTo>
                  <a:lnTo>
                    <a:pt x="0" y="0"/>
                  </a:lnTo>
                  <a:lnTo>
                    <a:pt x="0" y="2503860"/>
                  </a:lnTo>
                  <a:lnTo>
                    <a:pt x="4332199" y="2503860"/>
                  </a:lnTo>
                  <a:lnTo>
                    <a:pt x="4332199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30367" y="4238778"/>
              <a:ext cx="169235" cy="16922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30367" y="4662690"/>
              <a:ext cx="169235" cy="16922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5086601"/>
              <a:ext cx="169235" cy="16922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5349325"/>
              <a:ext cx="169235" cy="16922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5773236"/>
              <a:ext cx="169235" cy="16922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6197154"/>
              <a:ext cx="169235" cy="169223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15162680" y="3979209"/>
            <a:ext cx="4332605" cy="2428742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55"/>
              </a:spcBef>
            </a:pPr>
            <a:r>
              <a:rPr lang="cs-CZ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Výhody originálních startovacích akumulátorů Mercedes-Benz.</a:t>
            </a:r>
            <a:endParaRPr sz="950" dirty="0">
              <a:latin typeface="MB Corpo S Text"/>
              <a:cs typeface="MB Corpo S Text"/>
            </a:endParaRPr>
          </a:p>
          <a:p>
            <a:pPr marL="372110" marR="402590">
              <a:lnSpc>
                <a:spcPct val="111300"/>
              </a:lnSpc>
              <a:spcBef>
                <a:spcPts val="520"/>
              </a:spcBef>
            </a:pP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Poskytují vozidlu mnoho energie a dodávají spolehlivý výkon, a to i při nízkých teplotách</a:t>
            </a:r>
            <a:br>
              <a:rPr lang="de-DE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br>
              <a:rPr lang="de-DE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Vyšší cyklická odolnost a delší životnost díky pokrokové technologii</a:t>
            </a:r>
            <a:endParaRPr sz="950" dirty="0">
              <a:latin typeface="MB Corpo S Text Light"/>
              <a:cs typeface="MB Corpo S Text Light"/>
            </a:endParaRPr>
          </a:p>
          <a:p>
            <a:pPr marL="372110">
              <a:lnSpc>
                <a:spcPct val="100000"/>
              </a:lnSpc>
              <a:spcBef>
                <a:spcPts val="930"/>
              </a:spcBef>
            </a:pPr>
            <a:br>
              <a:rPr lang="de-DE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Vhodný pro krátké i dlouhé trasy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402590">
              <a:lnSpc>
                <a:spcPct val="111300"/>
              </a:lnSpc>
              <a:spcBef>
                <a:spcPts val="795"/>
              </a:spcBef>
            </a:pP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Optimální příkon proudu a následně nižší spotřeba paliva u vozidel s funkcí start-stop a rekuperačním brzděním*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862965">
              <a:lnSpc>
                <a:spcPct val="111300"/>
              </a:lnSpc>
              <a:spcBef>
                <a:spcPts val="800"/>
              </a:spcBef>
            </a:pP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Vynikající výkon pro výkonné motory a kvalitně vybavená vozidla</a:t>
            </a:r>
            <a:endParaRPr sz="950" dirty="0">
              <a:latin typeface="MB Corpo S Text Light"/>
              <a:cs typeface="MB Corpo S Text Light"/>
            </a:endParaRPr>
          </a:p>
          <a:p>
            <a:pPr marL="372110">
              <a:lnSpc>
                <a:spcPct val="100000"/>
              </a:lnSpc>
              <a:spcBef>
                <a:spcPts val="930"/>
              </a:spcBef>
            </a:pP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Optimální sladění s energetickou potřebou příslušného vozidla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9219" y="3092603"/>
            <a:ext cx="284353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cs-CZ" sz="95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PŘEDBĚŽNÉ TESTY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09214" y="3366621"/>
            <a:ext cx="2843530" cy="67945"/>
          </a:xfrm>
          <a:custGeom>
            <a:avLst/>
            <a:gdLst/>
            <a:ahLst/>
            <a:cxnLst/>
            <a:rect l="l" t="t" r="r" b="b"/>
            <a:pathLst>
              <a:path w="2843529" h="67945">
                <a:moveTo>
                  <a:pt x="0" y="298"/>
                </a:moveTo>
                <a:lnTo>
                  <a:pt x="1353813" y="298"/>
                </a:lnTo>
                <a:lnTo>
                  <a:pt x="1421500" y="67842"/>
                </a:lnTo>
                <a:lnTo>
                  <a:pt x="1489187" y="298"/>
                </a:lnTo>
                <a:lnTo>
                  <a:pt x="2843000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64205" y="3448168"/>
            <a:ext cx="2501265" cy="99314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Měření kapacity 1 (kapacita při dodání)</a:t>
            </a:r>
            <a:endParaRPr sz="95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Test studeného startu 1</a:t>
            </a:r>
            <a:endParaRPr sz="95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Měření kapacity 2</a:t>
            </a:r>
            <a:endParaRPr sz="95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25"/>
              </a:spcBef>
              <a:buChar char="•"/>
              <a:tabLst>
                <a:tab pos="128270" algn="l"/>
              </a:tabLst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Test studeného startu 2</a:t>
            </a:r>
            <a:endParaRPr sz="95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Měření kapacity 3 / měření rezervní kapacity</a:t>
            </a:r>
            <a:endParaRPr sz="95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Test studeného startu 3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9219" y="4650754"/>
            <a:ext cx="284353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cs-CZ" sz="95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ŽIVOTNOST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9214" y="4924773"/>
            <a:ext cx="2843530" cy="67945"/>
          </a:xfrm>
          <a:custGeom>
            <a:avLst/>
            <a:gdLst/>
            <a:ahLst/>
            <a:cxnLst/>
            <a:rect l="l" t="t" r="r" b="b"/>
            <a:pathLst>
              <a:path w="2843529" h="67945">
                <a:moveTo>
                  <a:pt x="0" y="298"/>
                </a:moveTo>
                <a:lnTo>
                  <a:pt x="1353813" y="298"/>
                </a:lnTo>
                <a:lnTo>
                  <a:pt x="1421500" y="67842"/>
                </a:lnTo>
                <a:lnTo>
                  <a:pt x="1489187" y="298"/>
                </a:lnTo>
                <a:lnTo>
                  <a:pt x="2843000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64205" y="5006321"/>
            <a:ext cx="1821814" cy="34798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Test cyklů s hloubkou vybití 50 %</a:t>
            </a:r>
            <a:endParaRPr sz="95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Test cyklů s hloubkou vybití 17,5 %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9219" y="5564154"/>
            <a:ext cx="284353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cs-CZ" sz="95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VÝKON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09214" y="5838173"/>
            <a:ext cx="2843530" cy="67945"/>
          </a:xfrm>
          <a:custGeom>
            <a:avLst/>
            <a:gdLst/>
            <a:ahLst/>
            <a:cxnLst/>
            <a:rect l="l" t="t" r="r" b="b"/>
            <a:pathLst>
              <a:path w="2843529" h="67945">
                <a:moveTo>
                  <a:pt x="0" y="298"/>
                </a:moveTo>
                <a:lnTo>
                  <a:pt x="1353813" y="298"/>
                </a:lnTo>
                <a:lnTo>
                  <a:pt x="1421500" y="67842"/>
                </a:lnTo>
                <a:lnTo>
                  <a:pt x="1489187" y="298"/>
                </a:lnTo>
                <a:lnTo>
                  <a:pt x="2843000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64205" y="5919720"/>
            <a:ext cx="1444625" cy="34798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Test příkonu proudu 1</a:t>
            </a:r>
            <a:endParaRPr sz="95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Test příkonu proudu 2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6386" y="1819810"/>
            <a:ext cx="8378825" cy="670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9065">
              <a:lnSpc>
                <a:spcPct val="111300"/>
              </a:lnSpc>
              <a:spcBef>
                <a:spcPts val="100"/>
              </a:spcBef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Do vozidel se ve stále větší míře instalují elektrické spotřebiče náročné na příkon, jako jsou asistenční systémy a zábavní produkty. Ty zvyšují komfort, ale i nároky na akumulátor. Nezávislá certifikovaná zkušební laboratoř společnosti DEKRA – Batterieingenieure GmbH – byla pověřena</a:t>
            </a:r>
            <a:endParaRPr sz="950">
              <a:latin typeface="MB Corpo S Text Light"/>
              <a:cs typeface="MB Corpo S Text Light"/>
            </a:endParaRPr>
          </a:p>
          <a:p>
            <a:pPr marL="12700" marR="5080">
              <a:lnSpc>
                <a:spcPct val="111300"/>
              </a:lnSpc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společností Mercedes‑Benz Group AG, aby otestovala a porovnala náš originální startovací akumulátor Mercedes-Benz A 001 982 82 08 s pěti srovnatelnými konkurenčními produkty z Německa a USA. Závěr: originální startovací akumulátor Mercedes-Benz přesvědčivě obstál ve všech testech.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97512" y="2786939"/>
            <a:ext cx="5353050" cy="993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6680" indent="-635">
              <a:lnSpc>
                <a:spcPct val="111300"/>
              </a:lnSpc>
              <a:spcBef>
                <a:spcPts val="100"/>
              </a:spcBef>
            </a:pPr>
            <a:r>
              <a:rPr lang="cs-CZ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Předběžné testy. </a:t>
            </a: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 předběžných testech se zjišťuje, zda naměřené hodnoty akumulátorů odpovídají uvedeným jmenovitým hodnotám (kapacita a proud). Originální startovací akumulátor Mercedes-Benz má lepší schopnost dodávat proud než většina akumulátorů od jiných výrobců, a tudíž nabízí vyšší startovací výkon.</a:t>
            </a:r>
            <a:endParaRPr sz="950">
              <a:latin typeface="MB Corpo S Text Light"/>
              <a:cs typeface="MB Corpo S Text Light"/>
            </a:endParaRPr>
          </a:p>
          <a:p>
            <a:pPr marL="12700" marR="5080">
              <a:lnSpc>
                <a:spcPct val="111300"/>
              </a:lnSpc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I v průběhu času (po 10 a po 30 sekundách zkoušení) prokázal tento akumulátor dobrou schopnost dodávat proud. Akumulátor má dostatečnou energii pro nastartování motoru. Při měření rezervní kapacity překročil originální startovací akumulátor Mercedes-Benz požadovaný čas vybíjení skoro o 25 %.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648436" y="1819810"/>
            <a:ext cx="4312285" cy="1476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cs-CZ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Test cyklů s hloubkou vybití 17,5 %. </a:t>
            </a: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Tento test odpovídá reálným podmínkám. Akumulátory prošly za 18 týdnů 1530 cykly nabíjení a vybíjení s hloubkou vybití 17,5 %. Přitom měl originální startovací akumulátor Mercedes-Benz ze všech testovaných akumulátorů nejmenší ztrátu hmotnosti / únik elektrolytu. Společně s jedním konkurenčním produktem měl originální startovací akumulátor Mercedes-Benz nejnižší nabíjecí faktor – k nabíjení potřebuje nejméně energie. I po tomto testu zvládá akumulátor bez problémů studený start a přesvědčí svou cyklickou odolností a dlouhou životností.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97512" y="3915256"/>
            <a:ext cx="5347335" cy="16376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cs-CZ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Test cyklů s hloubkou vybití 50 %. </a:t>
            </a: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Při této náročné zkoušce je akumulátor po několikadenním hlubokém vybíjení a opětovném nabíjení vybit na 50 % své kapacity a poté podroben testu zahrnujícímu 360 cyklů. Přitom se testuje, jak často se akumulátor může vybít a nabít o 50 %. V něm obstály pouze dva testované akumulátory – mezi nimi i originální startovací akumulátor Mercedes‑Benz. V porovnání vykazuje nejnižší nabíjecí faktor, a tudíž nejmenší ztrátu při nabíjení. V následném testu studeného startu při –18° C přesvědčivě vykázal</a:t>
            </a:r>
            <a:endParaRPr sz="95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vysoké napětí více než 9 V. Studený start tedy dokáže bez problémů zvládnout.</a:t>
            </a:r>
            <a:endParaRPr sz="950">
              <a:latin typeface="MB Corpo S Text Light"/>
              <a:cs typeface="MB Corpo S Text Light"/>
            </a:endParaRPr>
          </a:p>
          <a:p>
            <a:pPr marL="12700" marR="8255">
              <a:lnSpc>
                <a:spcPct val="111300"/>
              </a:lnSpc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 akumulátor Mercedes‑Benz má vysokou propustnost nabíjení. Je robustní a cyklicky odolný. Může se pochlubit dlouhou životností, která plně odpovídá interním požadavkům společnosti Mercedes‑Benz a která je vyšší než životnost některých testovaných konkurenčních produktů.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6506" y="2804849"/>
            <a:ext cx="296799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cs-CZ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Shrnutí výsledků najdete zde: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149864" y="1819791"/>
            <a:ext cx="4387850" cy="202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6210">
              <a:lnSpc>
                <a:spcPct val="111300"/>
              </a:lnSpc>
              <a:spcBef>
                <a:spcPts val="100"/>
              </a:spcBef>
            </a:pPr>
            <a:r>
              <a:rPr lang="cs-CZ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Test příkonu proudu 1 a 2. </a:t>
            </a: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 tomto testu se ověřuje, jak rychle umí akumulátor přijímat potřebný proud po hlubokém vybití a v různých stavech vybití. Čím rychlejší nabíjení, tím vyšší příkon proudu během fází rekuperace. Testy ukázaly následující:</a:t>
            </a:r>
            <a:endParaRPr sz="950">
              <a:latin typeface="MB Corpo S Text Light"/>
              <a:cs typeface="MB Corpo S Text Light"/>
            </a:endParaRPr>
          </a:p>
          <a:p>
            <a:pPr marL="12700" marR="122555">
              <a:lnSpc>
                <a:spcPct val="111300"/>
              </a:lnSpc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 startovací akumulátor Mercedes‑Benz umí rychle a účinně opět přijímat elektrický proud. Dokáže velmi rychle doplnit odebranou energii (např. při zastavení na semaforech), a tudíž podporuje funkci start-stop moderních vozidel Mercedes-Benz. Tím lze ušetřit palivo.*</a:t>
            </a:r>
            <a:endParaRPr sz="950">
              <a:latin typeface="MB Corpo S Text Light"/>
              <a:cs typeface="MB Corpo S Text Light"/>
            </a:endParaRPr>
          </a:p>
          <a:p>
            <a:pPr marL="61594" marR="238760" indent="-49530">
              <a:lnSpc>
                <a:spcPct val="113300"/>
              </a:lnSpc>
              <a:spcBef>
                <a:spcPts val="850"/>
              </a:spcBef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* U málo jezdících řidičů to odpovídá částce 40 až 140 EUR za rok a u často jezdících řidičů pak částce 80 až 280 EUR za rok. Výpočet vychází z těchto předpokladů: málo jezdící řidič = 15 000 km ročně, často jezdící řidič = 30 000 km ročně; průměrná cena benzínu 1,35 EUR/l;</a:t>
            </a:r>
            <a:endParaRPr sz="700">
              <a:latin typeface="MB Corpo S Text Light"/>
              <a:cs typeface="MB Corpo S Text Light"/>
            </a:endParaRPr>
          </a:p>
          <a:p>
            <a:pPr marL="61594" marR="5080" indent="-635">
              <a:lnSpc>
                <a:spcPct val="113300"/>
              </a:lnSpc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úspora paliva 0,2 l/100 km s funkcí start-stop u čtyřválcového zážehového motoru s manuální převodovkou; úspora paliva 0,7 l/100 km s funkcí start-stop u šestiválcového zážehového motoru s automatickou převodovkou podle NEDC s 20% podílem stání.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lang="cs-CZ"/>
              <a:t>Porovnání s konkurencí: startovací akumulátor (technologie AGM).</a:t>
            </a: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lang="cs-CZ" sz="1400">
                <a:latin typeface="MB Corpo S Text Light"/>
                <a:cs typeface="MB Corpo S Text Light"/>
                <a:sym typeface="MB Corpo S Text Light"/>
              </a:rPr>
              <a:t>Originál vs. konkurence.</a:t>
            </a:r>
            <a:endParaRPr sz="140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1243</Words>
  <Application>Microsoft Office PowerPoint</Application>
  <PresentationFormat>Vlastní</PresentationFormat>
  <Paragraphs>97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Calibri</vt:lpstr>
      <vt:lpstr>MB Corpo A Title Cond</vt:lpstr>
      <vt:lpstr>MB Corpo S Text</vt:lpstr>
      <vt:lpstr>MB Corpo S Text Light</vt:lpstr>
      <vt:lpstr>Times New Roman</vt:lpstr>
      <vt:lpstr>Office Theme</vt:lpstr>
      <vt:lpstr>Motor.</vt:lpstr>
      <vt:lpstr>Porovnání s konkurencí: startovací akumulátor (technologie AGM). Originál vs. konkurence.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MB_brochures_a4-297x210_v4</dc:title>
  <dc:creator>JvM/bi for Mercedes-Benz - Version 4.0</dc:creator>
  <cp:lastModifiedBy>linguity firemné konto</cp:lastModifiedBy>
  <cp:revision>2</cp:revision>
  <dcterms:created xsi:type="dcterms:W3CDTF">2023-08-25T08:54:48Z</dcterms:created>
  <dcterms:modified xsi:type="dcterms:W3CDTF">2023-09-12T15:31:41Z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2022-03-18T00:00:00Z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16.0.5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2023-08-25T08:54:50Z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f6684452-d192-4aa2-8913-45e6d06cbcfa</vt:lpwstr>
  </property>
  <property fmtid="{D5CDD505-2E9C-101B-9397-08002B2CF9AE}" pid="12" name="MSIP_Label_924dbb1d-991d-4bbd-aad5-33bac1d8ffaf_ContentBits">
    <vt:lpwstr>0</vt:lpwstr>
  </property>
</Properties>
</file>