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Lst>
  <p:sldSz cx="20104100" cy="7562850"/>
  <p:notesSz cx="20104100" cy="756285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34" y="331"/>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507807" y="2204720"/>
            <a:ext cx="17088486" cy="1493520"/>
          </a:xfrm>
          <a:prstGeom prst="rect">
            <a:avLst/>
          </a:prstGeom>
        </p:spPr>
        <p:txBody>
          <a:bodyPr wrap="square" lIns="0" tIns="0" rIns="0" bIns="0">
            <a:spAutoFit/>
          </a:bodyPr>
          <a:lstStyle>
            <a:lvl1pPr>
              <a:defRPr sz="2600" b="0" i="0">
                <a:solidFill>
                  <a:srgbClr val="12120D"/>
                </a:solidFill>
                <a:latin typeface="Daimler CAC"/>
                <a:cs typeface="Daimler CAC"/>
              </a:defRPr>
            </a:lvl1pPr>
          </a:lstStyle>
          <a:p>
            <a:endParaRPr/>
          </a:p>
        </p:txBody>
      </p:sp>
      <p:sp>
        <p:nvSpPr>
          <p:cNvPr id="3" name="Holder 3"/>
          <p:cNvSpPr>
            <a:spLocks noGrp="1"/>
          </p:cNvSpPr>
          <p:nvPr>
            <p:ph type="subTitle" idx="4"/>
          </p:nvPr>
        </p:nvSpPr>
        <p:spPr>
          <a:xfrm>
            <a:off x="3015615" y="3982720"/>
            <a:ext cx="14072870" cy="17780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9/14/2023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‹Nr.›</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600" b="0" i="0">
                <a:solidFill>
                  <a:srgbClr val="12120D"/>
                </a:solidFill>
                <a:latin typeface="Daimler CAC"/>
                <a:cs typeface="Daimler CAC"/>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9/14/2023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‹Nr.›</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600" b="0" i="0">
                <a:solidFill>
                  <a:srgbClr val="12120D"/>
                </a:solidFill>
                <a:latin typeface="Daimler CAC"/>
                <a:cs typeface="Daimler CAC"/>
              </a:defRPr>
            </a:lvl1pPr>
          </a:lstStyle>
          <a:p>
            <a:endParaRPr/>
          </a:p>
        </p:txBody>
      </p:sp>
      <p:sp>
        <p:nvSpPr>
          <p:cNvPr id="3" name="Holder 3"/>
          <p:cNvSpPr>
            <a:spLocks noGrp="1"/>
          </p:cNvSpPr>
          <p:nvPr>
            <p:ph sz="half" idx="2"/>
          </p:nvPr>
        </p:nvSpPr>
        <p:spPr>
          <a:xfrm>
            <a:off x="1005205" y="1635760"/>
            <a:ext cx="8745284" cy="469392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10353611" y="1635760"/>
            <a:ext cx="8745284" cy="469392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9/14/2023</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‹Nr.›</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600" b="0" i="0">
                <a:solidFill>
                  <a:srgbClr val="12120D"/>
                </a:solidFill>
                <a:latin typeface="Daimler CAC"/>
                <a:cs typeface="Daimler CAC"/>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9/14/2023</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‹Nr.›</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9/14/2023</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‹Nr.›</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663333" y="341960"/>
            <a:ext cx="4121785" cy="786130"/>
          </a:xfrm>
          <a:prstGeom prst="rect">
            <a:avLst/>
          </a:prstGeom>
        </p:spPr>
        <p:txBody>
          <a:bodyPr wrap="square" lIns="0" tIns="0" rIns="0" bIns="0">
            <a:spAutoFit/>
          </a:bodyPr>
          <a:lstStyle>
            <a:lvl1pPr>
              <a:defRPr sz="2600" b="0" i="0">
                <a:solidFill>
                  <a:srgbClr val="12120D"/>
                </a:solidFill>
                <a:latin typeface="Daimler CAC"/>
                <a:cs typeface="Daimler CAC"/>
              </a:defRPr>
            </a:lvl1pPr>
          </a:lstStyle>
          <a:p>
            <a:endParaRPr/>
          </a:p>
        </p:txBody>
      </p:sp>
      <p:sp>
        <p:nvSpPr>
          <p:cNvPr id="3" name="Holder 3"/>
          <p:cNvSpPr>
            <a:spLocks noGrp="1"/>
          </p:cNvSpPr>
          <p:nvPr>
            <p:ph type="body" idx="1"/>
          </p:nvPr>
        </p:nvSpPr>
        <p:spPr>
          <a:xfrm>
            <a:off x="1005205" y="1635760"/>
            <a:ext cx="18093690" cy="469392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6835394" y="6614160"/>
            <a:ext cx="6433312" cy="3556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1005205" y="6614160"/>
            <a:ext cx="4623943" cy="3556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9/14/2023</a:t>
            </a:fld>
            <a:endParaRPr lang="en-US"/>
          </a:p>
        </p:txBody>
      </p:sp>
      <p:sp>
        <p:nvSpPr>
          <p:cNvPr id="6" name="Holder 6"/>
          <p:cNvSpPr>
            <a:spLocks noGrp="1"/>
          </p:cNvSpPr>
          <p:nvPr>
            <p:ph type="sldNum" sz="quarter" idx="7"/>
          </p:nvPr>
        </p:nvSpPr>
        <p:spPr>
          <a:xfrm>
            <a:off x="14474953" y="6614160"/>
            <a:ext cx="4623943" cy="3556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‹Nr.›</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g"/><Relationship Id="rId7" Type="http://schemas.openxmlformats.org/officeDocument/2006/relationships/image" Target="../media/image6.pn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image" Target="../media/image10.png"/><Relationship Id="rId1" Type="http://schemas.openxmlformats.org/officeDocument/2006/relationships/slideLayout" Target="../slideLayouts/slideLayout2.xml"/><Relationship Id="rId6" Type="http://schemas.openxmlformats.org/officeDocument/2006/relationships/image" Target="../media/image14.png"/><Relationship Id="rId11" Type="http://schemas.openxmlformats.org/officeDocument/2006/relationships/image" Target="../media/image19.png"/><Relationship Id="rId5" Type="http://schemas.openxmlformats.org/officeDocument/2006/relationships/image" Target="../media/image13.png"/><Relationship Id="rId10" Type="http://schemas.openxmlformats.org/officeDocument/2006/relationships/image" Target="../media/image18.png"/><Relationship Id="rId4" Type="http://schemas.openxmlformats.org/officeDocument/2006/relationships/image" Target="../media/image12.png"/><Relationship Id="rId9" Type="http://schemas.openxmlformats.org/officeDocument/2006/relationships/image" Target="../media/image17.png"/></Relationships>
</file>

<file path=ppt/slides/_rels/slide3.xml.rels><?xml version="1.0" encoding="UTF-8" standalone="yes"?>
<Relationships xmlns="http://schemas.openxmlformats.org/package/2006/relationships"><Relationship Id="rId3" Type="http://schemas.openxmlformats.org/officeDocument/2006/relationships/image" Target="../media/image21.jpg"/><Relationship Id="rId2" Type="http://schemas.openxmlformats.org/officeDocument/2006/relationships/image" Target="../media/image20.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10661257" y="609219"/>
            <a:ext cx="8833610" cy="5873850"/>
            <a:chOff x="10661257" y="609219"/>
            <a:chExt cx="8833610" cy="5873850"/>
          </a:xfrm>
        </p:grpSpPr>
        <p:pic>
          <p:nvPicPr>
            <p:cNvPr id="3" name="object 3"/>
            <p:cNvPicPr/>
            <p:nvPr/>
          </p:nvPicPr>
          <p:blipFill>
            <a:blip r:embed="rId2" cstate="print"/>
            <a:stretch>
              <a:fillRect/>
            </a:stretch>
          </p:blipFill>
          <p:spPr>
            <a:xfrm>
              <a:off x="10661257" y="609219"/>
              <a:ext cx="8833610" cy="5873850"/>
            </a:xfrm>
            <a:prstGeom prst="rect">
              <a:avLst/>
            </a:prstGeom>
          </p:spPr>
        </p:pic>
        <p:sp>
          <p:nvSpPr>
            <p:cNvPr id="4" name="object 4"/>
            <p:cNvSpPr/>
            <p:nvPr/>
          </p:nvSpPr>
          <p:spPr>
            <a:xfrm>
              <a:off x="12658139" y="1929191"/>
              <a:ext cx="3046095" cy="2538730"/>
            </a:xfrm>
            <a:custGeom>
              <a:avLst/>
              <a:gdLst/>
              <a:ahLst/>
              <a:cxnLst/>
              <a:rect l="l" t="t" r="r" b="b"/>
              <a:pathLst>
                <a:path w="3046094" h="2538729">
                  <a:moveTo>
                    <a:pt x="2910687" y="0"/>
                  </a:moveTo>
                  <a:lnTo>
                    <a:pt x="0" y="0"/>
                  </a:lnTo>
                  <a:lnTo>
                    <a:pt x="0" y="2538390"/>
                  </a:lnTo>
                  <a:lnTo>
                    <a:pt x="2910687" y="2538390"/>
                  </a:lnTo>
                  <a:lnTo>
                    <a:pt x="2910687" y="541520"/>
                  </a:lnTo>
                  <a:lnTo>
                    <a:pt x="3046073" y="439983"/>
                  </a:lnTo>
                  <a:lnTo>
                    <a:pt x="2910687" y="338447"/>
                  </a:lnTo>
                  <a:lnTo>
                    <a:pt x="2910687" y="0"/>
                  </a:lnTo>
                  <a:close/>
                </a:path>
              </a:pathLst>
            </a:custGeom>
            <a:solidFill>
              <a:srgbClr val="FFFFFF"/>
            </a:solidFill>
          </p:spPr>
          <p:txBody>
            <a:bodyPr wrap="square" lIns="0" tIns="0" rIns="0" bIns="0" rtlCol="0"/>
            <a:lstStyle/>
            <a:p>
              <a:endParaRPr/>
            </a:p>
          </p:txBody>
        </p:sp>
        <p:pic>
          <p:nvPicPr>
            <p:cNvPr id="5" name="object 5"/>
            <p:cNvPicPr/>
            <p:nvPr/>
          </p:nvPicPr>
          <p:blipFill>
            <a:blip r:embed="rId3" cstate="print"/>
            <a:stretch>
              <a:fillRect/>
            </a:stretch>
          </p:blipFill>
          <p:spPr>
            <a:xfrm>
              <a:off x="14715262" y="2340908"/>
              <a:ext cx="365988" cy="665535"/>
            </a:xfrm>
            <a:prstGeom prst="rect">
              <a:avLst/>
            </a:prstGeom>
          </p:spPr>
        </p:pic>
        <p:pic>
          <p:nvPicPr>
            <p:cNvPr id="6" name="object 6"/>
            <p:cNvPicPr/>
            <p:nvPr/>
          </p:nvPicPr>
          <p:blipFill>
            <a:blip r:embed="rId4" cstate="print"/>
            <a:stretch>
              <a:fillRect/>
            </a:stretch>
          </p:blipFill>
          <p:spPr>
            <a:xfrm>
              <a:off x="14734290" y="3723995"/>
              <a:ext cx="270760" cy="405130"/>
            </a:xfrm>
            <a:prstGeom prst="rect">
              <a:avLst/>
            </a:prstGeom>
          </p:spPr>
        </p:pic>
        <p:sp>
          <p:nvSpPr>
            <p:cNvPr id="7" name="object 7"/>
            <p:cNvSpPr/>
            <p:nvPr/>
          </p:nvSpPr>
          <p:spPr>
            <a:xfrm>
              <a:off x="15670361" y="5499860"/>
              <a:ext cx="2382690" cy="508000"/>
            </a:xfrm>
            <a:custGeom>
              <a:avLst/>
              <a:gdLst/>
              <a:ahLst/>
              <a:cxnLst/>
              <a:rect l="l" t="t" r="r" b="b"/>
              <a:pathLst>
                <a:path w="2030730" h="508000">
                  <a:moveTo>
                    <a:pt x="2030719" y="0"/>
                  </a:moveTo>
                  <a:lnTo>
                    <a:pt x="135386" y="0"/>
                  </a:lnTo>
                  <a:lnTo>
                    <a:pt x="135386" y="152304"/>
                  </a:lnTo>
                  <a:lnTo>
                    <a:pt x="0" y="253841"/>
                  </a:lnTo>
                  <a:lnTo>
                    <a:pt x="135386" y="355378"/>
                  </a:lnTo>
                  <a:lnTo>
                    <a:pt x="135386" y="507682"/>
                  </a:lnTo>
                  <a:lnTo>
                    <a:pt x="2030719" y="507682"/>
                  </a:lnTo>
                  <a:lnTo>
                    <a:pt x="2030719" y="0"/>
                  </a:lnTo>
                  <a:close/>
                </a:path>
              </a:pathLst>
            </a:custGeom>
            <a:solidFill>
              <a:srgbClr val="FFFFFF"/>
            </a:solidFill>
          </p:spPr>
          <p:txBody>
            <a:bodyPr wrap="square" lIns="0" tIns="0" rIns="0" bIns="0" rtlCol="0"/>
            <a:lstStyle/>
            <a:p>
              <a:endParaRPr/>
            </a:p>
          </p:txBody>
        </p:sp>
        <p:pic>
          <p:nvPicPr>
            <p:cNvPr id="8" name="object 8"/>
            <p:cNvPicPr/>
            <p:nvPr/>
          </p:nvPicPr>
          <p:blipFill>
            <a:blip r:embed="rId5" cstate="print"/>
            <a:stretch>
              <a:fillRect/>
            </a:stretch>
          </p:blipFill>
          <p:spPr>
            <a:xfrm>
              <a:off x="15230368" y="2250718"/>
              <a:ext cx="236922" cy="236910"/>
            </a:xfrm>
            <a:prstGeom prst="rect">
              <a:avLst/>
            </a:prstGeom>
          </p:spPr>
        </p:pic>
        <p:pic>
          <p:nvPicPr>
            <p:cNvPr id="9" name="object 9"/>
            <p:cNvPicPr/>
            <p:nvPr/>
          </p:nvPicPr>
          <p:blipFill>
            <a:blip r:embed="rId5" cstate="print"/>
            <a:stretch>
              <a:fillRect/>
            </a:stretch>
          </p:blipFill>
          <p:spPr>
            <a:xfrm>
              <a:off x="15907274" y="5635245"/>
              <a:ext cx="236922" cy="236910"/>
            </a:xfrm>
            <a:prstGeom prst="rect">
              <a:avLst/>
            </a:prstGeom>
          </p:spPr>
        </p:pic>
      </p:grpSp>
      <p:sp>
        <p:nvSpPr>
          <p:cNvPr id="10" name="object 10"/>
          <p:cNvSpPr txBox="1"/>
          <p:nvPr/>
        </p:nvSpPr>
        <p:spPr>
          <a:xfrm>
            <a:off x="16816131" y="6706753"/>
            <a:ext cx="2608519" cy="122672"/>
          </a:xfrm>
          <a:prstGeom prst="rect">
            <a:avLst/>
          </a:prstGeom>
        </p:spPr>
        <p:txBody>
          <a:bodyPr vert="horz" wrap="square" lIns="0" tIns="13335" rIns="0" bIns="0" rtlCol="0">
            <a:spAutoFit/>
          </a:bodyPr>
          <a:lstStyle/>
          <a:p>
            <a:pPr marL="12700">
              <a:lnSpc>
                <a:spcPct val="100000"/>
              </a:lnSpc>
              <a:spcBef>
                <a:spcPts val="105"/>
              </a:spcBef>
            </a:pPr>
            <a:r>
              <a:rPr lang="it-IT" sz="700" b="1" dirty="0">
                <a:solidFill>
                  <a:srgbClr val="1A1A18"/>
                </a:solidFill>
                <a:latin typeface="MB Corpo S Text"/>
                <a:ea typeface="MB Corpo S Text"/>
                <a:cs typeface="MB Corpo S Text"/>
                <a:sym typeface="MB Corpo S Text"/>
              </a:rPr>
              <a:t>Componenti originali Mercedes-Benz </a:t>
            </a:r>
            <a:r>
              <a:rPr lang="it-IT" sz="700" dirty="0">
                <a:solidFill>
                  <a:srgbClr val="1A1A18"/>
                </a:solidFill>
                <a:latin typeface="MB Corpo S Text Light"/>
                <a:ea typeface="MB Corpo S Text Light"/>
                <a:cs typeface="MB Corpo S Text Light"/>
                <a:sym typeface="MB Corpo S Text Light"/>
              </a:rPr>
              <a:t>| Manutenzione e usura</a:t>
            </a:r>
            <a:endParaRPr sz="700" dirty="0">
              <a:latin typeface="MB Corpo S Text Light"/>
              <a:cs typeface="MB Corpo S Text Light"/>
            </a:endParaRPr>
          </a:p>
        </p:txBody>
      </p:sp>
      <p:sp>
        <p:nvSpPr>
          <p:cNvPr id="11" name="object 11"/>
          <p:cNvSpPr txBox="1">
            <a:spLocks noGrp="1"/>
          </p:cNvSpPr>
          <p:nvPr>
            <p:ph type="title"/>
          </p:nvPr>
        </p:nvSpPr>
        <p:spPr>
          <a:xfrm>
            <a:off x="596514" y="446794"/>
            <a:ext cx="1481455" cy="570230"/>
          </a:xfrm>
          <a:prstGeom prst="rect">
            <a:avLst/>
          </a:prstGeom>
        </p:spPr>
        <p:txBody>
          <a:bodyPr vert="horz" wrap="square" lIns="0" tIns="15240" rIns="0" bIns="0" rtlCol="0">
            <a:spAutoFit/>
          </a:bodyPr>
          <a:lstStyle/>
          <a:p>
            <a:pPr marL="12700">
              <a:lnSpc>
                <a:spcPct val="100000"/>
              </a:lnSpc>
              <a:spcBef>
                <a:spcPts val="120"/>
              </a:spcBef>
            </a:pPr>
            <a:r>
              <a:rPr lang="it-IT" sz="3550">
                <a:solidFill>
                  <a:srgbClr val="1A1A18"/>
                </a:solidFill>
                <a:latin typeface="MB Corpo A Title Cond"/>
                <a:cs typeface="MB Corpo A Title Cond"/>
                <a:sym typeface="MB Corpo A Title Cond"/>
              </a:rPr>
              <a:t>Freni.</a:t>
            </a:r>
            <a:endParaRPr sz="3550">
              <a:latin typeface="MB Corpo A Title Cond"/>
              <a:cs typeface="MB Corpo A Title Cond"/>
            </a:endParaRPr>
          </a:p>
        </p:txBody>
      </p:sp>
      <p:grpSp>
        <p:nvGrpSpPr>
          <p:cNvPr id="12" name="object 12"/>
          <p:cNvGrpSpPr/>
          <p:nvPr/>
        </p:nvGrpSpPr>
        <p:grpSpPr>
          <a:xfrm>
            <a:off x="609214" y="1861494"/>
            <a:ext cx="6972300" cy="3175"/>
            <a:chOff x="609214" y="1861494"/>
            <a:chExt cx="6972300" cy="3175"/>
          </a:xfrm>
        </p:grpSpPr>
        <p:sp>
          <p:nvSpPr>
            <p:cNvPr id="13" name="object 13"/>
            <p:cNvSpPr/>
            <p:nvPr/>
          </p:nvSpPr>
          <p:spPr>
            <a:xfrm>
              <a:off x="609214" y="1862987"/>
              <a:ext cx="1320165" cy="0"/>
            </a:xfrm>
            <a:custGeom>
              <a:avLst/>
              <a:gdLst/>
              <a:ahLst/>
              <a:cxnLst/>
              <a:rect l="l" t="t" r="r" b="b"/>
              <a:pathLst>
                <a:path w="1320164">
                  <a:moveTo>
                    <a:pt x="0" y="0"/>
                  </a:moveTo>
                  <a:lnTo>
                    <a:pt x="1319963" y="0"/>
                  </a:lnTo>
                </a:path>
              </a:pathLst>
            </a:custGeom>
            <a:ln w="3175">
              <a:solidFill>
                <a:srgbClr val="1A1A18"/>
              </a:solidFill>
            </a:ln>
          </p:spPr>
          <p:txBody>
            <a:bodyPr wrap="square" lIns="0" tIns="0" rIns="0" bIns="0" rtlCol="0"/>
            <a:lstStyle/>
            <a:p>
              <a:endParaRPr/>
            </a:p>
          </p:txBody>
        </p:sp>
        <p:sp>
          <p:nvSpPr>
            <p:cNvPr id="14" name="object 14"/>
            <p:cNvSpPr/>
            <p:nvPr/>
          </p:nvSpPr>
          <p:spPr>
            <a:xfrm>
              <a:off x="1929180" y="1862987"/>
              <a:ext cx="1252855" cy="0"/>
            </a:xfrm>
            <a:custGeom>
              <a:avLst/>
              <a:gdLst/>
              <a:ahLst/>
              <a:cxnLst/>
              <a:rect l="l" t="t" r="r" b="b"/>
              <a:pathLst>
                <a:path w="1252855">
                  <a:moveTo>
                    <a:pt x="0" y="0"/>
                  </a:moveTo>
                  <a:lnTo>
                    <a:pt x="1252276" y="0"/>
                  </a:lnTo>
                </a:path>
              </a:pathLst>
            </a:custGeom>
            <a:ln w="3175">
              <a:solidFill>
                <a:srgbClr val="1A1A18"/>
              </a:solidFill>
            </a:ln>
          </p:spPr>
          <p:txBody>
            <a:bodyPr wrap="square" lIns="0" tIns="0" rIns="0" bIns="0" rtlCol="0"/>
            <a:lstStyle/>
            <a:p>
              <a:endParaRPr/>
            </a:p>
          </p:txBody>
        </p:sp>
        <p:sp>
          <p:nvSpPr>
            <p:cNvPr id="15" name="object 15"/>
            <p:cNvSpPr/>
            <p:nvPr/>
          </p:nvSpPr>
          <p:spPr>
            <a:xfrm>
              <a:off x="3181455" y="1862987"/>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rtlCol="0"/>
            <a:lstStyle/>
            <a:p>
              <a:endParaRPr/>
            </a:p>
          </p:txBody>
        </p:sp>
        <p:sp>
          <p:nvSpPr>
            <p:cNvPr id="16" name="object 16"/>
            <p:cNvSpPr/>
            <p:nvPr/>
          </p:nvSpPr>
          <p:spPr>
            <a:xfrm>
              <a:off x="5381398" y="1862987"/>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rtlCol="0"/>
            <a:lstStyle/>
            <a:p>
              <a:endParaRPr/>
            </a:p>
          </p:txBody>
        </p:sp>
      </p:grpSp>
      <p:grpSp>
        <p:nvGrpSpPr>
          <p:cNvPr id="17" name="object 17"/>
          <p:cNvGrpSpPr/>
          <p:nvPr/>
        </p:nvGrpSpPr>
        <p:grpSpPr>
          <a:xfrm>
            <a:off x="609214" y="2061413"/>
            <a:ext cx="6972300" cy="3175"/>
            <a:chOff x="609214" y="2061413"/>
            <a:chExt cx="6972300" cy="3175"/>
          </a:xfrm>
        </p:grpSpPr>
        <p:sp>
          <p:nvSpPr>
            <p:cNvPr id="18" name="object 18"/>
            <p:cNvSpPr/>
            <p:nvPr/>
          </p:nvSpPr>
          <p:spPr>
            <a:xfrm>
              <a:off x="609214" y="2062905"/>
              <a:ext cx="1320165" cy="0"/>
            </a:xfrm>
            <a:custGeom>
              <a:avLst/>
              <a:gdLst/>
              <a:ahLst/>
              <a:cxnLst/>
              <a:rect l="l" t="t" r="r" b="b"/>
              <a:pathLst>
                <a:path w="1320164">
                  <a:moveTo>
                    <a:pt x="0" y="0"/>
                  </a:moveTo>
                  <a:lnTo>
                    <a:pt x="1319963" y="0"/>
                  </a:lnTo>
                </a:path>
              </a:pathLst>
            </a:custGeom>
            <a:ln w="3175">
              <a:solidFill>
                <a:srgbClr val="1A1A18"/>
              </a:solidFill>
            </a:ln>
          </p:spPr>
          <p:txBody>
            <a:bodyPr wrap="square" lIns="0" tIns="0" rIns="0" bIns="0" rtlCol="0"/>
            <a:lstStyle/>
            <a:p>
              <a:endParaRPr/>
            </a:p>
          </p:txBody>
        </p:sp>
        <p:sp>
          <p:nvSpPr>
            <p:cNvPr id="19" name="object 19"/>
            <p:cNvSpPr/>
            <p:nvPr/>
          </p:nvSpPr>
          <p:spPr>
            <a:xfrm>
              <a:off x="1929180" y="2062905"/>
              <a:ext cx="1252855" cy="0"/>
            </a:xfrm>
            <a:custGeom>
              <a:avLst/>
              <a:gdLst/>
              <a:ahLst/>
              <a:cxnLst/>
              <a:rect l="l" t="t" r="r" b="b"/>
              <a:pathLst>
                <a:path w="1252855">
                  <a:moveTo>
                    <a:pt x="0" y="0"/>
                  </a:moveTo>
                  <a:lnTo>
                    <a:pt x="1252276" y="0"/>
                  </a:lnTo>
                </a:path>
              </a:pathLst>
            </a:custGeom>
            <a:ln w="3175">
              <a:solidFill>
                <a:srgbClr val="1A1A18"/>
              </a:solidFill>
            </a:ln>
          </p:spPr>
          <p:txBody>
            <a:bodyPr wrap="square" lIns="0" tIns="0" rIns="0" bIns="0" rtlCol="0"/>
            <a:lstStyle/>
            <a:p>
              <a:endParaRPr/>
            </a:p>
          </p:txBody>
        </p:sp>
        <p:sp>
          <p:nvSpPr>
            <p:cNvPr id="20" name="object 20"/>
            <p:cNvSpPr/>
            <p:nvPr/>
          </p:nvSpPr>
          <p:spPr>
            <a:xfrm>
              <a:off x="3181455" y="2062905"/>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rtlCol="0"/>
            <a:lstStyle/>
            <a:p>
              <a:endParaRPr/>
            </a:p>
          </p:txBody>
        </p:sp>
        <p:sp>
          <p:nvSpPr>
            <p:cNvPr id="21" name="object 21"/>
            <p:cNvSpPr/>
            <p:nvPr/>
          </p:nvSpPr>
          <p:spPr>
            <a:xfrm>
              <a:off x="5381398" y="2062905"/>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rtlCol="0"/>
            <a:lstStyle/>
            <a:p>
              <a:endParaRPr/>
            </a:p>
          </p:txBody>
        </p:sp>
      </p:grpSp>
      <p:grpSp>
        <p:nvGrpSpPr>
          <p:cNvPr id="22" name="object 22"/>
          <p:cNvGrpSpPr/>
          <p:nvPr/>
        </p:nvGrpSpPr>
        <p:grpSpPr>
          <a:xfrm>
            <a:off x="609214" y="3178308"/>
            <a:ext cx="6972300" cy="3175"/>
            <a:chOff x="609214" y="3178308"/>
            <a:chExt cx="6972300" cy="3175"/>
          </a:xfrm>
        </p:grpSpPr>
        <p:sp>
          <p:nvSpPr>
            <p:cNvPr id="23" name="object 23"/>
            <p:cNvSpPr/>
            <p:nvPr/>
          </p:nvSpPr>
          <p:spPr>
            <a:xfrm>
              <a:off x="609214" y="3179801"/>
              <a:ext cx="1320165" cy="0"/>
            </a:xfrm>
            <a:custGeom>
              <a:avLst/>
              <a:gdLst/>
              <a:ahLst/>
              <a:cxnLst/>
              <a:rect l="l" t="t" r="r" b="b"/>
              <a:pathLst>
                <a:path w="1320164">
                  <a:moveTo>
                    <a:pt x="0" y="0"/>
                  </a:moveTo>
                  <a:lnTo>
                    <a:pt x="1319963" y="0"/>
                  </a:lnTo>
                </a:path>
              </a:pathLst>
            </a:custGeom>
            <a:ln w="3175">
              <a:solidFill>
                <a:srgbClr val="1A1A18"/>
              </a:solidFill>
            </a:ln>
          </p:spPr>
          <p:txBody>
            <a:bodyPr wrap="square" lIns="0" tIns="0" rIns="0" bIns="0" rtlCol="0"/>
            <a:lstStyle/>
            <a:p>
              <a:endParaRPr/>
            </a:p>
          </p:txBody>
        </p:sp>
        <p:sp>
          <p:nvSpPr>
            <p:cNvPr id="24" name="object 24"/>
            <p:cNvSpPr/>
            <p:nvPr/>
          </p:nvSpPr>
          <p:spPr>
            <a:xfrm>
              <a:off x="1929180" y="3179801"/>
              <a:ext cx="1252855" cy="0"/>
            </a:xfrm>
            <a:custGeom>
              <a:avLst/>
              <a:gdLst/>
              <a:ahLst/>
              <a:cxnLst/>
              <a:rect l="l" t="t" r="r" b="b"/>
              <a:pathLst>
                <a:path w="1252855">
                  <a:moveTo>
                    <a:pt x="0" y="0"/>
                  </a:moveTo>
                  <a:lnTo>
                    <a:pt x="1252276" y="0"/>
                  </a:lnTo>
                </a:path>
              </a:pathLst>
            </a:custGeom>
            <a:ln w="3175">
              <a:solidFill>
                <a:srgbClr val="1A1A18"/>
              </a:solidFill>
            </a:ln>
          </p:spPr>
          <p:txBody>
            <a:bodyPr wrap="square" lIns="0" tIns="0" rIns="0" bIns="0" rtlCol="0"/>
            <a:lstStyle/>
            <a:p>
              <a:endParaRPr/>
            </a:p>
          </p:txBody>
        </p:sp>
        <p:sp>
          <p:nvSpPr>
            <p:cNvPr id="25" name="object 25"/>
            <p:cNvSpPr/>
            <p:nvPr/>
          </p:nvSpPr>
          <p:spPr>
            <a:xfrm>
              <a:off x="3181455" y="3179801"/>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rtlCol="0"/>
            <a:lstStyle/>
            <a:p>
              <a:endParaRPr/>
            </a:p>
          </p:txBody>
        </p:sp>
        <p:sp>
          <p:nvSpPr>
            <p:cNvPr id="26" name="object 26"/>
            <p:cNvSpPr/>
            <p:nvPr/>
          </p:nvSpPr>
          <p:spPr>
            <a:xfrm>
              <a:off x="5381398" y="3179801"/>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rtlCol="0"/>
            <a:lstStyle/>
            <a:p>
              <a:endParaRPr/>
            </a:p>
          </p:txBody>
        </p:sp>
      </p:grpSp>
      <p:grpSp>
        <p:nvGrpSpPr>
          <p:cNvPr id="27" name="object 27"/>
          <p:cNvGrpSpPr/>
          <p:nvPr/>
        </p:nvGrpSpPr>
        <p:grpSpPr>
          <a:xfrm>
            <a:off x="609214" y="4295202"/>
            <a:ext cx="6972300" cy="3175"/>
            <a:chOff x="609214" y="4295202"/>
            <a:chExt cx="6972300" cy="3175"/>
          </a:xfrm>
        </p:grpSpPr>
        <p:sp>
          <p:nvSpPr>
            <p:cNvPr id="28" name="object 28"/>
            <p:cNvSpPr/>
            <p:nvPr/>
          </p:nvSpPr>
          <p:spPr>
            <a:xfrm>
              <a:off x="609214" y="4296695"/>
              <a:ext cx="1320165" cy="0"/>
            </a:xfrm>
            <a:custGeom>
              <a:avLst/>
              <a:gdLst/>
              <a:ahLst/>
              <a:cxnLst/>
              <a:rect l="l" t="t" r="r" b="b"/>
              <a:pathLst>
                <a:path w="1320164">
                  <a:moveTo>
                    <a:pt x="0" y="0"/>
                  </a:moveTo>
                  <a:lnTo>
                    <a:pt x="1319963" y="0"/>
                  </a:lnTo>
                </a:path>
              </a:pathLst>
            </a:custGeom>
            <a:ln w="3175">
              <a:solidFill>
                <a:srgbClr val="1A1A18"/>
              </a:solidFill>
            </a:ln>
          </p:spPr>
          <p:txBody>
            <a:bodyPr wrap="square" lIns="0" tIns="0" rIns="0" bIns="0" rtlCol="0"/>
            <a:lstStyle/>
            <a:p>
              <a:endParaRPr/>
            </a:p>
          </p:txBody>
        </p:sp>
        <p:sp>
          <p:nvSpPr>
            <p:cNvPr id="29" name="object 29"/>
            <p:cNvSpPr/>
            <p:nvPr/>
          </p:nvSpPr>
          <p:spPr>
            <a:xfrm>
              <a:off x="1929180" y="4296695"/>
              <a:ext cx="1252855" cy="0"/>
            </a:xfrm>
            <a:custGeom>
              <a:avLst/>
              <a:gdLst/>
              <a:ahLst/>
              <a:cxnLst/>
              <a:rect l="l" t="t" r="r" b="b"/>
              <a:pathLst>
                <a:path w="1252855">
                  <a:moveTo>
                    <a:pt x="0" y="0"/>
                  </a:moveTo>
                  <a:lnTo>
                    <a:pt x="1252276" y="0"/>
                  </a:lnTo>
                </a:path>
              </a:pathLst>
            </a:custGeom>
            <a:ln w="3175">
              <a:solidFill>
                <a:srgbClr val="1A1A18"/>
              </a:solidFill>
            </a:ln>
          </p:spPr>
          <p:txBody>
            <a:bodyPr wrap="square" lIns="0" tIns="0" rIns="0" bIns="0" rtlCol="0"/>
            <a:lstStyle/>
            <a:p>
              <a:endParaRPr/>
            </a:p>
          </p:txBody>
        </p:sp>
        <p:sp>
          <p:nvSpPr>
            <p:cNvPr id="30" name="object 30"/>
            <p:cNvSpPr/>
            <p:nvPr/>
          </p:nvSpPr>
          <p:spPr>
            <a:xfrm>
              <a:off x="3181455" y="4296695"/>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rtlCol="0"/>
            <a:lstStyle/>
            <a:p>
              <a:endParaRPr/>
            </a:p>
          </p:txBody>
        </p:sp>
        <p:sp>
          <p:nvSpPr>
            <p:cNvPr id="31" name="object 31"/>
            <p:cNvSpPr/>
            <p:nvPr/>
          </p:nvSpPr>
          <p:spPr>
            <a:xfrm>
              <a:off x="5381398" y="4296695"/>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rtlCol="0"/>
            <a:lstStyle/>
            <a:p>
              <a:endParaRPr/>
            </a:p>
          </p:txBody>
        </p:sp>
      </p:grpSp>
      <p:grpSp>
        <p:nvGrpSpPr>
          <p:cNvPr id="32" name="object 32"/>
          <p:cNvGrpSpPr/>
          <p:nvPr/>
        </p:nvGrpSpPr>
        <p:grpSpPr>
          <a:xfrm>
            <a:off x="609214" y="5412096"/>
            <a:ext cx="6972300" cy="3175"/>
            <a:chOff x="609214" y="5412096"/>
            <a:chExt cx="6972300" cy="3175"/>
          </a:xfrm>
        </p:grpSpPr>
        <p:sp>
          <p:nvSpPr>
            <p:cNvPr id="33" name="object 33"/>
            <p:cNvSpPr/>
            <p:nvPr/>
          </p:nvSpPr>
          <p:spPr>
            <a:xfrm>
              <a:off x="609214" y="5413589"/>
              <a:ext cx="1320165" cy="0"/>
            </a:xfrm>
            <a:custGeom>
              <a:avLst/>
              <a:gdLst/>
              <a:ahLst/>
              <a:cxnLst/>
              <a:rect l="l" t="t" r="r" b="b"/>
              <a:pathLst>
                <a:path w="1320164">
                  <a:moveTo>
                    <a:pt x="0" y="0"/>
                  </a:moveTo>
                  <a:lnTo>
                    <a:pt x="1319963" y="0"/>
                  </a:lnTo>
                </a:path>
              </a:pathLst>
            </a:custGeom>
            <a:ln w="3175">
              <a:solidFill>
                <a:srgbClr val="1A1A18"/>
              </a:solidFill>
            </a:ln>
          </p:spPr>
          <p:txBody>
            <a:bodyPr wrap="square" lIns="0" tIns="0" rIns="0" bIns="0" rtlCol="0"/>
            <a:lstStyle/>
            <a:p>
              <a:endParaRPr/>
            </a:p>
          </p:txBody>
        </p:sp>
        <p:sp>
          <p:nvSpPr>
            <p:cNvPr id="34" name="object 34"/>
            <p:cNvSpPr/>
            <p:nvPr/>
          </p:nvSpPr>
          <p:spPr>
            <a:xfrm>
              <a:off x="1929180" y="5413589"/>
              <a:ext cx="1252855" cy="0"/>
            </a:xfrm>
            <a:custGeom>
              <a:avLst/>
              <a:gdLst/>
              <a:ahLst/>
              <a:cxnLst/>
              <a:rect l="l" t="t" r="r" b="b"/>
              <a:pathLst>
                <a:path w="1252855">
                  <a:moveTo>
                    <a:pt x="0" y="0"/>
                  </a:moveTo>
                  <a:lnTo>
                    <a:pt x="1252276" y="0"/>
                  </a:lnTo>
                </a:path>
              </a:pathLst>
            </a:custGeom>
            <a:ln w="3175">
              <a:solidFill>
                <a:srgbClr val="1A1A18"/>
              </a:solidFill>
            </a:ln>
          </p:spPr>
          <p:txBody>
            <a:bodyPr wrap="square" lIns="0" tIns="0" rIns="0" bIns="0" rtlCol="0"/>
            <a:lstStyle/>
            <a:p>
              <a:endParaRPr/>
            </a:p>
          </p:txBody>
        </p:sp>
        <p:sp>
          <p:nvSpPr>
            <p:cNvPr id="35" name="object 35"/>
            <p:cNvSpPr/>
            <p:nvPr/>
          </p:nvSpPr>
          <p:spPr>
            <a:xfrm>
              <a:off x="3181455" y="5413589"/>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rtlCol="0"/>
            <a:lstStyle/>
            <a:p>
              <a:endParaRPr/>
            </a:p>
          </p:txBody>
        </p:sp>
        <p:sp>
          <p:nvSpPr>
            <p:cNvPr id="36" name="object 36"/>
            <p:cNvSpPr/>
            <p:nvPr/>
          </p:nvSpPr>
          <p:spPr>
            <a:xfrm>
              <a:off x="5381398" y="5413589"/>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rtlCol="0"/>
            <a:lstStyle/>
            <a:p>
              <a:endParaRPr/>
            </a:p>
          </p:txBody>
        </p:sp>
      </p:grpSp>
      <p:sp>
        <p:nvSpPr>
          <p:cNvPr id="37" name="object 37"/>
          <p:cNvSpPr/>
          <p:nvPr/>
        </p:nvSpPr>
        <p:spPr>
          <a:xfrm>
            <a:off x="7649032" y="3179801"/>
            <a:ext cx="1793875" cy="0"/>
          </a:xfrm>
          <a:custGeom>
            <a:avLst/>
            <a:gdLst/>
            <a:ahLst/>
            <a:cxnLst/>
            <a:rect l="l" t="t" r="r" b="b"/>
            <a:pathLst>
              <a:path w="1793875">
                <a:moveTo>
                  <a:pt x="0" y="0"/>
                </a:moveTo>
                <a:lnTo>
                  <a:pt x="1793797" y="0"/>
                </a:lnTo>
              </a:path>
            </a:pathLst>
          </a:custGeom>
          <a:ln w="3175">
            <a:solidFill>
              <a:srgbClr val="009EE3"/>
            </a:solidFill>
          </a:ln>
        </p:spPr>
        <p:txBody>
          <a:bodyPr wrap="square" lIns="0" tIns="0" rIns="0" bIns="0" rtlCol="0"/>
          <a:lstStyle/>
          <a:p>
            <a:endParaRPr/>
          </a:p>
        </p:txBody>
      </p:sp>
      <p:sp>
        <p:nvSpPr>
          <p:cNvPr id="38" name="object 38"/>
          <p:cNvSpPr/>
          <p:nvPr/>
        </p:nvSpPr>
        <p:spPr>
          <a:xfrm>
            <a:off x="7649032" y="4296695"/>
            <a:ext cx="1793875" cy="0"/>
          </a:xfrm>
          <a:custGeom>
            <a:avLst/>
            <a:gdLst/>
            <a:ahLst/>
            <a:cxnLst/>
            <a:rect l="l" t="t" r="r" b="b"/>
            <a:pathLst>
              <a:path w="1793875">
                <a:moveTo>
                  <a:pt x="0" y="0"/>
                </a:moveTo>
                <a:lnTo>
                  <a:pt x="1793797" y="0"/>
                </a:lnTo>
              </a:path>
            </a:pathLst>
          </a:custGeom>
          <a:ln w="3175">
            <a:solidFill>
              <a:srgbClr val="009EE3"/>
            </a:solidFill>
          </a:ln>
        </p:spPr>
        <p:txBody>
          <a:bodyPr wrap="square" lIns="0" tIns="0" rIns="0" bIns="0" rtlCol="0"/>
          <a:lstStyle/>
          <a:p>
            <a:endParaRPr/>
          </a:p>
        </p:txBody>
      </p:sp>
      <p:sp>
        <p:nvSpPr>
          <p:cNvPr id="39" name="object 39"/>
          <p:cNvSpPr/>
          <p:nvPr/>
        </p:nvSpPr>
        <p:spPr>
          <a:xfrm>
            <a:off x="7649032" y="5413589"/>
            <a:ext cx="1793875" cy="0"/>
          </a:xfrm>
          <a:custGeom>
            <a:avLst/>
            <a:gdLst/>
            <a:ahLst/>
            <a:cxnLst/>
            <a:rect l="l" t="t" r="r" b="b"/>
            <a:pathLst>
              <a:path w="1793875">
                <a:moveTo>
                  <a:pt x="0" y="0"/>
                </a:moveTo>
                <a:lnTo>
                  <a:pt x="1793797" y="0"/>
                </a:lnTo>
              </a:path>
            </a:pathLst>
          </a:custGeom>
          <a:ln w="3175">
            <a:solidFill>
              <a:srgbClr val="009EE3"/>
            </a:solidFill>
          </a:ln>
        </p:spPr>
        <p:txBody>
          <a:bodyPr wrap="square" lIns="0" tIns="0" rIns="0" bIns="0" rtlCol="0"/>
          <a:lstStyle/>
          <a:p>
            <a:endParaRPr/>
          </a:p>
        </p:txBody>
      </p:sp>
      <p:sp>
        <p:nvSpPr>
          <p:cNvPr id="40" name="object 40"/>
          <p:cNvSpPr txBox="1"/>
          <p:nvPr/>
        </p:nvSpPr>
        <p:spPr>
          <a:xfrm>
            <a:off x="647282" y="1880040"/>
            <a:ext cx="565567" cy="157735"/>
          </a:xfrm>
          <a:prstGeom prst="rect">
            <a:avLst/>
          </a:prstGeom>
        </p:spPr>
        <p:txBody>
          <a:bodyPr vert="horz" wrap="square" lIns="0" tIns="11430" rIns="0" bIns="0" rtlCol="0">
            <a:spAutoFit/>
          </a:bodyPr>
          <a:lstStyle/>
          <a:p>
            <a:pPr marL="12700">
              <a:lnSpc>
                <a:spcPct val="100000"/>
              </a:lnSpc>
              <a:spcBef>
                <a:spcPts val="90"/>
              </a:spcBef>
            </a:pPr>
            <a:r>
              <a:rPr lang="it-IT" sz="950" b="1" dirty="0">
                <a:solidFill>
                  <a:srgbClr val="1A1A18"/>
                </a:solidFill>
                <a:latin typeface="MB Corpo S Text"/>
                <a:ea typeface="MB Corpo S Text"/>
                <a:cs typeface="MB Corpo S Text"/>
                <a:sym typeface="MB Corpo S Text"/>
              </a:rPr>
              <a:t>Prodotto</a:t>
            </a:r>
            <a:endParaRPr sz="950" dirty="0">
              <a:latin typeface="MB Corpo S Text"/>
              <a:cs typeface="MB Corpo S Text"/>
            </a:endParaRPr>
          </a:p>
        </p:txBody>
      </p:sp>
      <p:sp>
        <p:nvSpPr>
          <p:cNvPr id="41" name="object 41"/>
          <p:cNvSpPr txBox="1"/>
          <p:nvPr/>
        </p:nvSpPr>
        <p:spPr>
          <a:xfrm>
            <a:off x="3219487" y="1880039"/>
            <a:ext cx="1789476" cy="157735"/>
          </a:xfrm>
          <a:prstGeom prst="rect">
            <a:avLst/>
          </a:prstGeom>
        </p:spPr>
        <p:txBody>
          <a:bodyPr vert="horz" wrap="square" lIns="0" tIns="11430" rIns="0" bIns="0" rtlCol="0">
            <a:spAutoFit/>
          </a:bodyPr>
          <a:lstStyle/>
          <a:p>
            <a:pPr marL="12700">
              <a:lnSpc>
                <a:spcPct val="100000"/>
              </a:lnSpc>
              <a:spcBef>
                <a:spcPts val="90"/>
              </a:spcBef>
            </a:pPr>
            <a:r>
              <a:rPr lang="it-IT" sz="950" b="1" dirty="0">
                <a:solidFill>
                  <a:srgbClr val="1A1A18"/>
                </a:solidFill>
                <a:latin typeface="MB Corpo S Text"/>
                <a:ea typeface="MB Corpo S Text"/>
                <a:cs typeface="MB Corpo S Text"/>
                <a:sym typeface="MB Corpo S Text"/>
              </a:rPr>
              <a:t>I vantaggi per i vostri clienti</a:t>
            </a:r>
            <a:endParaRPr sz="950" dirty="0">
              <a:latin typeface="MB Corpo S Text"/>
              <a:cs typeface="MB Corpo S Text"/>
            </a:endParaRPr>
          </a:p>
        </p:txBody>
      </p:sp>
      <p:sp>
        <p:nvSpPr>
          <p:cNvPr id="42" name="object 42"/>
          <p:cNvSpPr txBox="1"/>
          <p:nvPr/>
        </p:nvSpPr>
        <p:spPr>
          <a:xfrm>
            <a:off x="5419406" y="1880040"/>
            <a:ext cx="1036955" cy="168910"/>
          </a:xfrm>
          <a:prstGeom prst="rect">
            <a:avLst/>
          </a:prstGeom>
        </p:spPr>
        <p:txBody>
          <a:bodyPr vert="horz" wrap="square" lIns="0" tIns="11430" rIns="0" bIns="0" rtlCol="0">
            <a:spAutoFit/>
          </a:bodyPr>
          <a:lstStyle/>
          <a:p>
            <a:pPr marL="12700">
              <a:lnSpc>
                <a:spcPct val="100000"/>
              </a:lnSpc>
              <a:spcBef>
                <a:spcPts val="90"/>
              </a:spcBef>
            </a:pPr>
            <a:r>
              <a:rPr lang="it-IT" sz="950" b="1">
                <a:solidFill>
                  <a:srgbClr val="1A1A18"/>
                </a:solidFill>
                <a:latin typeface="MB Corpo S Text"/>
                <a:ea typeface="MB Corpo S Text"/>
                <a:cs typeface="MB Corpo S Text"/>
                <a:sym typeface="MB Corpo S Text"/>
              </a:rPr>
              <a:t>I vantaggi per voi</a:t>
            </a:r>
            <a:endParaRPr sz="950">
              <a:latin typeface="MB Corpo S Text"/>
              <a:cs typeface="MB Corpo S Text"/>
            </a:endParaRPr>
          </a:p>
        </p:txBody>
      </p:sp>
      <p:sp>
        <p:nvSpPr>
          <p:cNvPr id="43" name="object 43"/>
          <p:cNvSpPr txBox="1"/>
          <p:nvPr/>
        </p:nvSpPr>
        <p:spPr>
          <a:xfrm>
            <a:off x="7649032" y="1861494"/>
            <a:ext cx="1793875" cy="203200"/>
          </a:xfrm>
          <a:prstGeom prst="rect">
            <a:avLst/>
          </a:prstGeom>
          <a:solidFill>
            <a:srgbClr val="009EE3"/>
          </a:solidFill>
        </p:spPr>
        <p:txBody>
          <a:bodyPr vert="horz" wrap="square" lIns="0" tIns="29845" rIns="0" bIns="0" rtlCol="0">
            <a:spAutoFit/>
          </a:bodyPr>
          <a:lstStyle/>
          <a:p>
            <a:pPr marL="50165">
              <a:lnSpc>
                <a:spcPct val="100000"/>
              </a:lnSpc>
              <a:spcBef>
                <a:spcPts val="235"/>
              </a:spcBef>
            </a:pPr>
            <a:r>
              <a:rPr lang="it-IT" sz="950" b="1">
                <a:solidFill>
                  <a:srgbClr val="FFFFFF"/>
                </a:solidFill>
                <a:latin typeface="MB Corpo S Text"/>
                <a:ea typeface="MB Corpo S Text"/>
                <a:cs typeface="MB Corpo S Text"/>
                <a:sym typeface="MB Corpo S Text"/>
              </a:rPr>
              <a:t>Consiglio pratico</a:t>
            </a:r>
            <a:endParaRPr sz="950">
              <a:latin typeface="MB Corpo S Text"/>
              <a:cs typeface="MB Corpo S Text"/>
            </a:endParaRPr>
          </a:p>
        </p:txBody>
      </p:sp>
      <p:sp>
        <p:nvSpPr>
          <p:cNvPr id="44" name="object 44"/>
          <p:cNvSpPr txBox="1"/>
          <p:nvPr/>
        </p:nvSpPr>
        <p:spPr>
          <a:xfrm>
            <a:off x="647163" y="2126478"/>
            <a:ext cx="1356266" cy="493395"/>
          </a:xfrm>
          <a:prstGeom prst="rect">
            <a:avLst/>
          </a:prstGeom>
        </p:spPr>
        <p:txBody>
          <a:bodyPr vert="horz" wrap="square" lIns="0" tIns="66040" rIns="0" bIns="0" rtlCol="0">
            <a:spAutoFit/>
          </a:bodyPr>
          <a:lstStyle/>
          <a:p>
            <a:pPr marL="12700">
              <a:lnSpc>
                <a:spcPct val="100000"/>
              </a:lnSpc>
              <a:spcBef>
                <a:spcPts val="520"/>
              </a:spcBef>
            </a:pPr>
            <a:r>
              <a:rPr lang="it-IT" sz="950" b="1" dirty="0">
                <a:solidFill>
                  <a:srgbClr val="009EE3"/>
                </a:solidFill>
                <a:latin typeface="MB Corpo S Text"/>
                <a:ea typeface="MB Corpo S Text"/>
                <a:cs typeface="MB Corpo S Text"/>
                <a:sym typeface="MB Corpo S Text"/>
              </a:rPr>
              <a:t>Guarnizioni del freno.</a:t>
            </a:r>
            <a:endParaRPr sz="950" dirty="0">
              <a:latin typeface="MB Corpo S Text"/>
              <a:cs typeface="MB Corpo S Text"/>
            </a:endParaRPr>
          </a:p>
          <a:p>
            <a:pPr marL="12700" marR="5080">
              <a:lnSpc>
                <a:spcPct val="113300"/>
              </a:lnSpc>
              <a:spcBef>
                <a:spcPts val="220"/>
              </a:spcBef>
            </a:pPr>
            <a:r>
              <a:rPr lang="it-IT" sz="700" dirty="0">
                <a:solidFill>
                  <a:srgbClr val="1A1A18"/>
                </a:solidFill>
                <a:latin typeface="MB Corpo S Text Light"/>
                <a:ea typeface="MB Corpo S Text Light"/>
                <a:cs typeface="MB Corpo S Text Light"/>
                <a:sym typeface="MB Corpo S Text Light"/>
              </a:rPr>
              <a:t>Garantiscono una performance frenante ottimale.</a:t>
            </a:r>
            <a:endParaRPr sz="700" dirty="0">
              <a:latin typeface="MB Corpo S Text Light"/>
              <a:cs typeface="MB Corpo S Text Light"/>
            </a:endParaRPr>
          </a:p>
        </p:txBody>
      </p:sp>
      <p:grpSp>
        <p:nvGrpSpPr>
          <p:cNvPr id="45" name="object 45"/>
          <p:cNvGrpSpPr/>
          <p:nvPr/>
        </p:nvGrpSpPr>
        <p:grpSpPr>
          <a:xfrm>
            <a:off x="2003429" y="2216524"/>
            <a:ext cx="1066165" cy="835025"/>
            <a:chOff x="2003429" y="2216524"/>
            <a:chExt cx="1066165" cy="835025"/>
          </a:xfrm>
        </p:grpSpPr>
        <p:pic>
          <p:nvPicPr>
            <p:cNvPr id="46" name="object 46"/>
            <p:cNvPicPr/>
            <p:nvPr/>
          </p:nvPicPr>
          <p:blipFill>
            <a:blip r:embed="rId6" cstate="print"/>
            <a:stretch>
              <a:fillRect/>
            </a:stretch>
          </p:blipFill>
          <p:spPr>
            <a:xfrm>
              <a:off x="2003429" y="2216524"/>
              <a:ext cx="1066126" cy="410743"/>
            </a:xfrm>
            <a:prstGeom prst="rect">
              <a:avLst/>
            </a:prstGeom>
          </p:spPr>
        </p:pic>
        <p:sp>
          <p:nvSpPr>
            <p:cNvPr id="47" name="object 47"/>
            <p:cNvSpPr/>
            <p:nvPr/>
          </p:nvSpPr>
          <p:spPr>
            <a:xfrm>
              <a:off x="2040253" y="2650788"/>
              <a:ext cx="393065" cy="393065"/>
            </a:xfrm>
            <a:custGeom>
              <a:avLst/>
              <a:gdLst/>
              <a:ahLst/>
              <a:cxnLst/>
              <a:rect l="l" t="t" r="r" b="b"/>
              <a:pathLst>
                <a:path w="393064" h="393064">
                  <a:moveTo>
                    <a:pt x="392905" y="196446"/>
                  </a:moveTo>
                  <a:lnTo>
                    <a:pt x="387716" y="241490"/>
                  </a:lnTo>
                  <a:lnTo>
                    <a:pt x="372938" y="282840"/>
                  </a:lnTo>
                  <a:lnTo>
                    <a:pt x="349748" y="319315"/>
                  </a:lnTo>
                  <a:lnTo>
                    <a:pt x="319327" y="349736"/>
                  </a:lnTo>
                  <a:lnTo>
                    <a:pt x="282852" y="372926"/>
                  </a:lnTo>
                  <a:lnTo>
                    <a:pt x="241502" y="387704"/>
                  </a:lnTo>
                  <a:lnTo>
                    <a:pt x="196458" y="392893"/>
                  </a:lnTo>
                  <a:lnTo>
                    <a:pt x="151409" y="387704"/>
                  </a:lnTo>
                  <a:lnTo>
                    <a:pt x="110057" y="372926"/>
                  </a:lnTo>
                  <a:lnTo>
                    <a:pt x="73580" y="349736"/>
                  </a:lnTo>
                  <a:lnTo>
                    <a:pt x="43157" y="319315"/>
                  </a:lnTo>
                  <a:lnTo>
                    <a:pt x="19966" y="282840"/>
                  </a:lnTo>
                  <a:lnTo>
                    <a:pt x="5188" y="241490"/>
                  </a:lnTo>
                  <a:lnTo>
                    <a:pt x="0" y="196446"/>
                  </a:lnTo>
                  <a:lnTo>
                    <a:pt x="5188" y="151402"/>
                  </a:lnTo>
                  <a:lnTo>
                    <a:pt x="19966" y="110052"/>
                  </a:lnTo>
                  <a:lnTo>
                    <a:pt x="43157" y="73577"/>
                  </a:lnTo>
                  <a:lnTo>
                    <a:pt x="73580" y="43156"/>
                  </a:lnTo>
                  <a:lnTo>
                    <a:pt x="110057" y="19966"/>
                  </a:lnTo>
                  <a:lnTo>
                    <a:pt x="151409" y="5188"/>
                  </a:lnTo>
                  <a:lnTo>
                    <a:pt x="196458" y="0"/>
                  </a:lnTo>
                  <a:lnTo>
                    <a:pt x="241502" y="5188"/>
                  </a:lnTo>
                  <a:lnTo>
                    <a:pt x="282852" y="19966"/>
                  </a:lnTo>
                  <a:lnTo>
                    <a:pt x="319327" y="43156"/>
                  </a:lnTo>
                  <a:lnTo>
                    <a:pt x="349748" y="73577"/>
                  </a:lnTo>
                  <a:lnTo>
                    <a:pt x="372938" y="110052"/>
                  </a:lnTo>
                  <a:lnTo>
                    <a:pt x="387716" y="151402"/>
                  </a:lnTo>
                  <a:lnTo>
                    <a:pt x="392905" y="196446"/>
                  </a:lnTo>
                  <a:close/>
                </a:path>
              </a:pathLst>
            </a:custGeom>
            <a:ln w="14924">
              <a:solidFill>
                <a:srgbClr val="009EE3"/>
              </a:solidFill>
            </a:ln>
          </p:spPr>
          <p:txBody>
            <a:bodyPr wrap="square" lIns="0" tIns="0" rIns="0" bIns="0" rtlCol="0"/>
            <a:lstStyle/>
            <a:p>
              <a:endParaRPr/>
            </a:p>
          </p:txBody>
        </p:sp>
        <p:sp>
          <p:nvSpPr>
            <p:cNvPr id="48" name="object 48"/>
            <p:cNvSpPr/>
            <p:nvPr/>
          </p:nvSpPr>
          <p:spPr>
            <a:xfrm>
              <a:off x="2131275" y="2697158"/>
              <a:ext cx="211454" cy="305435"/>
            </a:xfrm>
            <a:custGeom>
              <a:avLst/>
              <a:gdLst/>
              <a:ahLst/>
              <a:cxnLst/>
              <a:rect l="l" t="t" r="r" b="b"/>
              <a:pathLst>
                <a:path w="211455" h="305435">
                  <a:moveTo>
                    <a:pt x="54063" y="224828"/>
                  </a:moveTo>
                  <a:lnTo>
                    <a:pt x="48602" y="219392"/>
                  </a:lnTo>
                  <a:lnTo>
                    <a:pt x="41884" y="219392"/>
                  </a:lnTo>
                  <a:lnTo>
                    <a:pt x="35153" y="219392"/>
                  </a:lnTo>
                  <a:lnTo>
                    <a:pt x="29705" y="224828"/>
                  </a:lnTo>
                  <a:lnTo>
                    <a:pt x="29705" y="238290"/>
                  </a:lnTo>
                  <a:lnTo>
                    <a:pt x="35153" y="243738"/>
                  </a:lnTo>
                  <a:lnTo>
                    <a:pt x="48602" y="243738"/>
                  </a:lnTo>
                  <a:lnTo>
                    <a:pt x="54063" y="238290"/>
                  </a:lnTo>
                  <a:lnTo>
                    <a:pt x="54063" y="224828"/>
                  </a:lnTo>
                  <a:close/>
                </a:path>
                <a:path w="211455" h="305435">
                  <a:moveTo>
                    <a:pt x="54063" y="187807"/>
                  </a:moveTo>
                  <a:lnTo>
                    <a:pt x="48602" y="182372"/>
                  </a:lnTo>
                  <a:lnTo>
                    <a:pt x="41884" y="182372"/>
                  </a:lnTo>
                  <a:lnTo>
                    <a:pt x="35153" y="182372"/>
                  </a:lnTo>
                  <a:lnTo>
                    <a:pt x="29705" y="187807"/>
                  </a:lnTo>
                  <a:lnTo>
                    <a:pt x="29705" y="201269"/>
                  </a:lnTo>
                  <a:lnTo>
                    <a:pt x="35153" y="206717"/>
                  </a:lnTo>
                  <a:lnTo>
                    <a:pt x="48602" y="206717"/>
                  </a:lnTo>
                  <a:lnTo>
                    <a:pt x="54063" y="201269"/>
                  </a:lnTo>
                  <a:lnTo>
                    <a:pt x="54063" y="187807"/>
                  </a:lnTo>
                  <a:close/>
                </a:path>
                <a:path w="211455" h="305435">
                  <a:moveTo>
                    <a:pt x="54063" y="150761"/>
                  </a:moveTo>
                  <a:lnTo>
                    <a:pt x="48602" y="145313"/>
                  </a:lnTo>
                  <a:lnTo>
                    <a:pt x="41884" y="145313"/>
                  </a:lnTo>
                  <a:lnTo>
                    <a:pt x="35153" y="145313"/>
                  </a:lnTo>
                  <a:lnTo>
                    <a:pt x="29705" y="150761"/>
                  </a:lnTo>
                  <a:lnTo>
                    <a:pt x="29705" y="164249"/>
                  </a:lnTo>
                  <a:lnTo>
                    <a:pt x="35153" y="169684"/>
                  </a:lnTo>
                  <a:lnTo>
                    <a:pt x="48602" y="169684"/>
                  </a:lnTo>
                  <a:lnTo>
                    <a:pt x="54063" y="164249"/>
                  </a:lnTo>
                  <a:lnTo>
                    <a:pt x="54063" y="150761"/>
                  </a:lnTo>
                  <a:close/>
                </a:path>
                <a:path w="211455" h="305435">
                  <a:moveTo>
                    <a:pt x="54063" y="113753"/>
                  </a:moveTo>
                  <a:lnTo>
                    <a:pt x="48602" y="108292"/>
                  </a:lnTo>
                  <a:lnTo>
                    <a:pt x="41884" y="108292"/>
                  </a:lnTo>
                  <a:lnTo>
                    <a:pt x="35153" y="108292"/>
                  </a:lnTo>
                  <a:lnTo>
                    <a:pt x="29705" y="113753"/>
                  </a:lnTo>
                  <a:lnTo>
                    <a:pt x="29705" y="127215"/>
                  </a:lnTo>
                  <a:lnTo>
                    <a:pt x="35153" y="132664"/>
                  </a:lnTo>
                  <a:lnTo>
                    <a:pt x="48602" y="132664"/>
                  </a:lnTo>
                  <a:lnTo>
                    <a:pt x="54063" y="127215"/>
                  </a:lnTo>
                  <a:lnTo>
                    <a:pt x="54063" y="113753"/>
                  </a:lnTo>
                  <a:close/>
                </a:path>
                <a:path w="211455" h="305435">
                  <a:moveTo>
                    <a:pt x="54063" y="76746"/>
                  </a:moveTo>
                  <a:lnTo>
                    <a:pt x="48602" y="71297"/>
                  </a:lnTo>
                  <a:lnTo>
                    <a:pt x="41884" y="71297"/>
                  </a:lnTo>
                  <a:lnTo>
                    <a:pt x="35153" y="71297"/>
                  </a:lnTo>
                  <a:lnTo>
                    <a:pt x="29705" y="76746"/>
                  </a:lnTo>
                  <a:lnTo>
                    <a:pt x="29705" y="90195"/>
                  </a:lnTo>
                  <a:lnTo>
                    <a:pt x="35153" y="95643"/>
                  </a:lnTo>
                  <a:lnTo>
                    <a:pt x="48602" y="95643"/>
                  </a:lnTo>
                  <a:lnTo>
                    <a:pt x="54063" y="90195"/>
                  </a:lnTo>
                  <a:lnTo>
                    <a:pt x="54063" y="76746"/>
                  </a:lnTo>
                  <a:close/>
                </a:path>
                <a:path w="211455" h="305435">
                  <a:moveTo>
                    <a:pt x="210947" y="28155"/>
                  </a:moveTo>
                  <a:lnTo>
                    <a:pt x="207657" y="24625"/>
                  </a:lnTo>
                  <a:lnTo>
                    <a:pt x="155930" y="24625"/>
                  </a:lnTo>
                  <a:lnTo>
                    <a:pt x="148945" y="11798"/>
                  </a:lnTo>
                  <a:lnTo>
                    <a:pt x="142519" y="0"/>
                  </a:lnTo>
                  <a:lnTo>
                    <a:pt x="116725" y="0"/>
                  </a:lnTo>
                  <a:lnTo>
                    <a:pt x="116725" y="16840"/>
                  </a:lnTo>
                  <a:lnTo>
                    <a:pt x="116725" y="24625"/>
                  </a:lnTo>
                  <a:lnTo>
                    <a:pt x="94221" y="24625"/>
                  </a:lnTo>
                  <a:lnTo>
                    <a:pt x="94221" y="16840"/>
                  </a:lnTo>
                  <a:lnTo>
                    <a:pt x="99263" y="11798"/>
                  </a:lnTo>
                  <a:lnTo>
                    <a:pt x="111696" y="11798"/>
                  </a:lnTo>
                  <a:lnTo>
                    <a:pt x="116725" y="16840"/>
                  </a:lnTo>
                  <a:lnTo>
                    <a:pt x="116725" y="0"/>
                  </a:lnTo>
                  <a:lnTo>
                    <a:pt x="68465" y="0"/>
                  </a:lnTo>
                  <a:lnTo>
                    <a:pt x="55016" y="24625"/>
                  </a:lnTo>
                  <a:lnTo>
                    <a:pt x="3276" y="24625"/>
                  </a:lnTo>
                  <a:lnTo>
                    <a:pt x="0" y="28155"/>
                  </a:lnTo>
                  <a:lnTo>
                    <a:pt x="0" y="301853"/>
                  </a:lnTo>
                  <a:lnTo>
                    <a:pt x="3276" y="305371"/>
                  </a:lnTo>
                  <a:lnTo>
                    <a:pt x="7340" y="305371"/>
                  </a:lnTo>
                  <a:lnTo>
                    <a:pt x="49745" y="305371"/>
                  </a:lnTo>
                  <a:lnTo>
                    <a:pt x="40792" y="287832"/>
                  </a:lnTo>
                  <a:lnTo>
                    <a:pt x="15354" y="287832"/>
                  </a:lnTo>
                  <a:lnTo>
                    <a:pt x="15354" y="42176"/>
                  </a:lnTo>
                  <a:lnTo>
                    <a:pt x="45427" y="42176"/>
                  </a:lnTo>
                  <a:lnTo>
                    <a:pt x="43294" y="46101"/>
                  </a:lnTo>
                  <a:lnTo>
                    <a:pt x="167640" y="46101"/>
                  </a:lnTo>
                  <a:lnTo>
                    <a:pt x="165493" y="42176"/>
                  </a:lnTo>
                  <a:lnTo>
                    <a:pt x="195580" y="42176"/>
                  </a:lnTo>
                  <a:lnTo>
                    <a:pt x="195580" y="287832"/>
                  </a:lnTo>
                  <a:lnTo>
                    <a:pt x="170141" y="287832"/>
                  </a:lnTo>
                  <a:lnTo>
                    <a:pt x="161175" y="305371"/>
                  </a:lnTo>
                  <a:lnTo>
                    <a:pt x="207657" y="305371"/>
                  </a:lnTo>
                  <a:lnTo>
                    <a:pt x="210947" y="301853"/>
                  </a:lnTo>
                  <a:lnTo>
                    <a:pt x="210947" y="28155"/>
                  </a:lnTo>
                  <a:close/>
                </a:path>
              </a:pathLst>
            </a:custGeom>
            <a:solidFill>
              <a:srgbClr val="009EE3"/>
            </a:solidFill>
          </p:spPr>
          <p:txBody>
            <a:bodyPr wrap="square" lIns="0" tIns="0" rIns="0" bIns="0" rtlCol="0"/>
            <a:lstStyle/>
            <a:p>
              <a:endParaRPr/>
            </a:p>
          </p:txBody>
        </p:sp>
        <p:pic>
          <p:nvPicPr>
            <p:cNvPr id="49" name="object 49"/>
            <p:cNvPicPr/>
            <p:nvPr/>
          </p:nvPicPr>
          <p:blipFill>
            <a:blip r:embed="rId7" cstate="print"/>
            <a:stretch>
              <a:fillRect/>
            </a:stretch>
          </p:blipFill>
          <p:spPr>
            <a:xfrm>
              <a:off x="2194640" y="2766237"/>
              <a:ext cx="125243" cy="173767"/>
            </a:xfrm>
            <a:prstGeom prst="rect">
              <a:avLst/>
            </a:prstGeom>
          </p:spPr>
        </p:pic>
        <p:sp>
          <p:nvSpPr>
            <p:cNvPr id="50" name="object 50"/>
            <p:cNvSpPr/>
            <p:nvPr/>
          </p:nvSpPr>
          <p:spPr>
            <a:xfrm>
              <a:off x="2131276" y="2721573"/>
              <a:ext cx="211454" cy="262890"/>
            </a:xfrm>
            <a:custGeom>
              <a:avLst/>
              <a:gdLst/>
              <a:ahLst/>
              <a:cxnLst/>
              <a:rect l="l" t="t" r="r" b="b"/>
              <a:pathLst>
                <a:path w="211455" h="262889">
                  <a:moveTo>
                    <a:pt x="3283" y="262653"/>
                  </a:moveTo>
                  <a:lnTo>
                    <a:pt x="7343" y="262653"/>
                  </a:lnTo>
                  <a:lnTo>
                    <a:pt x="49753" y="262653"/>
                  </a:lnTo>
                  <a:lnTo>
                    <a:pt x="40798" y="246235"/>
                  </a:lnTo>
                  <a:lnTo>
                    <a:pt x="15366" y="246235"/>
                  </a:lnTo>
                  <a:lnTo>
                    <a:pt x="15366" y="16417"/>
                  </a:lnTo>
                  <a:lnTo>
                    <a:pt x="195586" y="16417"/>
                  </a:lnTo>
                  <a:lnTo>
                    <a:pt x="195586" y="246235"/>
                  </a:lnTo>
                  <a:lnTo>
                    <a:pt x="170143" y="246235"/>
                  </a:lnTo>
                  <a:lnTo>
                    <a:pt x="161176" y="262653"/>
                  </a:lnTo>
                  <a:lnTo>
                    <a:pt x="207658" y="262653"/>
                  </a:lnTo>
                  <a:lnTo>
                    <a:pt x="210953" y="259357"/>
                  </a:lnTo>
                  <a:lnTo>
                    <a:pt x="210953" y="3295"/>
                  </a:lnTo>
                  <a:lnTo>
                    <a:pt x="207658" y="0"/>
                  </a:lnTo>
                  <a:lnTo>
                    <a:pt x="3283" y="0"/>
                  </a:lnTo>
                  <a:lnTo>
                    <a:pt x="0" y="3295"/>
                  </a:lnTo>
                  <a:lnTo>
                    <a:pt x="0" y="259357"/>
                  </a:lnTo>
                  <a:lnTo>
                    <a:pt x="3283" y="262653"/>
                  </a:lnTo>
                  <a:close/>
                </a:path>
              </a:pathLst>
            </a:custGeom>
            <a:solidFill>
              <a:srgbClr val="009EE3"/>
            </a:solidFill>
          </p:spPr>
          <p:txBody>
            <a:bodyPr wrap="square" lIns="0" tIns="0" rIns="0" bIns="0" rtlCol="0"/>
            <a:lstStyle/>
            <a:p>
              <a:endParaRPr/>
            </a:p>
          </p:txBody>
        </p:sp>
      </p:grpSp>
      <p:sp>
        <p:nvSpPr>
          <p:cNvPr id="51" name="object 51"/>
          <p:cNvSpPr txBox="1"/>
          <p:nvPr/>
        </p:nvSpPr>
        <p:spPr>
          <a:xfrm>
            <a:off x="3181459" y="2113677"/>
            <a:ext cx="2200275" cy="1015365"/>
          </a:xfrm>
          <a:prstGeom prst="rect">
            <a:avLst/>
          </a:prstGeom>
          <a:solidFill>
            <a:srgbClr val="009EE3"/>
          </a:solidFill>
        </p:spPr>
        <p:txBody>
          <a:bodyPr vert="horz" wrap="square" lIns="0" tIns="71755" rIns="0" bIns="0" rtlCol="0">
            <a:spAutoFit/>
          </a:bodyPr>
          <a:lstStyle/>
          <a:p>
            <a:pPr marL="137160" marR="503555" indent="-86995">
              <a:lnSpc>
                <a:spcPct val="113300"/>
              </a:lnSpc>
              <a:spcBef>
                <a:spcPts val="565"/>
              </a:spcBef>
              <a:buChar char="•"/>
              <a:tabLst>
                <a:tab pos="137160" algn="l"/>
              </a:tabLst>
            </a:pPr>
            <a:r>
              <a:rPr lang="it-IT" sz="700">
                <a:solidFill>
                  <a:srgbClr val="FFFFFF"/>
                </a:solidFill>
                <a:latin typeface="MB Corpo S Text Light"/>
                <a:ea typeface="MB Corpo S Text Light"/>
                <a:cs typeface="MB Corpo S Text Light"/>
                <a:sym typeface="MB Corpo S Text Light"/>
              </a:rPr>
              <a:t>Sviluppate e tarate specificamente per ogni modello Mercedes‑Benz.</a:t>
            </a:r>
            <a:endParaRPr sz="700">
              <a:latin typeface="MB Corpo S Text Light"/>
              <a:cs typeface="MB Corpo S Text Light"/>
            </a:endParaRPr>
          </a:p>
          <a:p>
            <a:pPr marL="134620" indent="-84455">
              <a:lnSpc>
                <a:spcPct val="100000"/>
              </a:lnSpc>
              <a:spcBef>
                <a:spcPts val="380"/>
              </a:spcBef>
              <a:buChar char="•"/>
              <a:tabLst>
                <a:tab pos="134620" algn="l"/>
              </a:tabLst>
            </a:pPr>
            <a:r>
              <a:rPr lang="it-IT" sz="700">
                <a:solidFill>
                  <a:srgbClr val="FFFFFF"/>
                </a:solidFill>
                <a:latin typeface="MB Corpo S Text Light"/>
                <a:ea typeface="MB Corpo S Text Light"/>
                <a:cs typeface="MB Corpo S Text Light"/>
                <a:sym typeface="MB Corpo S Text Light"/>
              </a:rPr>
              <a:t>Prevenzione di rumori dei freni.</a:t>
            </a:r>
            <a:endParaRPr sz="700">
              <a:latin typeface="MB Corpo S Text Light"/>
              <a:cs typeface="MB Corpo S Text Light"/>
            </a:endParaRPr>
          </a:p>
          <a:p>
            <a:pPr marL="136525" indent="-86360">
              <a:lnSpc>
                <a:spcPct val="100000"/>
              </a:lnSpc>
              <a:spcBef>
                <a:spcPts val="380"/>
              </a:spcBef>
              <a:buChar char="•"/>
              <a:tabLst>
                <a:tab pos="136525" algn="l"/>
              </a:tabLst>
            </a:pPr>
            <a:r>
              <a:rPr lang="it-IT" sz="700">
                <a:solidFill>
                  <a:srgbClr val="FFFFFF"/>
                </a:solidFill>
                <a:latin typeface="MB Corpo S Text Light"/>
                <a:ea typeface="MB Corpo S Text Light"/>
                <a:cs typeface="MB Corpo S Text Light"/>
                <a:sym typeface="MB Corpo S Text Light"/>
              </a:rPr>
              <a:t>Grado di usura ridotto per una percorrenza elevata.</a:t>
            </a:r>
            <a:endParaRPr sz="700">
              <a:latin typeface="MB Corpo S Text Light"/>
              <a:cs typeface="MB Corpo S Text Light"/>
            </a:endParaRPr>
          </a:p>
        </p:txBody>
      </p:sp>
      <p:sp>
        <p:nvSpPr>
          <p:cNvPr id="52" name="object 52"/>
          <p:cNvSpPr txBox="1"/>
          <p:nvPr/>
        </p:nvSpPr>
        <p:spPr>
          <a:xfrm>
            <a:off x="5419473" y="2173316"/>
            <a:ext cx="2118360" cy="509270"/>
          </a:xfrm>
          <a:prstGeom prst="rect">
            <a:avLst/>
          </a:prstGeom>
        </p:spPr>
        <p:txBody>
          <a:bodyPr vert="horz" wrap="square" lIns="0" tIns="12700" rIns="0" bIns="0" rtlCol="0">
            <a:spAutoFit/>
          </a:bodyPr>
          <a:lstStyle/>
          <a:p>
            <a:pPr marL="76200" marR="5080" indent="-64135">
              <a:lnSpc>
                <a:spcPct val="113300"/>
              </a:lnSpc>
              <a:spcBef>
                <a:spcPts val="100"/>
              </a:spcBef>
              <a:buChar char="•"/>
              <a:tabLst>
                <a:tab pos="77470" algn="l"/>
              </a:tabLst>
            </a:pPr>
            <a:r>
              <a:rPr lang="it-IT" sz="700">
                <a:solidFill>
                  <a:srgbClr val="1A1A18"/>
                </a:solidFill>
                <a:latin typeface="MB Corpo S Text Light"/>
                <a:ea typeface="MB Corpo S Text Light"/>
                <a:cs typeface="MB Corpo S Text Light"/>
                <a:sym typeface="MB Corpo S Text Light"/>
              </a:rPr>
              <a:t>Il volume di fornitura completo, inclusa tutta la minuteria necessaria per il montaggio, e l'elevata precisione dimensionale garantiscono il montaggio rapido senza problemi e quindi costi di assistenza contenuti per i vostri clienti.</a:t>
            </a:r>
            <a:endParaRPr sz="700">
              <a:latin typeface="MB Corpo S Text Light"/>
              <a:cs typeface="MB Corpo S Text Light"/>
            </a:endParaRPr>
          </a:p>
        </p:txBody>
      </p:sp>
      <p:sp>
        <p:nvSpPr>
          <p:cNvPr id="53" name="object 53"/>
          <p:cNvSpPr txBox="1"/>
          <p:nvPr/>
        </p:nvSpPr>
        <p:spPr>
          <a:xfrm>
            <a:off x="7687122" y="2173316"/>
            <a:ext cx="1599565" cy="629920"/>
          </a:xfrm>
          <a:prstGeom prst="rect">
            <a:avLst/>
          </a:prstGeom>
        </p:spPr>
        <p:txBody>
          <a:bodyPr vert="horz" wrap="square" lIns="0" tIns="12700" rIns="0" bIns="0" rtlCol="0">
            <a:spAutoFit/>
          </a:bodyPr>
          <a:lstStyle/>
          <a:p>
            <a:pPr marL="99060" marR="5080" indent="-86995">
              <a:lnSpc>
                <a:spcPct val="113300"/>
              </a:lnSpc>
              <a:spcBef>
                <a:spcPts val="100"/>
              </a:spcBef>
              <a:buChar char="•"/>
              <a:tabLst>
                <a:tab pos="99060" algn="l"/>
              </a:tabLst>
            </a:pPr>
            <a:r>
              <a:rPr lang="it-IT" sz="700">
                <a:solidFill>
                  <a:srgbClr val="009EE3"/>
                </a:solidFill>
                <a:latin typeface="MB Corpo S Text Light"/>
                <a:ea typeface="MB Corpo S Text Light"/>
                <a:cs typeface="MB Corpo S Text Light"/>
                <a:sym typeface="MB Corpo S Text Light"/>
              </a:rPr>
              <a:t>Sviluppate appositamente per i sistemi ABS ed ESP montati a bordo dei veicoli Mercedes‑Benz. Sono stati considerati anche il peso del veicolo e tutti gli altri componenti del sistema frenante.</a:t>
            </a:r>
            <a:endParaRPr sz="700">
              <a:latin typeface="MB Corpo S Text Light"/>
              <a:cs typeface="MB Corpo S Text Light"/>
            </a:endParaRPr>
          </a:p>
        </p:txBody>
      </p:sp>
      <p:sp>
        <p:nvSpPr>
          <p:cNvPr id="54" name="object 54"/>
          <p:cNvSpPr txBox="1"/>
          <p:nvPr/>
        </p:nvSpPr>
        <p:spPr>
          <a:xfrm>
            <a:off x="644274" y="3243313"/>
            <a:ext cx="1225856" cy="840166"/>
          </a:xfrm>
          <a:prstGeom prst="rect">
            <a:avLst/>
          </a:prstGeom>
        </p:spPr>
        <p:txBody>
          <a:bodyPr vert="horz" wrap="square" lIns="0" tIns="66040" rIns="0" bIns="0" rtlCol="0">
            <a:spAutoFit/>
          </a:bodyPr>
          <a:lstStyle/>
          <a:p>
            <a:pPr marL="12700">
              <a:lnSpc>
                <a:spcPct val="100000"/>
              </a:lnSpc>
              <a:spcBef>
                <a:spcPts val="520"/>
              </a:spcBef>
            </a:pPr>
            <a:r>
              <a:rPr lang="it-IT" sz="950" b="1" dirty="0">
                <a:solidFill>
                  <a:srgbClr val="009EE3"/>
                </a:solidFill>
                <a:latin typeface="MB Corpo S Text"/>
                <a:ea typeface="MB Corpo S Text"/>
                <a:cs typeface="MB Corpo S Text"/>
                <a:sym typeface="MB Corpo S Text"/>
              </a:rPr>
              <a:t>Dischi del freno.</a:t>
            </a:r>
            <a:endParaRPr sz="950" dirty="0">
              <a:latin typeface="MB Corpo S Text"/>
              <a:cs typeface="MB Corpo S Text"/>
            </a:endParaRPr>
          </a:p>
          <a:p>
            <a:pPr marL="12700" marR="5080">
              <a:lnSpc>
                <a:spcPct val="113300"/>
              </a:lnSpc>
              <a:spcBef>
                <a:spcPts val="220"/>
              </a:spcBef>
            </a:pPr>
            <a:r>
              <a:rPr lang="it-IT" sz="700" dirty="0">
                <a:solidFill>
                  <a:srgbClr val="1A1A18"/>
                </a:solidFill>
                <a:latin typeface="MB Corpo S Text Light"/>
                <a:ea typeface="MB Corpo S Text Light"/>
                <a:cs typeface="MB Corpo S Text Light"/>
                <a:sym typeface="MB Corpo S Text Light"/>
              </a:rPr>
              <a:t>Funzionamento stabile e prevenzione di rumori e vibrazioni grazie ad una precisione dimensionale perfetta.</a:t>
            </a:r>
            <a:endParaRPr sz="700" dirty="0">
              <a:latin typeface="MB Corpo S Text Light"/>
              <a:cs typeface="MB Corpo S Text Light"/>
            </a:endParaRPr>
          </a:p>
        </p:txBody>
      </p:sp>
      <p:grpSp>
        <p:nvGrpSpPr>
          <p:cNvPr id="55" name="object 55"/>
          <p:cNvGrpSpPr/>
          <p:nvPr/>
        </p:nvGrpSpPr>
        <p:grpSpPr>
          <a:xfrm>
            <a:off x="2032791" y="3281336"/>
            <a:ext cx="824230" cy="914400"/>
            <a:chOff x="2032791" y="3281336"/>
            <a:chExt cx="824230" cy="914400"/>
          </a:xfrm>
        </p:grpSpPr>
        <p:pic>
          <p:nvPicPr>
            <p:cNvPr id="56" name="object 56"/>
            <p:cNvPicPr/>
            <p:nvPr/>
          </p:nvPicPr>
          <p:blipFill>
            <a:blip r:embed="rId8" cstate="print"/>
            <a:stretch>
              <a:fillRect/>
            </a:stretch>
          </p:blipFill>
          <p:spPr>
            <a:xfrm>
              <a:off x="2270674" y="3281336"/>
              <a:ext cx="586274" cy="913817"/>
            </a:xfrm>
            <a:prstGeom prst="rect">
              <a:avLst/>
            </a:prstGeom>
          </p:spPr>
        </p:pic>
        <p:sp>
          <p:nvSpPr>
            <p:cNvPr id="57" name="object 57"/>
            <p:cNvSpPr/>
            <p:nvPr/>
          </p:nvSpPr>
          <p:spPr>
            <a:xfrm>
              <a:off x="2040253" y="3707611"/>
              <a:ext cx="393065" cy="393065"/>
            </a:xfrm>
            <a:custGeom>
              <a:avLst/>
              <a:gdLst/>
              <a:ahLst/>
              <a:cxnLst/>
              <a:rect l="l" t="t" r="r" b="b"/>
              <a:pathLst>
                <a:path w="393064" h="393064">
                  <a:moveTo>
                    <a:pt x="196458" y="0"/>
                  </a:moveTo>
                  <a:lnTo>
                    <a:pt x="151409" y="5188"/>
                  </a:lnTo>
                  <a:lnTo>
                    <a:pt x="110057" y="19966"/>
                  </a:lnTo>
                  <a:lnTo>
                    <a:pt x="73580" y="43156"/>
                  </a:lnTo>
                  <a:lnTo>
                    <a:pt x="43157" y="73577"/>
                  </a:lnTo>
                  <a:lnTo>
                    <a:pt x="19966" y="110052"/>
                  </a:lnTo>
                  <a:lnTo>
                    <a:pt x="5188" y="151402"/>
                  </a:lnTo>
                  <a:lnTo>
                    <a:pt x="0" y="196446"/>
                  </a:lnTo>
                  <a:lnTo>
                    <a:pt x="5188" y="241490"/>
                  </a:lnTo>
                  <a:lnTo>
                    <a:pt x="19966" y="282840"/>
                  </a:lnTo>
                  <a:lnTo>
                    <a:pt x="43157" y="319315"/>
                  </a:lnTo>
                  <a:lnTo>
                    <a:pt x="73580" y="349736"/>
                  </a:lnTo>
                  <a:lnTo>
                    <a:pt x="110057" y="372926"/>
                  </a:lnTo>
                  <a:lnTo>
                    <a:pt x="151409" y="387704"/>
                  </a:lnTo>
                  <a:lnTo>
                    <a:pt x="196458" y="392893"/>
                  </a:lnTo>
                  <a:lnTo>
                    <a:pt x="241502" y="387704"/>
                  </a:lnTo>
                  <a:lnTo>
                    <a:pt x="282852" y="372926"/>
                  </a:lnTo>
                  <a:lnTo>
                    <a:pt x="319327" y="349736"/>
                  </a:lnTo>
                  <a:lnTo>
                    <a:pt x="349748" y="319315"/>
                  </a:lnTo>
                  <a:lnTo>
                    <a:pt x="372938" y="282840"/>
                  </a:lnTo>
                  <a:lnTo>
                    <a:pt x="387716" y="241490"/>
                  </a:lnTo>
                  <a:lnTo>
                    <a:pt x="392905" y="196446"/>
                  </a:lnTo>
                  <a:lnTo>
                    <a:pt x="387716" y="151402"/>
                  </a:lnTo>
                  <a:lnTo>
                    <a:pt x="372938" y="110052"/>
                  </a:lnTo>
                  <a:lnTo>
                    <a:pt x="349748" y="73577"/>
                  </a:lnTo>
                  <a:lnTo>
                    <a:pt x="319327" y="43156"/>
                  </a:lnTo>
                  <a:lnTo>
                    <a:pt x="282852" y="19966"/>
                  </a:lnTo>
                  <a:lnTo>
                    <a:pt x="241502" y="5188"/>
                  </a:lnTo>
                  <a:lnTo>
                    <a:pt x="196458" y="0"/>
                  </a:lnTo>
                  <a:close/>
                </a:path>
              </a:pathLst>
            </a:custGeom>
            <a:solidFill>
              <a:srgbClr val="FFFFFF"/>
            </a:solidFill>
          </p:spPr>
          <p:txBody>
            <a:bodyPr wrap="square" lIns="0" tIns="0" rIns="0" bIns="0" rtlCol="0"/>
            <a:lstStyle/>
            <a:p>
              <a:endParaRPr/>
            </a:p>
          </p:txBody>
        </p:sp>
        <p:sp>
          <p:nvSpPr>
            <p:cNvPr id="58" name="object 58"/>
            <p:cNvSpPr/>
            <p:nvPr/>
          </p:nvSpPr>
          <p:spPr>
            <a:xfrm>
              <a:off x="2040253" y="3707611"/>
              <a:ext cx="393065" cy="393065"/>
            </a:xfrm>
            <a:custGeom>
              <a:avLst/>
              <a:gdLst/>
              <a:ahLst/>
              <a:cxnLst/>
              <a:rect l="l" t="t" r="r" b="b"/>
              <a:pathLst>
                <a:path w="393064" h="393064">
                  <a:moveTo>
                    <a:pt x="392905" y="196446"/>
                  </a:moveTo>
                  <a:lnTo>
                    <a:pt x="387716" y="241490"/>
                  </a:lnTo>
                  <a:lnTo>
                    <a:pt x="372938" y="282840"/>
                  </a:lnTo>
                  <a:lnTo>
                    <a:pt x="349748" y="319315"/>
                  </a:lnTo>
                  <a:lnTo>
                    <a:pt x="319327" y="349736"/>
                  </a:lnTo>
                  <a:lnTo>
                    <a:pt x="282852" y="372926"/>
                  </a:lnTo>
                  <a:lnTo>
                    <a:pt x="241502" y="387704"/>
                  </a:lnTo>
                  <a:lnTo>
                    <a:pt x="196458" y="392893"/>
                  </a:lnTo>
                  <a:lnTo>
                    <a:pt x="151409" y="387704"/>
                  </a:lnTo>
                  <a:lnTo>
                    <a:pt x="110057" y="372926"/>
                  </a:lnTo>
                  <a:lnTo>
                    <a:pt x="73580" y="349736"/>
                  </a:lnTo>
                  <a:lnTo>
                    <a:pt x="43157" y="319315"/>
                  </a:lnTo>
                  <a:lnTo>
                    <a:pt x="19966" y="282840"/>
                  </a:lnTo>
                  <a:lnTo>
                    <a:pt x="5188" y="241490"/>
                  </a:lnTo>
                  <a:lnTo>
                    <a:pt x="0" y="196446"/>
                  </a:lnTo>
                  <a:lnTo>
                    <a:pt x="5188" y="151402"/>
                  </a:lnTo>
                  <a:lnTo>
                    <a:pt x="19966" y="110052"/>
                  </a:lnTo>
                  <a:lnTo>
                    <a:pt x="43157" y="73577"/>
                  </a:lnTo>
                  <a:lnTo>
                    <a:pt x="73580" y="43156"/>
                  </a:lnTo>
                  <a:lnTo>
                    <a:pt x="110057" y="19966"/>
                  </a:lnTo>
                  <a:lnTo>
                    <a:pt x="151409" y="5188"/>
                  </a:lnTo>
                  <a:lnTo>
                    <a:pt x="196458" y="0"/>
                  </a:lnTo>
                  <a:lnTo>
                    <a:pt x="241502" y="5188"/>
                  </a:lnTo>
                  <a:lnTo>
                    <a:pt x="282852" y="19966"/>
                  </a:lnTo>
                  <a:lnTo>
                    <a:pt x="319327" y="43156"/>
                  </a:lnTo>
                  <a:lnTo>
                    <a:pt x="349748" y="73577"/>
                  </a:lnTo>
                  <a:lnTo>
                    <a:pt x="372938" y="110052"/>
                  </a:lnTo>
                  <a:lnTo>
                    <a:pt x="387716" y="151402"/>
                  </a:lnTo>
                  <a:lnTo>
                    <a:pt x="392905" y="196446"/>
                  </a:lnTo>
                  <a:close/>
                </a:path>
              </a:pathLst>
            </a:custGeom>
            <a:ln w="14924">
              <a:solidFill>
                <a:srgbClr val="009EE3"/>
              </a:solidFill>
            </a:ln>
          </p:spPr>
          <p:txBody>
            <a:bodyPr wrap="square" lIns="0" tIns="0" rIns="0" bIns="0" rtlCol="0"/>
            <a:lstStyle/>
            <a:p>
              <a:endParaRPr/>
            </a:p>
          </p:txBody>
        </p:sp>
        <p:sp>
          <p:nvSpPr>
            <p:cNvPr id="59" name="object 59"/>
            <p:cNvSpPr/>
            <p:nvPr/>
          </p:nvSpPr>
          <p:spPr>
            <a:xfrm>
              <a:off x="2131276" y="3753976"/>
              <a:ext cx="211454" cy="287655"/>
            </a:xfrm>
            <a:custGeom>
              <a:avLst/>
              <a:gdLst/>
              <a:ahLst/>
              <a:cxnLst/>
              <a:rect l="l" t="t" r="r" b="b"/>
              <a:pathLst>
                <a:path w="211455" h="287654">
                  <a:moveTo>
                    <a:pt x="54063" y="224840"/>
                  </a:moveTo>
                  <a:lnTo>
                    <a:pt x="48602" y="219392"/>
                  </a:lnTo>
                  <a:lnTo>
                    <a:pt x="41884" y="219392"/>
                  </a:lnTo>
                  <a:lnTo>
                    <a:pt x="35153" y="219392"/>
                  </a:lnTo>
                  <a:lnTo>
                    <a:pt x="29705" y="224840"/>
                  </a:lnTo>
                  <a:lnTo>
                    <a:pt x="29705" y="238290"/>
                  </a:lnTo>
                  <a:lnTo>
                    <a:pt x="35153" y="243738"/>
                  </a:lnTo>
                  <a:lnTo>
                    <a:pt x="48602" y="243738"/>
                  </a:lnTo>
                  <a:lnTo>
                    <a:pt x="54063" y="238290"/>
                  </a:lnTo>
                  <a:lnTo>
                    <a:pt x="54063" y="224840"/>
                  </a:lnTo>
                  <a:close/>
                </a:path>
                <a:path w="211455" h="287654">
                  <a:moveTo>
                    <a:pt x="54063" y="187820"/>
                  </a:moveTo>
                  <a:lnTo>
                    <a:pt x="48602" y="182372"/>
                  </a:lnTo>
                  <a:lnTo>
                    <a:pt x="41884" y="182372"/>
                  </a:lnTo>
                  <a:lnTo>
                    <a:pt x="35153" y="182372"/>
                  </a:lnTo>
                  <a:lnTo>
                    <a:pt x="29705" y="187820"/>
                  </a:lnTo>
                  <a:lnTo>
                    <a:pt x="29705" y="201269"/>
                  </a:lnTo>
                  <a:lnTo>
                    <a:pt x="35153" y="206717"/>
                  </a:lnTo>
                  <a:lnTo>
                    <a:pt x="48602" y="206717"/>
                  </a:lnTo>
                  <a:lnTo>
                    <a:pt x="54063" y="201269"/>
                  </a:lnTo>
                  <a:lnTo>
                    <a:pt x="54063" y="187820"/>
                  </a:lnTo>
                  <a:close/>
                </a:path>
                <a:path w="211455" h="287654">
                  <a:moveTo>
                    <a:pt x="54063" y="150774"/>
                  </a:moveTo>
                  <a:lnTo>
                    <a:pt x="48602" y="145326"/>
                  </a:lnTo>
                  <a:lnTo>
                    <a:pt x="41884" y="145326"/>
                  </a:lnTo>
                  <a:lnTo>
                    <a:pt x="35153" y="145326"/>
                  </a:lnTo>
                  <a:lnTo>
                    <a:pt x="29705" y="150774"/>
                  </a:lnTo>
                  <a:lnTo>
                    <a:pt x="29705" y="164249"/>
                  </a:lnTo>
                  <a:lnTo>
                    <a:pt x="35153" y="169697"/>
                  </a:lnTo>
                  <a:lnTo>
                    <a:pt x="48602" y="169697"/>
                  </a:lnTo>
                  <a:lnTo>
                    <a:pt x="54063" y="164249"/>
                  </a:lnTo>
                  <a:lnTo>
                    <a:pt x="54063" y="150774"/>
                  </a:lnTo>
                  <a:close/>
                </a:path>
                <a:path w="211455" h="287654">
                  <a:moveTo>
                    <a:pt x="54063" y="113753"/>
                  </a:moveTo>
                  <a:lnTo>
                    <a:pt x="48602" y="108305"/>
                  </a:lnTo>
                  <a:lnTo>
                    <a:pt x="41884" y="108305"/>
                  </a:lnTo>
                  <a:lnTo>
                    <a:pt x="35153" y="108305"/>
                  </a:lnTo>
                  <a:lnTo>
                    <a:pt x="29705" y="113753"/>
                  </a:lnTo>
                  <a:lnTo>
                    <a:pt x="29705" y="127228"/>
                  </a:lnTo>
                  <a:lnTo>
                    <a:pt x="35153" y="132664"/>
                  </a:lnTo>
                  <a:lnTo>
                    <a:pt x="48602" y="132664"/>
                  </a:lnTo>
                  <a:lnTo>
                    <a:pt x="54063" y="127228"/>
                  </a:lnTo>
                  <a:lnTo>
                    <a:pt x="54063" y="113753"/>
                  </a:lnTo>
                  <a:close/>
                </a:path>
                <a:path w="211455" h="287654">
                  <a:moveTo>
                    <a:pt x="54063" y="76746"/>
                  </a:moveTo>
                  <a:lnTo>
                    <a:pt x="48602" y="71297"/>
                  </a:lnTo>
                  <a:lnTo>
                    <a:pt x="41884" y="71297"/>
                  </a:lnTo>
                  <a:lnTo>
                    <a:pt x="35153" y="71297"/>
                  </a:lnTo>
                  <a:lnTo>
                    <a:pt x="29705" y="76746"/>
                  </a:lnTo>
                  <a:lnTo>
                    <a:pt x="29705" y="90208"/>
                  </a:lnTo>
                  <a:lnTo>
                    <a:pt x="35153" y="95643"/>
                  </a:lnTo>
                  <a:lnTo>
                    <a:pt x="48602" y="95643"/>
                  </a:lnTo>
                  <a:lnTo>
                    <a:pt x="54063" y="90208"/>
                  </a:lnTo>
                  <a:lnTo>
                    <a:pt x="54063" y="76746"/>
                  </a:lnTo>
                  <a:close/>
                </a:path>
                <a:path w="211455" h="287654">
                  <a:moveTo>
                    <a:pt x="167640" y="46101"/>
                  </a:moveTo>
                  <a:lnTo>
                    <a:pt x="161213" y="34302"/>
                  </a:lnTo>
                  <a:lnTo>
                    <a:pt x="148945" y="11798"/>
                  </a:lnTo>
                  <a:lnTo>
                    <a:pt x="142519" y="0"/>
                  </a:lnTo>
                  <a:lnTo>
                    <a:pt x="116725" y="0"/>
                  </a:lnTo>
                  <a:lnTo>
                    <a:pt x="116725" y="16840"/>
                  </a:lnTo>
                  <a:lnTo>
                    <a:pt x="116725" y="29273"/>
                  </a:lnTo>
                  <a:lnTo>
                    <a:pt x="111696" y="34302"/>
                  </a:lnTo>
                  <a:lnTo>
                    <a:pt x="99263" y="34302"/>
                  </a:lnTo>
                  <a:lnTo>
                    <a:pt x="94221" y="29273"/>
                  </a:lnTo>
                  <a:lnTo>
                    <a:pt x="94221" y="16840"/>
                  </a:lnTo>
                  <a:lnTo>
                    <a:pt x="99263" y="11798"/>
                  </a:lnTo>
                  <a:lnTo>
                    <a:pt x="111696" y="11798"/>
                  </a:lnTo>
                  <a:lnTo>
                    <a:pt x="116725" y="16840"/>
                  </a:lnTo>
                  <a:lnTo>
                    <a:pt x="116725" y="0"/>
                  </a:lnTo>
                  <a:lnTo>
                    <a:pt x="68465" y="0"/>
                  </a:lnTo>
                  <a:lnTo>
                    <a:pt x="43294" y="46101"/>
                  </a:lnTo>
                  <a:lnTo>
                    <a:pt x="167640" y="46101"/>
                  </a:lnTo>
                  <a:close/>
                </a:path>
                <a:path w="211455" h="287654">
                  <a:moveTo>
                    <a:pt x="210947" y="27724"/>
                  </a:moveTo>
                  <a:lnTo>
                    <a:pt x="207657" y="24422"/>
                  </a:lnTo>
                  <a:lnTo>
                    <a:pt x="203606" y="24422"/>
                  </a:lnTo>
                  <a:lnTo>
                    <a:pt x="161188" y="24422"/>
                  </a:lnTo>
                  <a:lnTo>
                    <a:pt x="170154" y="40843"/>
                  </a:lnTo>
                  <a:lnTo>
                    <a:pt x="195580" y="40843"/>
                  </a:lnTo>
                  <a:lnTo>
                    <a:pt x="195580" y="270662"/>
                  </a:lnTo>
                  <a:lnTo>
                    <a:pt x="15354" y="270662"/>
                  </a:lnTo>
                  <a:lnTo>
                    <a:pt x="15354" y="40843"/>
                  </a:lnTo>
                  <a:lnTo>
                    <a:pt x="40805" y="40843"/>
                  </a:lnTo>
                  <a:lnTo>
                    <a:pt x="49771" y="24422"/>
                  </a:lnTo>
                  <a:lnTo>
                    <a:pt x="3289" y="24422"/>
                  </a:lnTo>
                  <a:lnTo>
                    <a:pt x="0" y="27724"/>
                  </a:lnTo>
                  <a:lnTo>
                    <a:pt x="0" y="283781"/>
                  </a:lnTo>
                  <a:lnTo>
                    <a:pt x="3289" y="287083"/>
                  </a:lnTo>
                  <a:lnTo>
                    <a:pt x="207657" y="287083"/>
                  </a:lnTo>
                  <a:lnTo>
                    <a:pt x="210947" y="283781"/>
                  </a:lnTo>
                  <a:lnTo>
                    <a:pt x="210947" y="27724"/>
                  </a:lnTo>
                  <a:close/>
                </a:path>
              </a:pathLst>
            </a:custGeom>
            <a:solidFill>
              <a:srgbClr val="009EE3"/>
            </a:solidFill>
          </p:spPr>
          <p:txBody>
            <a:bodyPr wrap="square" lIns="0" tIns="0" rIns="0" bIns="0" rtlCol="0"/>
            <a:lstStyle/>
            <a:p>
              <a:endParaRPr/>
            </a:p>
          </p:txBody>
        </p:sp>
        <p:pic>
          <p:nvPicPr>
            <p:cNvPr id="60" name="object 60"/>
            <p:cNvPicPr/>
            <p:nvPr/>
          </p:nvPicPr>
          <p:blipFill>
            <a:blip r:embed="rId9" cstate="print"/>
            <a:stretch>
              <a:fillRect/>
            </a:stretch>
          </p:blipFill>
          <p:spPr>
            <a:xfrm>
              <a:off x="2194640" y="3823060"/>
              <a:ext cx="125243" cy="173767"/>
            </a:xfrm>
            <a:prstGeom prst="rect">
              <a:avLst/>
            </a:prstGeom>
          </p:spPr>
        </p:pic>
      </p:grpSp>
      <p:sp>
        <p:nvSpPr>
          <p:cNvPr id="61" name="object 61"/>
          <p:cNvSpPr txBox="1"/>
          <p:nvPr/>
        </p:nvSpPr>
        <p:spPr>
          <a:xfrm>
            <a:off x="3181459" y="3230567"/>
            <a:ext cx="2200275" cy="1008000"/>
          </a:xfrm>
          <a:prstGeom prst="rect">
            <a:avLst/>
          </a:prstGeom>
          <a:solidFill>
            <a:srgbClr val="009EE3"/>
          </a:solidFill>
        </p:spPr>
        <p:txBody>
          <a:bodyPr vert="horz" wrap="square" lIns="0" tIns="86360" rIns="0" bIns="0" rtlCol="0">
            <a:spAutoFit/>
          </a:bodyPr>
          <a:lstStyle/>
          <a:p>
            <a:pPr marL="133985" indent="-86360">
              <a:lnSpc>
                <a:spcPct val="100000"/>
              </a:lnSpc>
              <a:spcBef>
                <a:spcPts val="680"/>
              </a:spcBef>
              <a:buChar char="•"/>
              <a:tabLst>
                <a:tab pos="133985" algn="l"/>
              </a:tabLst>
            </a:pPr>
            <a:r>
              <a:rPr lang="it-IT" sz="700" dirty="0">
                <a:solidFill>
                  <a:srgbClr val="FFFFFF"/>
                </a:solidFill>
                <a:latin typeface="MB Corpo S Text Light"/>
                <a:ea typeface="MB Corpo S Text Light"/>
                <a:cs typeface="MB Corpo S Text Light"/>
                <a:sym typeface="MB Corpo S Text Light"/>
              </a:rPr>
              <a:t>Accoppiamento di attrito ottimale.</a:t>
            </a:r>
            <a:endParaRPr sz="700" dirty="0">
              <a:latin typeface="MB Corpo S Text Light"/>
              <a:cs typeface="MB Corpo S Text Light"/>
            </a:endParaRPr>
          </a:p>
          <a:p>
            <a:pPr marL="133985" indent="-86360">
              <a:lnSpc>
                <a:spcPct val="100000"/>
              </a:lnSpc>
              <a:spcBef>
                <a:spcPts val="375"/>
              </a:spcBef>
              <a:buChar char="•"/>
              <a:tabLst>
                <a:tab pos="133985" algn="l"/>
              </a:tabLst>
            </a:pPr>
            <a:r>
              <a:rPr lang="it-IT" sz="700" dirty="0">
                <a:solidFill>
                  <a:srgbClr val="FFFFFF"/>
                </a:solidFill>
                <a:latin typeface="MB Corpo S Text Light"/>
                <a:ea typeface="MB Corpo S Text Light"/>
                <a:cs typeface="MB Corpo S Text Light"/>
                <a:sym typeface="MB Corpo S Text Light"/>
              </a:rPr>
              <a:t>Potenza frenante eccellente fin dal primo giorno.</a:t>
            </a:r>
          </a:p>
          <a:p>
            <a:pPr marL="133985" indent="-86360">
              <a:lnSpc>
                <a:spcPct val="100000"/>
              </a:lnSpc>
              <a:spcBef>
                <a:spcPts val="375"/>
              </a:spcBef>
              <a:buChar char="•"/>
              <a:tabLst>
                <a:tab pos="133985" algn="l"/>
              </a:tabLst>
            </a:pPr>
            <a:r>
              <a:rPr lang="it-IT" sz="700" dirty="0">
                <a:solidFill>
                  <a:srgbClr val="FFFFFF"/>
                </a:solidFill>
                <a:latin typeface="MB Corpo S Text Light"/>
                <a:cs typeface="MB Corpo S Text Light"/>
                <a:sym typeface="MB Corpo S Text Light"/>
              </a:rPr>
              <a:t>Elevata resistenza a incrinature e deformazioni .</a:t>
            </a:r>
            <a:endParaRPr sz="700" dirty="0">
              <a:latin typeface="MB Corpo S Text Light"/>
              <a:cs typeface="MB Corpo S Text Light"/>
            </a:endParaRPr>
          </a:p>
          <a:p>
            <a:pPr marL="133985" marR="247650" indent="-86995">
              <a:lnSpc>
                <a:spcPct val="113300"/>
              </a:lnSpc>
              <a:spcBef>
                <a:spcPts val="265"/>
              </a:spcBef>
              <a:buChar char="•"/>
              <a:tabLst>
                <a:tab pos="133985" algn="l"/>
              </a:tabLst>
            </a:pPr>
            <a:r>
              <a:rPr lang="it-IT" sz="700" dirty="0">
                <a:solidFill>
                  <a:srgbClr val="FFFFFF"/>
                </a:solidFill>
                <a:latin typeface="MB Corpo S Text Light"/>
                <a:ea typeface="MB Corpo S Text Light"/>
                <a:cs typeface="MB Corpo S Text Light"/>
                <a:sym typeface="MB Corpo S Text Light"/>
              </a:rPr>
              <a:t>Protezione anticorrosione perfetta grazie ad un rivestimento protettivo speciale.</a:t>
            </a:r>
            <a:endParaRPr sz="700" dirty="0">
              <a:latin typeface="MB Corpo S Text Light"/>
              <a:cs typeface="MB Corpo S Text Light"/>
            </a:endParaRPr>
          </a:p>
        </p:txBody>
      </p:sp>
      <p:sp>
        <p:nvSpPr>
          <p:cNvPr id="62" name="object 62"/>
          <p:cNvSpPr txBox="1"/>
          <p:nvPr/>
        </p:nvSpPr>
        <p:spPr>
          <a:xfrm>
            <a:off x="5416464" y="3290210"/>
            <a:ext cx="1965325" cy="542925"/>
          </a:xfrm>
          <a:prstGeom prst="rect">
            <a:avLst/>
          </a:prstGeom>
        </p:spPr>
        <p:txBody>
          <a:bodyPr vert="horz" wrap="square" lIns="0" tIns="12700" rIns="0" bIns="0" rtlCol="0">
            <a:spAutoFit/>
          </a:bodyPr>
          <a:lstStyle/>
          <a:p>
            <a:pPr marL="76200" marR="175895" indent="-64135">
              <a:lnSpc>
                <a:spcPct val="113300"/>
              </a:lnSpc>
              <a:spcBef>
                <a:spcPts val="100"/>
              </a:spcBef>
              <a:buChar char="•"/>
              <a:tabLst>
                <a:tab pos="77470" algn="l"/>
              </a:tabLst>
            </a:pPr>
            <a:r>
              <a:rPr lang="it-IT" sz="700">
                <a:solidFill>
                  <a:srgbClr val="1A1A18"/>
                </a:solidFill>
                <a:latin typeface="MB Corpo S Text Light"/>
                <a:ea typeface="MB Corpo S Text Light"/>
                <a:cs typeface="MB Corpo S Text Light"/>
                <a:sym typeface="MB Corpo S Text Light"/>
              </a:rPr>
              <a:t>Montaggio rapido in quanto non è necessaria la rimozione del rivestimento protettivo.</a:t>
            </a:r>
            <a:endParaRPr sz="700">
              <a:latin typeface="MB Corpo S Text Light"/>
              <a:cs typeface="MB Corpo S Text Light"/>
            </a:endParaRPr>
          </a:p>
          <a:p>
            <a:pPr marL="76200" marR="5080" indent="-64135">
              <a:lnSpc>
                <a:spcPct val="113300"/>
              </a:lnSpc>
              <a:spcBef>
                <a:spcPts val="265"/>
              </a:spcBef>
              <a:buChar char="•"/>
              <a:tabLst>
                <a:tab pos="77470" algn="l"/>
              </a:tabLst>
            </a:pPr>
            <a:r>
              <a:rPr lang="it-IT" sz="700">
                <a:solidFill>
                  <a:srgbClr val="1A1A18"/>
                </a:solidFill>
                <a:latin typeface="MB Corpo S Text Light"/>
                <a:ea typeface="MB Corpo S Text Light"/>
                <a:cs typeface="MB Corpo S Text Light"/>
                <a:sym typeface="MB Corpo S Text Light"/>
              </a:rPr>
              <a:t>Risparmio di tempo grazie ad una fase di rodaggio ridotta perché il coefficiente di attrito ottimale viene raggiunto in tempi brevi.</a:t>
            </a:r>
            <a:endParaRPr sz="700">
              <a:latin typeface="MB Corpo S Text Light"/>
              <a:cs typeface="MB Corpo S Text Light"/>
            </a:endParaRPr>
          </a:p>
        </p:txBody>
      </p:sp>
      <p:sp>
        <p:nvSpPr>
          <p:cNvPr id="63" name="object 63"/>
          <p:cNvSpPr txBox="1"/>
          <p:nvPr/>
        </p:nvSpPr>
        <p:spPr>
          <a:xfrm>
            <a:off x="7684113" y="3290210"/>
            <a:ext cx="1649730" cy="388620"/>
          </a:xfrm>
          <a:prstGeom prst="rect">
            <a:avLst/>
          </a:prstGeom>
        </p:spPr>
        <p:txBody>
          <a:bodyPr vert="horz" wrap="square" lIns="0" tIns="12700" rIns="0" bIns="0" rtlCol="0">
            <a:spAutoFit/>
          </a:bodyPr>
          <a:lstStyle/>
          <a:p>
            <a:pPr marL="99060" marR="5080" indent="-86995">
              <a:lnSpc>
                <a:spcPct val="113300"/>
              </a:lnSpc>
              <a:spcBef>
                <a:spcPts val="100"/>
              </a:spcBef>
              <a:buChar char="•"/>
              <a:tabLst>
                <a:tab pos="99060" algn="l"/>
              </a:tabLst>
            </a:pPr>
            <a:r>
              <a:rPr lang="it-IT" sz="700">
                <a:solidFill>
                  <a:srgbClr val="009EE3"/>
                </a:solidFill>
                <a:latin typeface="MB Corpo S Text Light"/>
                <a:ea typeface="MB Corpo S Text Light"/>
                <a:cs typeface="MB Corpo S Text Light"/>
                <a:sym typeface="MB Corpo S Text Light"/>
              </a:rPr>
              <a:t>I freni forniscono prestazioni massime. Decelerano il veicolo da 100 km/h a 0 in circa 2,7 secondi!</a:t>
            </a:r>
            <a:endParaRPr sz="700">
              <a:latin typeface="MB Corpo S Text Light"/>
              <a:cs typeface="MB Corpo S Text Light"/>
            </a:endParaRPr>
          </a:p>
        </p:txBody>
      </p:sp>
      <p:sp>
        <p:nvSpPr>
          <p:cNvPr id="64" name="object 64"/>
          <p:cNvSpPr txBox="1"/>
          <p:nvPr/>
        </p:nvSpPr>
        <p:spPr>
          <a:xfrm>
            <a:off x="644278" y="4415281"/>
            <a:ext cx="1395975" cy="805029"/>
          </a:xfrm>
          <a:prstGeom prst="rect">
            <a:avLst/>
          </a:prstGeom>
        </p:spPr>
        <p:txBody>
          <a:bodyPr vert="horz" wrap="square" lIns="0" tIns="17145" rIns="0" bIns="0" rtlCol="0">
            <a:spAutoFit/>
          </a:bodyPr>
          <a:lstStyle/>
          <a:p>
            <a:pPr marL="12700" marR="259715">
              <a:lnSpc>
                <a:spcPts val="1130"/>
              </a:lnSpc>
              <a:spcBef>
                <a:spcPts val="135"/>
              </a:spcBef>
            </a:pPr>
            <a:r>
              <a:rPr lang="it-IT" sz="950" b="1" dirty="0">
                <a:solidFill>
                  <a:srgbClr val="009EE3"/>
                </a:solidFill>
                <a:latin typeface="MB Corpo S Text"/>
                <a:ea typeface="MB Corpo S Text"/>
                <a:cs typeface="MB Corpo S Text"/>
                <a:sym typeface="MB Corpo S Text"/>
              </a:rPr>
              <a:t>Dischi del freno in costruzione leggera.</a:t>
            </a:r>
            <a:endParaRPr sz="950" dirty="0">
              <a:latin typeface="MB Corpo S Text"/>
              <a:cs typeface="MB Corpo S Text"/>
            </a:endParaRPr>
          </a:p>
          <a:p>
            <a:pPr marL="12700" marR="5080">
              <a:lnSpc>
                <a:spcPct val="113300"/>
              </a:lnSpc>
              <a:spcBef>
                <a:spcPts val="170"/>
              </a:spcBef>
            </a:pPr>
            <a:r>
              <a:rPr lang="it-IT" sz="700" dirty="0">
                <a:solidFill>
                  <a:srgbClr val="1A1A18"/>
                </a:solidFill>
                <a:latin typeface="MB Corpo S Text Light"/>
                <a:ea typeface="MB Corpo S Text Light"/>
                <a:cs typeface="MB Corpo S Text Light"/>
                <a:sym typeface="MB Corpo S Text Light"/>
              </a:rPr>
              <a:t>Disco del freno in costruzione leggera con dentatura innovativa </a:t>
            </a:r>
            <a:br>
              <a:rPr lang="it-IT" sz="700" dirty="0">
                <a:solidFill>
                  <a:srgbClr val="1A1A18"/>
                </a:solidFill>
                <a:latin typeface="MB Corpo S Text Light"/>
                <a:ea typeface="MB Corpo S Text Light"/>
                <a:cs typeface="MB Corpo S Text Light"/>
                <a:sym typeface="MB Corpo S Text Light"/>
              </a:rPr>
            </a:br>
            <a:r>
              <a:rPr lang="it-IT" sz="700" dirty="0">
                <a:solidFill>
                  <a:srgbClr val="1A1A18"/>
                </a:solidFill>
                <a:latin typeface="MB Corpo S Text Light"/>
                <a:ea typeface="MB Corpo S Text Light"/>
                <a:cs typeface="MB Corpo S Text Light"/>
                <a:sym typeface="MB Corpo S Text Light"/>
              </a:rPr>
              <a:t>tra anello del freno e campana in acciaio.</a:t>
            </a:r>
            <a:endParaRPr sz="700" dirty="0">
              <a:latin typeface="MB Corpo S Text Light"/>
              <a:cs typeface="MB Corpo S Text Light"/>
            </a:endParaRPr>
          </a:p>
        </p:txBody>
      </p:sp>
      <p:pic>
        <p:nvPicPr>
          <p:cNvPr id="65" name="object 65"/>
          <p:cNvPicPr/>
          <p:nvPr/>
        </p:nvPicPr>
        <p:blipFill>
          <a:blip r:embed="rId10" cstate="print"/>
          <a:stretch>
            <a:fillRect/>
          </a:stretch>
        </p:blipFill>
        <p:spPr>
          <a:xfrm>
            <a:off x="2143310" y="4423008"/>
            <a:ext cx="814680" cy="861156"/>
          </a:xfrm>
          <a:prstGeom prst="rect">
            <a:avLst/>
          </a:prstGeom>
        </p:spPr>
      </p:pic>
      <p:sp>
        <p:nvSpPr>
          <p:cNvPr id="66" name="object 66"/>
          <p:cNvSpPr txBox="1"/>
          <p:nvPr/>
        </p:nvSpPr>
        <p:spPr>
          <a:xfrm>
            <a:off x="3181459" y="4347458"/>
            <a:ext cx="2200275" cy="1015365"/>
          </a:xfrm>
          <a:prstGeom prst="rect">
            <a:avLst/>
          </a:prstGeom>
          <a:solidFill>
            <a:srgbClr val="009EE3"/>
          </a:solidFill>
        </p:spPr>
        <p:txBody>
          <a:bodyPr vert="horz" wrap="square" lIns="0" tIns="71755" rIns="0" bIns="0" rtlCol="0">
            <a:spAutoFit/>
          </a:bodyPr>
          <a:lstStyle/>
          <a:p>
            <a:pPr marL="132715" marR="430530" indent="-85090">
              <a:lnSpc>
                <a:spcPct val="113300"/>
              </a:lnSpc>
              <a:spcBef>
                <a:spcPts val="565"/>
              </a:spcBef>
              <a:buChar char="•"/>
              <a:tabLst>
                <a:tab pos="132715" algn="l"/>
              </a:tabLst>
            </a:pPr>
            <a:r>
              <a:rPr lang="it-IT" sz="700">
                <a:solidFill>
                  <a:srgbClr val="FFFFFF"/>
                </a:solidFill>
                <a:latin typeface="MB Corpo S Text Light"/>
                <a:ea typeface="MB Corpo S Text Light"/>
                <a:cs typeface="MB Corpo S Text Light"/>
                <a:sym typeface="MB Corpo S Text Light"/>
              </a:rPr>
              <a:t>Consumo di carburante e comfort di marcia ottimizzati grazie al peso ridotto (fino a 1,5 kg per ogni disco del freno).</a:t>
            </a:r>
            <a:endParaRPr sz="700">
              <a:latin typeface="MB Corpo S Text Light"/>
              <a:cs typeface="MB Corpo S Text Light"/>
            </a:endParaRPr>
          </a:p>
        </p:txBody>
      </p:sp>
      <p:sp>
        <p:nvSpPr>
          <p:cNvPr id="67" name="object 67"/>
          <p:cNvSpPr txBox="1"/>
          <p:nvPr/>
        </p:nvSpPr>
        <p:spPr>
          <a:xfrm>
            <a:off x="5416464" y="4407104"/>
            <a:ext cx="1905635" cy="509270"/>
          </a:xfrm>
          <a:prstGeom prst="rect">
            <a:avLst/>
          </a:prstGeom>
        </p:spPr>
        <p:txBody>
          <a:bodyPr vert="horz" wrap="square" lIns="0" tIns="12700" rIns="0" bIns="0" rtlCol="0">
            <a:spAutoFit/>
          </a:bodyPr>
          <a:lstStyle/>
          <a:p>
            <a:pPr marL="76200" marR="5080" indent="-64135">
              <a:lnSpc>
                <a:spcPct val="113300"/>
              </a:lnSpc>
              <a:spcBef>
                <a:spcPts val="100"/>
              </a:spcBef>
              <a:buChar char="•"/>
              <a:tabLst>
                <a:tab pos="77470" algn="l"/>
              </a:tabLst>
            </a:pPr>
            <a:r>
              <a:rPr lang="it-IT" sz="700">
                <a:solidFill>
                  <a:srgbClr val="1A1A18"/>
                </a:solidFill>
                <a:latin typeface="MB Corpo S Text Light"/>
                <a:ea typeface="MB Corpo S Text Light"/>
                <a:cs typeface="MB Corpo S Text Light"/>
                <a:sym typeface="MB Corpo S Text Light"/>
              </a:rPr>
              <a:t>Carreggiata come da omologazione solo con l'utilizzo del disco del freno in costruzione leggera. Dischi del freno con fondo della campana &gt; 2,5 mm richiedono eventualmente l'omologazione separata (a seconda della legislazione nazionale).</a:t>
            </a:r>
            <a:endParaRPr sz="700">
              <a:latin typeface="MB Corpo S Text Light"/>
              <a:cs typeface="MB Corpo S Text Light"/>
            </a:endParaRPr>
          </a:p>
        </p:txBody>
      </p:sp>
      <p:sp>
        <p:nvSpPr>
          <p:cNvPr id="68" name="object 68"/>
          <p:cNvSpPr txBox="1"/>
          <p:nvPr/>
        </p:nvSpPr>
        <p:spPr>
          <a:xfrm>
            <a:off x="7684113" y="4407104"/>
            <a:ext cx="1675764" cy="509270"/>
          </a:xfrm>
          <a:prstGeom prst="rect">
            <a:avLst/>
          </a:prstGeom>
        </p:spPr>
        <p:txBody>
          <a:bodyPr vert="horz" wrap="square" lIns="0" tIns="12700" rIns="0" bIns="0" rtlCol="0">
            <a:spAutoFit/>
          </a:bodyPr>
          <a:lstStyle/>
          <a:p>
            <a:pPr marL="99060" marR="5080" indent="-86995">
              <a:lnSpc>
                <a:spcPct val="113300"/>
              </a:lnSpc>
              <a:spcBef>
                <a:spcPts val="100"/>
              </a:spcBef>
              <a:buChar char="•"/>
              <a:tabLst>
                <a:tab pos="99060" algn="l"/>
              </a:tabLst>
            </a:pPr>
            <a:r>
              <a:rPr lang="it-IT" sz="700">
                <a:solidFill>
                  <a:srgbClr val="009EE3"/>
                </a:solidFill>
                <a:latin typeface="MB Corpo S Text Light"/>
                <a:ea typeface="MB Corpo S Text Light"/>
                <a:cs typeface="MB Corpo S Text Light"/>
                <a:sym typeface="MB Corpo S Text Light"/>
              </a:rPr>
              <a:t>In genere i dischi in ghisa grigia dispongono di un fondo della campana più spesso e non sono approvati da Mercedes‑Benz Group AG per le serie interessate.</a:t>
            </a:r>
            <a:endParaRPr sz="700">
              <a:latin typeface="MB Corpo S Text Light"/>
              <a:cs typeface="MB Corpo S Text Light"/>
            </a:endParaRPr>
          </a:p>
        </p:txBody>
      </p:sp>
      <p:sp>
        <p:nvSpPr>
          <p:cNvPr id="69" name="object 69"/>
          <p:cNvSpPr txBox="1"/>
          <p:nvPr/>
        </p:nvSpPr>
        <p:spPr>
          <a:xfrm>
            <a:off x="12814658" y="2050926"/>
            <a:ext cx="1907771" cy="1215390"/>
          </a:xfrm>
          <a:prstGeom prst="rect">
            <a:avLst/>
          </a:prstGeom>
        </p:spPr>
        <p:txBody>
          <a:bodyPr vert="horz" wrap="square" lIns="0" tIns="60325" rIns="0" bIns="0" rtlCol="0">
            <a:spAutoFit/>
          </a:bodyPr>
          <a:lstStyle/>
          <a:p>
            <a:pPr marL="12700">
              <a:lnSpc>
                <a:spcPct val="100000"/>
              </a:lnSpc>
              <a:spcBef>
                <a:spcPts val="475"/>
              </a:spcBef>
            </a:pPr>
            <a:r>
              <a:rPr lang="it-IT" sz="700" b="1" dirty="0">
                <a:solidFill>
                  <a:srgbClr val="1A1A18"/>
                </a:solidFill>
                <a:latin typeface="MB Corpo S Text"/>
                <a:ea typeface="MB Corpo S Text"/>
                <a:cs typeface="MB Corpo S Text"/>
                <a:sym typeface="MB Corpo S Text"/>
              </a:rPr>
              <a:t>Ordinare insieme anche:</a:t>
            </a:r>
            <a:endParaRPr sz="700" dirty="0">
              <a:latin typeface="MB Corpo S Text"/>
              <a:cs typeface="MB Corpo S Text"/>
            </a:endParaRPr>
          </a:p>
          <a:p>
            <a:pPr marL="113664" marR="37465" indent="-101600">
              <a:lnSpc>
                <a:spcPct val="113300"/>
              </a:lnSpc>
              <a:spcBef>
                <a:spcPts val="270"/>
              </a:spcBef>
              <a:buChar char="•"/>
              <a:tabLst>
                <a:tab pos="113664" algn="l"/>
              </a:tabLst>
            </a:pPr>
            <a:r>
              <a:rPr lang="it-IT" sz="700" dirty="0">
                <a:solidFill>
                  <a:srgbClr val="1A1A18"/>
                </a:solidFill>
                <a:latin typeface="MB Corpo S Text Light"/>
                <a:ea typeface="MB Corpo S Text Light"/>
                <a:cs typeface="MB Corpo S Text Light"/>
                <a:sym typeface="MB Corpo S Text Light"/>
              </a:rPr>
              <a:t>Liquido dei freni originale Mercedes‑Benz, flacone da 1 litro (A 000 989 08 07 13)</a:t>
            </a:r>
            <a:endParaRPr sz="700" dirty="0">
              <a:latin typeface="MB Corpo S Text Light"/>
              <a:cs typeface="MB Corpo S Text Light"/>
            </a:endParaRPr>
          </a:p>
          <a:p>
            <a:pPr marL="113664">
              <a:lnSpc>
                <a:spcPct val="100000"/>
              </a:lnSpc>
              <a:spcBef>
                <a:spcPts val="375"/>
              </a:spcBef>
            </a:pPr>
            <a:r>
              <a:rPr lang="it-IT" sz="700" dirty="0">
                <a:solidFill>
                  <a:srgbClr val="009EE3"/>
                </a:solidFill>
                <a:latin typeface="MB Corpo S Text Light"/>
                <a:ea typeface="MB Corpo S Text Light"/>
                <a:cs typeface="MB Corpo S Text Light"/>
                <a:sym typeface="MB Corpo S Text Light"/>
              </a:rPr>
              <a:t>I vantaggi per voi:</a:t>
            </a:r>
            <a:endParaRPr sz="700" dirty="0">
              <a:latin typeface="MB Corpo S Text Light"/>
              <a:cs typeface="MB Corpo S Text Light"/>
            </a:endParaRPr>
          </a:p>
          <a:p>
            <a:pPr marL="185420" marR="244475" indent="-71755">
              <a:lnSpc>
                <a:spcPct val="113300"/>
              </a:lnSpc>
            </a:pPr>
            <a:r>
              <a:rPr lang="it-IT" sz="700" dirty="0">
                <a:solidFill>
                  <a:srgbClr val="009EE3"/>
                </a:solidFill>
                <a:latin typeface="MB Corpo S Text Light"/>
                <a:ea typeface="MB Corpo S Text Light"/>
                <a:cs typeface="MB Corpo S Text Light"/>
                <a:sym typeface="MB Corpo S Text Light"/>
              </a:rPr>
              <a:t>+ elevate riserve di sicurezza anche per la marcia in montagna</a:t>
            </a:r>
            <a:endParaRPr sz="700" dirty="0">
              <a:latin typeface="MB Corpo S Text Light"/>
              <a:cs typeface="MB Corpo S Text Light"/>
            </a:endParaRPr>
          </a:p>
          <a:p>
            <a:pPr marL="185420" marR="460375" indent="-71755">
              <a:lnSpc>
                <a:spcPct val="113300"/>
              </a:lnSpc>
            </a:pPr>
            <a:r>
              <a:rPr lang="it-IT" sz="700" dirty="0">
                <a:solidFill>
                  <a:srgbClr val="009EE3"/>
                </a:solidFill>
                <a:latin typeface="MB Corpo S Text Light"/>
                <a:ea typeface="MB Corpo S Text Light"/>
                <a:cs typeface="MB Corpo S Text Light"/>
                <a:sym typeface="MB Corpo S Text Light"/>
              </a:rPr>
              <a:t>+ soddisfa tutti i requisiti Daimler</a:t>
            </a:r>
            <a:endParaRPr sz="700" dirty="0">
              <a:latin typeface="MB Corpo S Text Light"/>
              <a:cs typeface="MB Corpo S Text Light"/>
            </a:endParaRPr>
          </a:p>
          <a:p>
            <a:pPr marL="185420">
              <a:lnSpc>
                <a:spcPct val="100000"/>
              </a:lnSpc>
              <a:spcBef>
                <a:spcPts val="115"/>
              </a:spcBef>
            </a:pPr>
            <a:r>
              <a:rPr lang="it-IT" sz="700" dirty="0">
                <a:solidFill>
                  <a:srgbClr val="009EE3"/>
                </a:solidFill>
                <a:latin typeface="MB Corpo S Text Light"/>
                <a:ea typeface="MB Corpo S Text Light"/>
                <a:cs typeface="MB Corpo S Text Light"/>
                <a:sym typeface="MB Corpo S Text Light"/>
              </a:rPr>
              <a:t>secondo le specifiche per i materiali di consumo Mercedes‑Benz, foglio 331.0.</a:t>
            </a:r>
            <a:endParaRPr sz="700" dirty="0">
              <a:latin typeface="MB Corpo S Text Light"/>
              <a:cs typeface="MB Corpo S Text Light"/>
            </a:endParaRPr>
          </a:p>
        </p:txBody>
      </p:sp>
      <p:sp>
        <p:nvSpPr>
          <p:cNvPr id="70" name="object 70"/>
          <p:cNvSpPr txBox="1"/>
          <p:nvPr/>
        </p:nvSpPr>
        <p:spPr>
          <a:xfrm>
            <a:off x="12814659" y="3395236"/>
            <a:ext cx="2415709" cy="897425"/>
          </a:xfrm>
          <a:prstGeom prst="rect">
            <a:avLst/>
          </a:prstGeom>
        </p:spPr>
        <p:txBody>
          <a:bodyPr vert="horz" wrap="square" lIns="0" tIns="12700" rIns="0" bIns="0" rtlCol="0">
            <a:spAutoFit/>
          </a:bodyPr>
          <a:lstStyle/>
          <a:p>
            <a:pPr marL="113664" marR="93980" indent="-101600">
              <a:lnSpc>
                <a:spcPct val="113300"/>
              </a:lnSpc>
              <a:spcBef>
                <a:spcPts val="100"/>
              </a:spcBef>
              <a:buChar char="•"/>
              <a:tabLst>
                <a:tab pos="113664" algn="l"/>
              </a:tabLst>
            </a:pPr>
            <a:r>
              <a:rPr lang="it-IT" sz="700" dirty="0">
                <a:solidFill>
                  <a:srgbClr val="1A1A18"/>
                </a:solidFill>
                <a:latin typeface="MB Corpo S Text Light"/>
                <a:ea typeface="MB Corpo S Text Light"/>
                <a:cs typeface="MB Corpo S Text Light"/>
                <a:sym typeface="MB Corpo S Text Light"/>
              </a:rPr>
              <a:t>Pasta per le pastiglie del freno originale Mercedes‑Benz, bustina da 3 g (A 001 989 94 51 09),</a:t>
            </a:r>
            <a:endParaRPr sz="700" dirty="0">
              <a:latin typeface="MB Corpo S Text Light"/>
              <a:cs typeface="MB Corpo S Text Light"/>
            </a:endParaRPr>
          </a:p>
          <a:p>
            <a:pPr marL="113664">
              <a:lnSpc>
                <a:spcPct val="100000"/>
              </a:lnSpc>
              <a:spcBef>
                <a:spcPts val="110"/>
              </a:spcBef>
            </a:pPr>
            <a:r>
              <a:rPr lang="it-IT" sz="700" dirty="0">
                <a:solidFill>
                  <a:srgbClr val="1A1A18"/>
                </a:solidFill>
                <a:latin typeface="MB Corpo S Text Light"/>
                <a:ea typeface="MB Corpo S Text Light"/>
                <a:cs typeface="MB Corpo S Text Light"/>
                <a:sym typeface="MB Corpo S Text Light"/>
              </a:rPr>
              <a:t>tubetto da 100 g (A 001 989 94 51 12)</a:t>
            </a:r>
            <a:endParaRPr sz="700" dirty="0">
              <a:latin typeface="MB Corpo S Text Light"/>
              <a:cs typeface="MB Corpo S Text Light"/>
            </a:endParaRPr>
          </a:p>
          <a:p>
            <a:pPr marL="113664">
              <a:lnSpc>
                <a:spcPct val="100000"/>
              </a:lnSpc>
              <a:spcBef>
                <a:spcPts val="380"/>
              </a:spcBef>
            </a:pPr>
            <a:r>
              <a:rPr lang="it-IT" sz="700" dirty="0">
                <a:solidFill>
                  <a:srgbClr val="009EE3"/>
                </a:solidFill>
                <a:latin typeface="MB Corpo S Text Light"/>
                <a:ea typeface="MB Corpo S Text Light"/>
                <a:cs typeface="MB Corpo S Text Light"/>
                <a:sym typeface="MB Corpo S Text Light"/>
              </a:rPr>
              <a:t>I vantaggi per voi:</a:t>
            </a:r>
            <a:endParaRPr sz="700" dirty="0">
              <a:latin typeface="MB Corpo S Text Light"/>
              <a:cs typeface="MB Corpo S Text Light"/>
            </a:endParaRPr>
          </a:p>
          <a:p>
            <a:pPr marL="113664">
              <a:lnSpc>
                <a:spcPct val="100000"/>
              </a:lnSpc>
              <a:spcBef>
                <a:spcPts val="110"/>
              </a:spcBef>
            </a:pPr>
            <a:r>
              <a:rPr lang="it-IT" sz="700" dirty="0">
                <a:solidFill>
                  <a:srgbClr val="009EE3"/>
                </a:solidFill>
                <a:latin typeface="MB Corpo S Text Light"/>
                <a:ea typeface="MB Corpo S Text Light"/>
                <a:cs typeface="MB Corpo S Text Light"/>
                <a:sym typeface="MB Corpo S Text Light"/>
              </a:rPr>
              <a:t>+ previene stridii dei freni a disco</a:t>
            </a:r>
            <a:endParaRPr sz="700" dirty="0">
              <a:latin typeface="MB Corpo S Text Light"/>
              <a:cs typeface="MB Corpo S Text Light"/>
            </a:endParaRPr>
          </a:p>
          <a:p>
            <a:pPr marL="113664">
              <a:lnSpc>
                <a:spcPct val="100000"/>
              </a:lnSpc>
              <a:spcBef>
                <a:spcPts val="110"/>
              </a:spcBef>
            </a:pPr>
            <a:r>
              <a:rPr lang="it-IT" sz="700" dirty="0">
                <a:solidFill>
                  <a:srgbClr val="009EE3"/>
                </a:solidFill>
                <a:latin typeface="MB Corpo S Text Light"/>
                <a:ea typeface="MB Corpo S Text Light"/>
                <a:cs typeface="MB Corpo S Text Light"/>
                <a:sym typeface="MB Corpo S Text Light"/>
              </a:rPr>
              <a:t>+ fatturazione riferita alla singola riparazione</a:t>
            </a:r>
            <a:endParaRPr sz="700" dirty="0">
              <a:latin typeface="MB Corpo S Text Light"/>
              <a:cs typeface="MB Corpo S Text Light"/>
            </a:endParaRPr>
          </a:p>
          <a:p>
            <a:pPr marL="113664">
              <a:lnSpc>
                <a:spcPct val="100000"/>
              </a:lnSpc>
              <a:spcBef>
                <a:spcPts val="114"/>
              </a:spcBef>
            </a:pPr>
            <a:r>
              <a:rPr lang="it-IT" sz="700" dirty="0">
                <a:solidFill>
                  <a:srgbClr val="009EE3"/>
                </a:solidFill>
                <a:latin typeface="MB Corpo S Text Light"/>
                <a:ea typeface="MB Corpo S Text Light"/>
                <a:cs typeface="MB Corpo S Text Light"/>
                <a:sym typeface="MB Corpo S Text Light"/>
              </a:rPr>
              <a:t>+ protegge dalla corrosione</a:t>
            </a:r>
            <a:endParaRPr sz="700" dirty="0">
              <a:latin typeface="MB Corpo S Text Light"/>
              <a:cs typeface="MB Corpo S Text Light"/>
            </a:endParaRPr>
          </a:p>
        </p:txBody>
      </p:sp>
      <p:sp>
        <p:nvSpPr>
          <p:cNvPr id="71" name="object 71"/>
          <p:cNvSpPr txBox="1"/>
          <p:nvPr/>
        </p:nvSpPr>
        <p:spPr>
          <a:xfrm>
            <a:off x="16233012" y="5614527"/>
            <a:ext cx="1820038" cy="255198"/>
          </a:xfrm>
          <a:prstGeom prst="rect">
            <a:avLst/>
          </a:prstGeom>
        </p:spPr>
        <p:txBody>
          <a:bodyPr vert="horz" wrap="square" lIns="0" tIns="26670" rIns="0" bIns="0" rtlCol="0">
            <a:spAutoFit/>
          </a:bodyPr>
          <a:lstStyle/>
          <a:p>
            <a:pPr marL="12700">
              <a:lnSpc>
                <a:spcPct val="100000"/>
              </a:lnSpc>
              <a:spcBef>
                <a:spcPts val="210"/>
              </a:spcBef>
            </a:pPr>
            <a:r>
              <a:rPr lang="it-IT" sz="700" b="1" dirty="0">
                <a:solidFill>
                  <a:srgbClr val="1A1A18"/>
                </a:solidFill>
                <a:latin typeface="MB Corpo S Text"/>
                <a:ea typeface="MB Corpo S Text"/>
                <a:cs typeface="MB Corpo S Text"/>
                <a:sym typeface="MB Corpo S Text"/>
              </a:rPr>
              <a:t>Ordinare insieme anche:</a:t>
            </a:r>
            <a:endParaRPr sz="700" dirty="0">
              <a:latin typeface="MB Corpo S Text"/>
              <a:cs typeface="MB Corpo S Text"/>
            </a:endParaRPr>
          </a:p>
          <a:p>
            <a:pPr marL="113664" indent="-100965">
              <a:lnSpc>
                <a:spcPct val="100000"/>
              </a:lnSpc>
              <a:spcBef>
                <a:spcPts val="110"/>
              </a:spcBef>
              <a:buChar char="•"/>
              <a:tabLst>
                <a:tab pos="113664" algn="l"/>
              </a:tabLst>
            </a:pPr>
            <a:r>
              <a:rPr lang="it-IT" sz="700" dirty="0">
                <a:solidFill>
                  <a:srgbClr val="1A1A18"/>
                </a:solidFill>
                <a:latin typeface="MB Corpo S Text Light"/>
                <a:ea typeface="MB Corpo S Text Light"/>
                <a:cs typeface="MB Corpo S Text Light"/>
                <a:sym typeface="MB Corpo S Text Light"/>
              </a:rPr>
              <a:t>Sensori di usura della guarnizione del freno</a:t>
            </a:r>
            <a:endParaRPr sz="700" dirty="0">
              <a:latin typeface="MB Corpo S Text Light"/>
              <a:cs typeface="MB Corpo S Text Light"/>
            </a:endParaRPr>
          </a:p>
        </p:txBody>
      </p:sp>
      <p:grpSp>
        <p:nvGrpSpPr>
          <p:cNvPr id="72" name="object 72"/>
          <p:cNvGrpSpPr/>
          <p:nvPr/>
        </p:nvGrpSpPr>
        <p:grpSpPr>
          <a:xfrm>
            <a:off x="609219" y="6187737"/>
            <a:ext cx="271145" cy="271145"/>
            <a:chOff x="609219" y="6187737"/>
            <a:chExt cx="271145" cy="271145"/>
          </a:xfrm>
        </p:grpSpPr>
        <p:sp>
          <p:nvSpPr>
            <p:cNvPr id="73" name="object 73"/>
            <p:cNvSpPr/>
            <p:nvPr/>
          </p:nvSpPr>
          <p:spPr>
            <a:xfrm>
              <a:off x="615165" y="6193683"/>
              <a:ext cx="259079" cy="259079"/>
            </a:xfrm>
            <a:custGeom>
              <a:avLst/>
              <a:gdLst/>
              <a:ahLst/>
              <a:cxnLst/>
              <a:rect l="l" t="t" r="r" b="b"/>
              <a:pathLst>
                <a:path w="259080" h="259079">
                  <a:moveTo>
                    <a:pt x="258868" y="129440"/>
                  </a:moveTo>
                  <a:lnTo>
                    <a:pt x="248695" y="179822"/>
                  </a:lnTo>
                  <a:lnTo>
                    <a:pt x="220954" y="220966"/>
                  </a:lnTo>
                  <a:lnTo>
                    <a:pt x="179810" y="248707"/>
                  </a:lnTo>
                  <a:lnTo>
                    <a:pt x="129428" y="258880"/>
                  </a:lnTo>
                  <a:lnTo>
                    <a:pt x="79047" y="248707"/>
                  </a:lnTo>
                  <a:lnTo>
                    <a:pt x="37907" y="220966"/>
                  </a:lnTo>
                  <a:lnTo>
                    <a:pt x="10170" y="179822"/>
                  </a:lnTo>
                  <a:lnTo>
                    <a:pt x="0" y="129440"/>
                  </a:lnTo>
                  <a:lnTo>
                    <a:pt x="10170" y="79057"/>
                  </a:lnTo>
                  <a:lnTo>
                    <a:pt x="37907" y="37913"/>
                  </a:lnTo>
                  <a:lnTo>
                    <a:pt x="79047" y="10172"/>
                  </a:lnTo>
                  <a:lnTo>
                    <a:pt x="129428" y="0"/>
                  </a:lnTo>
                  <a:lnTo>
                    <a:pt x="179810" y="10172"/>
                  </a:lnTo>
                  <a:lnTo>
                    <a:pt x="220954" y="37913"/>
                  </a:lnTo>
                  <a:lnTo>
                    <a:pt x="248695" y="79057"/>
                  </a:lnTo>
                  <a:lnTo>
                    <a:pt x="258868" y="129440"/>
                  </a:lnTo>
                  <a:close/>
                </a:path>
              </a:pathLst>
            </a:custGeom>
            <a:ln w="11892">
              <a:solidFill>
                <a:srgbClr val="009EE3"/>
              </a:solidFill>
            </a:ln>
          </p:spPr>
          <p:txBody>
            <a:bodyPr wrap="square" lIns="0" tIns="0" rIns="0" bIns="0" rtlCol="0"/>
            <a:lstStyle/>
            <a:p>
              <a:endParaRPr/>
            </a:p>
          </p:txBody>
        </p:sp>
        <p:sp>
          <p:nvSpPr>
            <p:cNvPr id="74" name="object 74"/>
            <p:cNvSpPr/>
            <p:nvPr/>
          </p:nvSpPr>
          <p:spPr>
            <a:xfrm>
              <a:off x="674585" y="6223478"/>
              <a:ext cx="140335" cy="191135"/>
            </a:xfrm>
            <a:custGeom>
              <a:avLst/>
              <a:gdLst/>
              <a:ahLst/>
              <a:cxnLst/>
              <a:rect l="l" t="t" r="r" b="b"/>
              <a:pathLst>
                <a:path w="140334" h="191135">
                  <a:moveTo>
                    <a:pt x="35902" y="149275"/>
                  </a:moveTo>
                  <a:lnTo>
                    <a:pt x="32283" y="145669"/>
                  </a:lnTo>
                  <a:lnTo>
                    <a:pt x="27813" y="145669"/>
                  </a:lnTo>
                  <a:lnTo>
                    <a:pt x="23355" y="145669"/>
                  </a:lnTo>
                  <a:lnTo>
                    <a:pt x="19735" y="149275"/>
                  </a:lnTo>
                  <a:lnTo>
                    <a:pt x="19735" y="158216"/>
                  </a:lnTo>
                  <a:lnTo>
                    <a:pt x="23355" y="161823"/>
                  </a:lnTo>
                  <a:lnTo>
                    <a:pt x="32283" y="161823"/>
                  </a:lnTo>
                  <a:lnTo>
                    <a:pt x="35902" y="158216"/>
                  </a:lnTo>
                  <a:lnTo>
                    <a:pt x="35902" y="149275"/>
                  </a:lnTo>
                  <a:close/>
                </a:path>
                <a:path w="140334" h="191135">
                  <a:moveTo>
                    <a:pt x="35902" y="124701"/>
                  </a:moveTo>
                  <a:lnTo>
                    <a:pt x="32283" y="121081"/>
                  </a:lnTo>
                  <a:lnTo>
                    <a:pt x="27813" y="121081"/>
                  </a:lnTo>
                  <a:lnTo>
                    <a:pt x="23355" y="121081"/>
                  </a:lnTo>
                  <a:lnTo>
                    <a:pt x="19735" y="124701"/>
                  </a:lnTo>
                  <a:lnTo>
                    <a:pt x="19735" y="133629"/>
                  </a:lnTo>
                  <a:lnTo>
                    <a:pt x="23355" y="137248"/>
                  </a:lnTo>
                  <a:lnTo>
                    <a:pt x="32283" y="137248"/>
                  </a:lnTo>
                  <a:lnTo>
                    <a:pt x="35902" y="133629"/>
                  </a:lnTo>
                  <a:lnTo>
                    <a:pt x="35902" y="124701"/>
                  </a:lnTo>
                  <a:close/>
                </a:path>
                <a:path w="140334" h="191135">
                  <a:moveTo>
                    <a:pt x="35902" y="100101"/>
                  </a:moveTo>
                  <a:lnTo>
                    <a:pt x="32283" y="96481"/>
                  </a:lnTo>
                  <a:lnTo>
                    <a:pt x="27813" y="96481"/>
                  </a:lnTo>
                  <a:lnTo>
                    <a:pt x="23355" y="96481"/>
                  </a:lnTo>
                  <a:lnTo>
                    <a:pt x="19735" y="100101"/>
                  </a:lnTo>
                  <a:lnTo>
                    <a:pt x="19735" y="109042"/>
                  </a:lnTo>
                  <a:lnTo>
                    <a:pt x="23355" y="112661"/>
                  </a:lnTo>
                  <a:lnTo>
                    <a:pt x="32283" y="112661"/>
                  </a:lnTo>
                  <a:lnTo>
                    <a:pt x="35902" y="109042"/>
                  </a:lnTo>
                  <a:lnTo>
                    <a:pt x="35902" y="100101"/>
                  </a:lnTo>
                  <a:close/>
                </a:path>
                <a:path w="140334" h="191135">
                  <a:moveTo>
                    <a:pt x="35902" y="75526"/>
                  </a:moveTo>
                  <a:lnTo>
                    <a:pt x="32283" y="71907"/>
                  </a:lnTo>
                  <a:lnTo>
                    <a:pt x="27813" y="71907"/>
                  </a:lnTo>
                  <a:lnTo>
                    <a:pt x="23355" y="71907"/>
                  </a:lnTo>
                  <a:lnTo>
                    <a:pt x="19735" y="75526"/>
                  </a:lnTo>
                  <a:lnTo>
                    <a:pt x="19735" y="84467"/>
                  </a:lnTo>
                  <a:lnTo>
                    <a:pt x="23355" y="88087"/>
                  </a:lnTo>
                  <a:lnTo>
                    <a:pt x="32283" y="88087"/>
                  </a:lnTo>
                  <a:lnTo>
                    <a:pt x="35902" y="84467"/>
                  </a:lnTo>
                  <a:lnTo>
                    <a:pt x="35902" y="75526"/>
                  </a:lnTo>
                  <a:close/>
                </a:path>
                <a:path w="140334" h="191135">
                  <a:moveTo>
                    <a:pt x="35902" y="50965"/>
                  </a:moveTo>
                  <a:lnTo>
                    <a:pt x="32283" y="47345"/>
                  </a:lnTo>
                  <a:lnTo>
                    <a:pt x="27813" y="47345"/>
                  </a:lnTo>
                  <a:lnTo>
                    <a:pt x="23355" y="47345"/>
                  </a:lnTo>
                  <a:lnTo>
                    <a:pt x="19735" y="50965"/>
                  </a:lnTo>
                  <a:lnTo>
                    <a:pt x="19735" y="59893"/>
                  </a:lnTo>
                  <a:lnTo>
                    <a:pt x="23355" y="63512"/>
                  </a:lnTo>
                  <a:lnTo>
                    <a:pt x="32283" y="63512"/>
                  </a:lnTo>
                  <a:lnTo>
                    <a:pt x="35902" y="59893"/>
                  </a:lnTo>
                  <a:lnTo>
                    <a:pt x="35902" y="50965"/>
                  </a:lnTo>
                  <a:close/>
                </a:path>
                <a:path w="140334" h="191135">
                  <a:moveTo>
                    <a:pt x="111315" y="30619"/>
                  </a:moveTo>
                  <a:lnTo>
                    <a:pt x="107048" y="22783"/>
                  </a:lnTo>
                  <a:lnTo>
                    <a:pt x="98894" y="7835"/>
                  </a:lnTo>
                  <a:lnTo>
                    <a:pt x="94627" y="0"/>
                  </a:lnTo>
                  <a:lnTo>
                    <a:pt x="77508" y="0"/>
                  </a:lnTo>
                  <a:lnTo>
                    <a:pt x="77508" y="11188"/>
                  </a:lnTo>
                  <a:lnTo>
                    <a:pt x="77508" y="19443"/>
                  </a:lnTo>
                  <a:lnTo>
                    <a:pt x="74168" y="22783"/>
                  </a:lnTo>
                  <a:lnTo>
                    <a:pt x="65913" y="22783"/>
                  </a:lnTo>
                  <a:lnTo>
                    <a:pt x="62560" y="19443"/>
                  </a:lnTo>
                  <a:lnTo>
                    <a:pt x="62560" y="11188"/>
                  </a:lnTo>
                  <a:lnTo>
                    <a:pt x="65913" y="7835"/>
                  </a:lnTo>
                  <a:lnTo>
                    <a:pt x="74168" y="7835"/>
                  </a:lnTo>
                  <a:lnTo>
                    <a:pt x="77508" y="11188"/>
                  </a:lnTo>
                  <a:lnTo>
                    <a:pt x="77508" y="0"/>
                  </a:lnTo>
                  <a:lnTo>
                    <a:pt x="45478" y="0"/>
                  </a:lnTo>
                  <a:lnTo>
                    <a:pt x="28752" y="30619"/>
                  </a:lnTo>
                  <a:lnTo>
                    <a:pt x="111315" y="30619"/>
                  </a:lnTo>
                  <a:close/>
                </a:path>
                <a:path w="140334" h="191135">
                  <a:moveTo>
                    <a:pt x="140068" y="18402"/>
                  </a:moveTo>
                  <a:lnTo>
                    <a:pt x="137883" y="16217"/>
                  </a:lnTo>
                  <a:lnTo>
                    <a:pt x="135191" y="16217"/>
                  </a:lnTo>
                  <a:lnTo>
                    <a:pt x="107035" y="16217"/>
                  </a:lnTo>
                  <a:lnTo>
                    <a:pt x="112966" y="27127"/>
                  </a:lnTo>
                  <a:lnTo>
                    <a:pt x="129857" y="27127"/>
                  </a:lnTo>
                  <a:lnTo>
                    <a:pt x="129857" y="179705"/>
                  </a:lnTo>
                  <a:lnTo>
                    <a:pt x="10210" y="179705"/>
                  </a:lnTo>
                  <a:lnTo>
                    <a:pt x="10210" y="27127"/>
                  </a:lnTo>
                  <a:lnTo>
                    <a:pt x="27101" y="27127"/>
                  </a:lnTo>
                  <a:lnTo>
                    <a:pt x="33058" y="16217"/>
                  </a:lnTo>
                  <a:lnTo>
                    <a:pt x="2184" y="16217"/>
                  </a:lnTo>
                  <a:lnTo>
                    <a:pt x="0" y="18402"/>
                  </a:lnTo>
                  <a:lnTo>
                    <a:pt x="0" y="188417"/>
                  </a:lnTo>
                  <a:lnTo>
                    <a:pt x="2184" y="190588"/>
                  </a:lnTo>
                  <a:lnTo>
                    <a:pt x="137883" y="190588"/>
                  </a:lnTo>
                  <a:lnTo>
                    <a:pt x="140068" y="188417"/>
                  </a:lnTo>
                  <a:lnTo>
                    <a:pt x="140068" y="18402"/>
                  </a:lnTo>
                  <a:close/>
                </a:path>
              </a:pathLst>
            </a:custGeom>
            <a:solidFill>
              <a:srgbClr val="009EE3"/>
            </a:solidFill>
          </p:spPr>
          <p:txBody>
            <a:bodyPr wrap="square" lIns="0" tIns="0" rIns="0" bIns="0" rtlCol="0"/>
            <a:lstStyle/>
            <a:p>
              <a:endParaRPr/>
            </a:p>
          </p:txBody>
        </p:sp>
        <p:sp>
          <p:nvSpPr>
            <p:cNvPr id="75" name="object 75"/>
            <p:cNvSpPr/>
            <p:nvPr/>
          </p:nvSpPr>
          <p:spPr>
            <a:xfrm>
              <a:off x="716661" y="6269350"/>
              <a:ext cx="83185" cy="115570"/>
            </a:xfrm>
            <a:custGeom>
              <a:avLst/>
              <a:gdLst/>
              <a:ahLst/>
              <a:cxnLst/>
              <a:rect l="l" t="t" r="r" b="b"/>
              <a:pathLst>
                <a:path w="83184" h="115570">
                  <a:moveTo>
                    <a:pt x="23114" y="104724"/>
                  </a:moveTo>
                  <a:lnTo>
                    <a:pt x="0" y="104724"/>
                  </a:lnTo>
                  <a:lnTo>
                    <a:pt x="0" y="111023"/>
                  </a:lnTo>
                  <a:lnTo>
                    <a:pt x="16014" y="111023"/>
                  </a:lnTo>
                  <a:lnTo>
                    <a:pt x="23114" y="104724"/>
                  </a:lnTo>
                  <a:close/>
                </a:path>
                <a:path w="83184" h="115570">
                  <a:moveTo>
                    <a:pt x="24104" y="86448"/>
                  </a:moveTo>
                  <a:lnTo>
                    <a:pt x="17551" y="80149"/>
                  </a:lnTo>
                  <a:lnTo>
                    <a:pt x="0" y="80149"/>
                  </a:lnTo>
                  <a:lnTo>
                    <a:pt x="0" y="86448"/>
                  </a:lnTo>
                  <a:lnTo>
                    <a:pt x="24104" y="86448"/>
                  </a:lnTo>
                  <a:close/>
                </a:path>
                <a:path w="83184" h="115570">
                  <a:moveTo>
                    <a:pt x="28905" y="37274"/>
                  </a:moveTo>
                  <a:lnTo>
                    <a:pt x="23037" y="30975"/>
                  </a:lnTo>
                  <a:lnTo>
                    <a:pt x="0" y="30975"/>
                  </a:lnTo>
                  <a:lnTo>
                    <a:pt x="0" y="37274"/>
                  </a:lnTo>
                  <a:lnTo>
                    <a:pt x="28905" y="37274"/>
                  </a:lnTo>
                  <a:close/>
                </a:path>
                <a:path w="83184" h="115570">
                  <a:moveTo>
                    <a:pt x="60896" y="5905"/>
                  </a:moveTo>
                  <a:lnTo>
                    <a:pt x="0" y="5905"/>
                  </a:lnTo>
                  <a:lnTo>
                    <a:pt x="0" y="12217"/>
                  </a:lnTo>
                  <a:lnTo>
                    <a:pt x="54305" y="12217"/>
                  </a:lnTo>
                  <a:lnTo>
                    <a:pt x="60896" y="5905"/>
                  </a:lnTo>
                  <a:close/>
                </a:path>
                <a:path w="83184" h="115570">
                  <a:moveTo>
                    <a:pt x="68262" y="78790"/>
                  </a:moveTo>
                  <a:lnTo>
                    <a:pt x="63436" y="73964"/>
                  </a:lnTo>
                  <a:lnTo>
                    <a:pt x="47561" y="89839"/>
                  </a:lnTo>
                  <a:lnTo>
                    <a:pt x="31686" y="73964"/>
                  </a:lnTo>
                  <a:lnTo>
                    <a:pt x="26860" y="78790"/>
                  </a:lnTo>
                  <a:lnTo>
                    <a:pt x="42735" y="94665"/>
                  </a:lnTo>
                  <a:lnTo>
                    <a:pt x="26860" y="110540"/>
                  </a:lnTo>
                  <a:lnTo>
                    <a:pt x="31686" y="115366"/>
                  </a:lnTo>
                  <a:lnTo>
                    <a:pt x="47561" y="99491"/>
                  </a:lnTo>
                  <a:lnTo>
                    <a:pt x="63436" y="115366"/>
                  </a:lnTo>
                  <a:lnTo>
                    <a:pt x="68262" y="110540"/>
                  </a:lnTo>
                  <a:lnTo>
                    <a:pt x="52387" y="94665"/>
                  </a:lnTo>
                  <a:lnTo>
                    <a:pt x="68262" y="78790"/>
                  </a:lnTo>
                  <a:close/>
                </a:path>
                <a:path w="83184" h="115570">
                  <a:moveTo>
                    <a:pt x="78117" y="55562"/>
                  </a:moveTo>
                  <a:lnTo>
                    <a:pt x="0" y="55562"/>
                  </a:lnTo>
                  <a:lnTo>
                    <a:pt x="0" y="61861"/>
                  </a:lnTo>
                  <a:lnTo>
                    <a:pt x="78117" y="61861"/>
                  </a:lnTo>
                  <a:lnTo>
                    <a:pt x="78117" y="55562"/>
                  </a:lnTo>
                  <a:close/>
                </a:path>
                <a:path w="83184" h="115570">
                  <a:moveTo>
                    <a:pt x="83146" y="5003"/>
                  </a:moveTo>
                  <a:lnTo>
                    <a:pt x="78143" y="0"/>
                  </a:lnTo>
                  <a:lnTo>
                    <a:pt x="45212" y="32956"/>
                  </a:lnTo>
                  <a:lnTo>
                    <a:pt x="31864" y="19621"/>
                  </a:lnTo>
                  <a:lnTo>
                    <a:pt x="26873" y="24612"/>
                  </a:lnTo>
                  <a:lnTo>
                    <a:pt x="45237" y="42913"/>
                  </a:lnTo>
                  <a:lnTo>
                    <a:pt x="83146" y="5003"/>
                  </a:lnTo>
                  <a:close/>
                </a:path>
              </a:pathLst>
            </a:custGeom>
            <a:solidFill>
              <a:srgbClr val="009EE3"/>
            </a:solidFill>
          </p:spPr>
          <p:txBody>
            <a:bodyPr wrap="square" lIns="0" tIns="0" rIns="0" bIns="0" rtlCol="0"/>
            <a:lstStyle/>
            <a:p>
              <a:endParaRPr/>
            </a:p>
          </p:txBody>
        </p:sp>
      </p:grpSp>
      <p:sp>
        <p:nvSpPr>
          <p:cNvPr id="76" name="object 76"/>
          <p:cNvSpPr txBox="1"/>
          <p:nvPr/>
        </p:nvSpPr>
        <p:spPr>
          <a:xfrm>
            <a:off x="970577" y="6272636"/>
            <a:ext cx="6351522" cy="121187"/>
          </a:xfrm>
          <a:prstGeom prst="rect">
            <a:avLst/>
          </a:prstGeom>
        </p:spPr>
        <p:txBody>
          <a:bodyPr vert="horz" wrap="square" lIns="0" tIns="13335" rIns="0" bIns="0" rtlCol="0">
            <a:spAutoFit/>
          </a:bodyPr>
          <a:lstStyle/>
          <a:p>
            <a:pPr marL="12700">
              <a:lnSpc>
                <a:spcPct val="100000"/>
              </a:lnSpc>
              <a:spcBef>
                <a:spcPts val="105"/>
              </a:spcBef>
            </a:pPr>
            <a:r>
              <a:rPr lang="it-IT" sz="700" dirty="0">
                <a:solidFill>
                  <a:srgbClr val="1A1A18"/>
                </a:solidFill>
                <a:latin typeface="MB Corpo S Text Light"/>
                <a:ea typeface="MB Corpo S Text Light"/>
                <a:cs typeface="MB Corpo S Text Light"/>
                <a:sym typeface="MB Corpo S Text Light"/>
              </a:rPr>
              <a:t>Per i prodotti con questo simbolo sono stati svolti confronti con prodotti concorrenti. Un elenco selezionato dei risultati dei test è riportato alle pagine seguenti.</a:t>
            </a:r>
            <a:endParaRPr sz="700" dirty="0">
              <a:latin typeface="MB Corpo S Text Light"/>
              <a:cs typeface="MB Corpo S Text Ligh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0692000" y="378505"/>
            <a:ext cx="0" cy="25400"/>
          </a:xfrm>
          <a:custGeom>
            <a:avLst/>
            <a:gdLst/>
            <a:ahLst/>
            <a:cxnLst/>
            <a:rect l="l" t="t" r="r" b="b"/>
            <a:pathLst>
              <a:path h="25400">
                <a:moveTo>
                  <a:pt x="0" y="25400"/>
                </a:moveTo>
                <a:lnTo>
                  <a:pt x="3" y="0"/>
                </a:lnTo>
                <a:lnTo>
                  <a:pt x="0" y="25400"/>
                </a:lnTo>
                <a:close/>
              </a:path>
            </a:pathLst>
          </a:custGeom>
          <a:solidFill>
            <a:srgbClr val="00A1E5"/>
          </a:solidFill>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50800" rIns="0" bIns="0" rtlCol="0">
            <a:spAutoFit/>
          </a:bodyPr>
          <a:lstStyle/>
          <a:p>
            <a:pPr marL="12700" marR="5080">
              <a:lnSpc>
                <a:spcPts val="2870"/>
              </a:lnSpc>
              <a:spcBef>
                <a:spcPts val="400"/>
              </a:spcBef>
            </a:pPr>
            <a:r>
              <a:rPr lang="it-IT">
                <a:solidFill>
                  <a:srgbClr val="00A1E5"/>
                </a:solidFill>
              </a:rPr>
              <a:t>Parametro di riferimento</a:t>
            </a:r>
            <a:r>
              <a:rPr lang="it-IT"/>
              <a:t> per qualità, sicurezza ed economicità.</a:t>
            </a:r>
          </a:p>
        </p:txBody>
      </p:sp>
      <p:sp>
        <p:nvSpPr>
          <p:cNvPr id="4" name="object 4"/>
          <p:cNvSpPr txBox="1"/>
          <p:nvPr/>
        </p:nvSpPr>
        <p:spPr>
          <a:xfrm>
            <a:off x="636638" y="1178686"/>
            <a:ext cx="4232275" cy="1274901"/>
          </a:xfrm>
          <a:prstGeom prst="rect">
            <a:avLst/>
          </a:prstGeom>
        </p:spPr>
        <p:txBody>
          <a:bodyPr vert="horz" wrap="square" lIns="0" tIns="12700" rIns="0" bIns="0" rtlCol="0">
            <a:spAutoFit/>
          </a:bodyPr>
          <a:lstStyle/>
          <a:p>
            <a:pPr marL="16510">
              <a:lnSpc>
                <a:spcPct val="100000"/>
              </a:lnSpc>
              <a:spcBef>
                <a:spcPts val="100"/>
              </a:spcBef>
            </a:pPr>
            <a:r>
              <a:rPr lang="it-IT" sz="1000" b="1" dirty="0">
                <a:solidFill>
                  <a:srgbClr val="00A1E5"/>
                </a:solidFill>
                <a:latin typeface="Daimler CS Demi"/>
                <a:ea typeface="Daimler CS Demi"/>
                <a:cs typeface="Daimler CS Demi"/>
                <a:sym typeface="Daimler CS Demi"/>
              </a:rPr>
              <a:t>Guarnizioni del freno e dischi del freno originali Mercedes-Benz:</a:t>
            </a:r>
            <a:endParaRPr sz="1000" dirty="0">
              <a:latin typeface="Daimler CS Demi"/>
              <a:cs typeface="Daimler CS Demi"/>
            </a:endParaRPr>
          </a:p>
          <a:p>
            <a:pPr marL="12700" marR="5080">
              <a:lnSpc>
                <a:spcPct val="112500"/>
              </a:lnSpc>
              <a:spcBef>
                <a:spcPts val="610"/>
              </a:spcBef>
            </a:pPr>
            <a:r>
              <a:rPr lang="it-IT" sz="1000" b="1" dirty="0">
                <a:solidFill>
                  <a:srgbClr val="00A1E5"/>
                </a:solidFill>
                <a:latin typeface="Daimler CS Demi"/>
                <a:ea typeface="Daimler CS Demi"/>
                <a:cs typeface="Daimler CS Demi"/>
                <a:sym typeface="Daimler CS Demi"/>
              </a:rPr>
              <a:t>Affidabilità e potenza di guarnizioni del freno e dischi del freno sono decisive per la sicurezza degli occupanti del veicolo e degli altri utenti della strada. </a:t>
            </a:r>
            <a:br>
              <a:rPr lang="it-IT" sz="1000" b="1" dirty="0">
                <a:solidFill>
                  <a:srgbClr val="00A1E5"/>
                </a:solidFill>
                <a:latin typeface="Daimler CS Demi"/>
                <a:ea typeface="Daimler CS Demi"/>
                <a:cs typeface="Daimler CS Demi"/>
                <a:sym typeface="Daimler CS Demi"/>
              </a:rPr>
            </a:br>
            <a:r>
              <a:rPr lang="it-IT" sz="1000" b="1" dirty="0">
                <a:solidFill>
                  <a:srgbClr val="00A1E5"/>
                </a:solidFill>
                <a:latin typeface="Daimler CS Demi"/>
                <a:ea typeface="Daimler CS Demi"/>
                <a:cs typeface="Daimler CS Demi"/>
                <a:sym typeface="Daimler CS Demi"/>
              </a:rPr>
              <a:t>Un effetto frenante insufficiente può infatti allungare notevolmente lo spazio di frenata. Materiali di scarsa qualità possono inoltre portare a forte corrosione, rumorosità dei freni e usura aumentata. Per guarnizioni del freno e dischi del freno Mercedes-Benz pone pertanto esigenze severissime in termini di qualità.</a:t>
            </a:r>
            <a:endParaRPr sz="1000" dirty="0">
              <a:latin typeface="Daimler CS Demi"/>
              <a:cs typeface="Daimler CS Demi"/>
            </a:endParaRPr>
          </a:p>
        </p:txBody>
      </p:sp>
      <p:sp>
        <p:nvSpPr>
          <p:cNvPr id="5" name="object 5"/>
          <p:cNvSpPr txBox="1"/>
          <p:nvPr/>
        </p:nvSpPr>
        <p:spPr>
          <a:xfrm>
            <a:off x="614705" y="2800406"/>
            <a:ext cx="4285829" cy="1391150"/>
          </a:xfrm>
          <a:prstGeom prst="rect">
            <a:avLst/>
          </a:prstGeom>
        </p:spPr>
        <p:txBody>
          <a:bodyPr vert="horz" wrap="square" lIns="0" tIns="13335" rIns="0" bIns="0" rtlCol="0">
            <a:spAutoFit/>
          </a:bodyPr>
          <a:lstStyle/>
          <a:p>
            <a:pPr marL="12700" marR="5080">
              <a:lnSpc>
                <a:spcPct val="112500"/>
              </a:lnSpc>
              <a:spcBef>
                <a:spcPts val="105"/>
              </a:spcBef>
            </a:pPr>
            <a:r>
              <a:rPr lang="it-IT" sz="1000" b="1" dirty="0">
                <a:solidFill>
                  <a:srgbClr val="00A1E5"/>
                </a:solidFill>
                <a:latin typeface="Daimler CS Demi"/>
                <a:ea typeface="Daimler CS Demi"/>
                <a:cs typeface="Daimler CS Demi"/>
                <a:sym typeface="Daimler CS Demi"/>
              </a:rPr>
              <a:t>I dischi del freno in costruzione leggera di Mercedes-Benz</a:t>
            </a:r>
            <a:r>
              <a:rPr lang="it-IT" sz="1000" dirty="0">
                <a:solidFill>
                  <a:srgbClr val="12120D"/>
                </a:solidFill>
                <a:latin typeface="Daimler CS Light"/>
                <a:ea typeface="Daimler CS Light"/>
                <a:cs typeface="Daimler CS Light"/>
                <a:sym typeface="Daimler CS Light"/>
              </a:rPr>
              <a:t> sono costituiti da una campana in lamiera di acciaio ad alta resistenza collegata mediante una dentatura all'anello del freno in ghisa grigia. Grazie all'impiego di acciaio sottile anziché ghisa grigia per la campana del disco del freno, il peso si riduce di un valore che arriva </a:t>
            </a:r>
            <a:br>
              <a:rPr lang="it-IT" sz="1000" dirty="0">
                <a:solidFill>
                  <a:srgbClr val="12120D"/>
                </a:solidFill>
                <a:latin typeface="Daimler CS Light"/>
                <a:ea typeface="Daimler CS Light"/>
                <a:cs typeface="Daimler CS Light"/>
                <a:sym typeface="Daimler CS Light"/>
              </a:rPr>
            </a:br>
            <a:r>
              <a:rPr lang="it-IT" sz="1000" dirty="0">
                <a:solidFill>
                  <a:srgbClr val="12120D"/>
                </a:solidFill>
                <a:latin typeface="Daimler CS Light"/>
                <a:ea typeface="Daimler CS Light"/>
                <a:cs typeface="Daimler CS Light"/>
                <a:sym typeface="Daimler CS Light"/>
              </a:rPr>
              <a:t>a 1,5 kg per ogni disco e quindi in totale fino a 6 kg per veicolo – e tutto questo soddisfacendo contemporaneamente i massimi requisiti di sicurezza. La riduzione </a:t>
            </a:r>
            <a:br>
              <a:rPr lang="it-IT" sz="1000" dirty="0">
                <a:solidFill>
                  <a:srgbClr val="12120D"/>
                </a:solidFill>
                <a:latin typeface="Daimler CS Light"/>
                <a:ea typeface="Daimler CS Light"/>
                <a:cs typeface="Daimler CS Light"/>
                <a:sym typeface="Daimler CS Light"/>
              </a:rPr>
            </a:br>
            <a:r>
              <a:rPr lang="it-IT" sz="1000" dirty="0">
                <a:solidFill>
                  <a:srgbClr val="12120D"/>
                </a:solidFill>
                <a:latin typeface="Daimler CS Light"/>
                <a:ea typeface="Daimler CS Light"/>
                <a:cs typeface="Daimler CS Light"/>
                <a:sym typeface="Daimler CS Light"/>
              </a:rPr>
              <a:t>del peso fornisce inoltre un contributo importante alla riduzione dei consumi e delle sostanze inquinanti.</a:t>
            </a:r>
            <a:endParaRPr sz="1000" dirty="0">
              <a:latin typeface="Daimler CS Light"/>
              <a:cs typeface="Daimler CS Light"/>
            </a:endParaRPr>
          </a:p>
        </p:txBody>
      </p:sp>
      <p:sp>
        <p:nvSpPr>
          <p:cNvPr id="6" name="object 6"/>
          <p:cNvSpPr txBox="1"/>
          <p:nvPr/>
        </p:nvSpPr>
        <p:spPr>
          <a:xfrm>
            <a:off x="614705" y="4288749"/>
            <a:ext cx="4166870" cy="368300"/>
          </a:xfrm>
          <a:prstGeom prst="rect">
            <a:avLst/>
          </a:prstGeom>
        </p:spPr>
        <p:txBody>
          <a:bodyPr vert="horz" wrap="square" lIns="0" tIns="12700" rIns="0" bIns="0" rtlCol="0">
            <a:spAutoFit/>
          </a:bodyPr>
          <a:lstStyle/>
          <a:p>
            <a:pPr marL="12700" marR="5080">
              <a:lnSpc>
                <a:spcPct val="112500"/>
              </a:lnSpc>
              <a:spcBef>
                <a:spcPts val="100"/>
              </a:spcBef>
            </a:pPr>
            <a:r>
              <a:rPr lang="it-IT" sz="1000" b="1" dirty="0">
                <a:solidFill>
                  <a:srgbClr val="00A1E5"/>
                </a:solidFill>
                <a:latin typeface="Daimler CS Demi"/>
                <a:ea typeface="Daimler CS Demi"/>
                <a:cs typeface="Daimler CS Demi"/>
                <a:sym typeface="Daimler CS Demi"/>
              </a:rPr>
              <a:t>Vantaggi tecnici mediante innovazione. </a:t>
            </a:r>
            <a:r>
              <a:rPr lang="it-IT" sz="1000" dirty="0">
                <a:solidFill>
                  <a:srgbClr val="12120D"/>
                </a:solidFill>
                <a:latin typeface="Daimler CS Light"/>
                <a:ea typeface="Daimler CS Light"/>
                <a:cs typeface="Daimler CS Light"/>
                <a:sym typeface="Daimler CS Light"/>
              </a:rPr>
              <a:t>Grazie alla riduzione delle masse non sospese si ottengono vantaggi per il comfort di marcia.</a:t>
            </a:r>
            <a:endParaRPr sz="1000" dirty="0">
              <a:latin typeface="Daimler CS Light"/>
              <a:cs typeface="Daimler CS Light"/>
            </a:endParaRPr>
          </a:p>
        </p:txBody>
      </p:sp>
      <p:sp>
        <p:nvSpPr>
          <p:cNvPr id="7" name="object 7"/>
          <p:cNvSpPr txBox="1"/>
          <p:nvPr/>
        </p:nvSpPr>
        <p:spPr>
          <a:xfrm>
            <a:off x="614730" y="4772025"/>
            <a:ext cx="4081779" cy="641201"/>
          </a:xfrm>
          <a:prstGeom prst="rect">
            <a:avLst/>
          </a:prstGeom>
        </p:spPr>
        <p:txBody>
          <a:bodyPr vert="horz" wrap="square" lIns="0" tIns="12700" rIns="0" bIns="0" rtlCol="0">
            <a:spAutoFit/>
          </a:bodyPr>
          <a:lstStyle/>
          <a:p>
            <a:pPr marL="12700">
              <a:lnSpc>
                <a:spcPct val="100000"/>
              </a:lnSpc>
              <a:spcBef>
                <a:spcPts val="100"/>
              </a:spcBef>
            </a:pPr>
            <a:r>
              <a:rPr lang="it-IT" sz="1000" b="1" dirty="0">
                <a:solidFill>
                  <a:srgbClr val="00A1E5"/>
                </a:solidFill>
                <a:latin typeface="Daimler CS Demi"/>
                <a:ea typeface="Daimler CS Demi"/>
                <a:cs typeface="Daimler CS Demi"/>
                <a:sym typeface="Daimler CS Demi"/>
              </a:rPr>
              <a:t>Anche le officine ne beneficiano. </a:t>
            </a:r>
            <a:r>
              <a:rPr lang="it-IT" sz="1000" dirty="0">
                <a:solidFill>
                  <a:srgbClr val="12120D"/>
                </a:solidFill>
                <a:latin typeface="Daimler CS Light"/>
                <a:ea typeface="Daimler CS Light"/>
                <a:cs typeface="Daimler CS Light"/>
                <a:sym typeface="Daimler CS Light"/>
              </a:rPr>
              <a:t>Grazie all'indicatore di usura disco del freno originale Mercedes-Benz si evitano misurazioni dispendiose. Basta infatti uno sguardo per rilevare il superamento o meno del limite di usura.</a:t>
            </a:r>
          </a:p>
          <a:p>
            <a:pPr marL="12700">
              <a:lnSpc>
                <a:spcPct val="100000"/>
              </a:lnSpc>
              <a:spcBef>
                <a:spcPts val="100"/>
              </a:spcBef>
            </a:pPr>
            <a:endParaRPr sz="1000" dirty="0">
              <a:latin typeface="Daimler CS Light"/>
              <a:cs typeface="Daimler CS Light"/>
            </a:endParaRPr>
          </a:p>
        </p:txBody>
      </p:sp>
      <p:sp>
        <p:nvSpPr>
          <p:cNvPr id="8" name="object 8"/>
          <p:cNvSpPr txBox="1"/>
          <p:nvPr/>
        </p:nvSpPr>
        <p:spPr>
          <a:xfrm>
            <a:off x="4852314" y="4879459"/>
            <a:ext cx="157480" cy="163195"/>
          </a:xfrm>
          <a:prstGeom prst="rect">
            <a:avLst/>
          </a:prstGeom>
        </p:spPr>
        <p:txBody>
          <a:bodyPr vert="horz" wrap="square" lIns="0" tIns="3810" rIns="0" bIns="0" rtlCol="0">
            <a:spAutoFit/>
          </a:bodyPr>
          <a:lstStyle/>
          <a:p>
            <a:pPr>
              <a:lnSpc>
                <a:spcPct val="100000"/>
              </a:lnSpc>
              <a:spcBef>
                <a:spcPts val="30"/>
              </a:spcBef>
            </a:pPr>
            <a:r>
              <a:rPr lang="it-IT" sz="1000">
                <a:solidFill>
                  <a:srgbClr val="12120D"/>
                </a:solidFill>
                <a:latin typeface="Daimler CS Light"/>
                <a:ea typeface="Daimler CS Light"/>
                <a:cs typeface="Daimler CS Light"/>
                <a:sym typeface="Daimler CS Light"/>
              </a:rPr>
              <a:t>sul</a:t>
            </a:r>
            <a:endParaRPr sz="1000">
              <a:latin typeface="Daimler CS Light"/>
              <a:cs typeface="Daimler CS Light"/>
            </a:endParaRPr>
          </a:p>
        </p:txBody>
      </p:sp>
      <p:sp>
        <p:nvSpPr>
          <p:cNvPr id="10" name="object 10"/>
          <p:cNvSpPr txBox="1"/>
          <p:nvPr/>
        </p:nvSpPr>
        <p:spPr>
          <a:xfrm>
            <a:off x="5299709" y="348856"/>
            <a:ext cx="4504055" cy="726440"/>
          </a:xfrm>
          <a:prstGeom prst="rect">
            <a:avLst/>
          </a:prstGeom>
        </p:spPr>
        <p:txBody>
          <a:bodyPr vert="horz" wrap="square" lIns="0" tIns="104139" rIns="0" bIns="0" rtlCol="0">
            <a:spAutoFit/>
          </a:bodyPr>
          <a:lstStyle/>
          <a:p>
            <a:pPr marL="12700" marR="5080">
              <a:lnSpc>
                <a:spcPct val="76900"/>
              </a:lnSpc>
              <a:spcBef>
                <a:spcPts val="819"/>
              </a:spcBef>
            </a:pPr>
            <a:r>
              <a:rPr lang="it-IT" sz="2600" dirty="0">
                <a:solidFill>
                  <a:srgbClr val="00A1E5"/>
                </a:solidFill>
                <a:latin typeface="Daimler CAC"/>
                <a:ea typeface="Daimler CAC"/>
                <a:cs typeface="Daimler CAC"/>
                <a:sym typeface="Daimler CAC"/>
              </a:rPr>
              <a:t>Risultato dei test in un colpo d'occhio: </a:t>
            </a:r>
            <a:r>
              <a:rPr lang="it-IT" sz="2600" dirty="0">
                <a:solidFill>
                  <a:srgbClr val="12120D"/>
                </a:solidFill>
                <a:latin typeface="Daimler CAC"/>
                <a:ea typeface="Daimler CAC"/>
                <a:cs typeface="Daimler CAC"/>
                <a:sym typeface="Daimler CAC"/>
              </a:rPr>
              <a:t>la scelta migliore: l'originale.</a:t>
            </a:r>
            <a:endParaRPr sz="2600" dirty="0">
              <a:latin typeface="Daimler CAC"/>
              <a:cs typeface="Daimler CAC"/>
            </a:endParaRPr>
          </a:p>
        </p:txBody>
      </p:sp>
      <p:sp>
        <p:nvSpPr>
          <p:cNvPr id="11" name="object 11"/>
          <p:cNvSpPr/>
          <p:nvPr/>
        </p:nvSpPr>
        <p:spPr>
          <a:xfrm>
            <a:off x="5249893" y="1178218"/>
            <a:ext cx="1830357" cy="244475"/>
          </a:xfrm>
          <a:custGeom>
            <a:avLst/>
            <a:gdLst/>
            <a:ahLst/>
            <a:cxnLst/>
            <a:rect l="l" t="t" r="r" b="b"/>
            <a:pathLst>
              <a:path w="1282065" h="244475">
                <a:moveTo>
                  <a:pt x="1281823" y="0"/>
                </a:moveTo>
                <a:lnTo>
                  <a:pt x="0" y="0"/>
                </a:lnTo>
                <a:lnTo>
                  <a:pt x="0" y="244256"/>
                </a:lnTo>
                <a:lnTo>
                  <a:pt x="1281823" y="244256"/>
                </a:lnTo>
                <a:lnTo>
                  <a:pt x="1281823" y="0"/>
                </a:lnTo>
                <a:close/>
              </a:path>
            </a:pathLst>
          </a:custGeom>
          <a:solidFill>
            <a:srgbClr val="E2E3E3"/>
          </a:solidFill>
        </p:spPr>
        <p:txBody>
          <a:bodyPr wrap="square" lIns="0" tIns="0" rIns="0" bIns="0" rtlCol="0"/>
          <a:lstStyle/>
          <a:p>
            <a:endParaRPr/>
          </a:p>
        </p:txBody>
      </p:sp>
      <p:graphicFrame>
        <p:nvGraphicFramePr>
          <p:cNvPr id="12" name="object 12"/>
          <p:cNvGraphicFramePr>
            <a:graphicFrameLocks noGrp="1"/>
          </p:cNvGraphicFramePr>
          <p:nvPr>
            <p:extLst>
              <p:ext uri="{D42A27DB-BD31-4B8C-83A1-F6EECF244321}">
                <p14:modId xmlns:p14="http://schemas.microsoft.com/office/powerpoint/2010/main" val="474246438"/>
              </p:ext>
            </p:extLst>
          </p:nvPr>
        </p:nvGraphicFramePr>
        <p:xfrm>
          <a:off x="5249893" y="3423089"/>
          <a:ext cx="5131434" cy="191770"/>
        </p:xfrm>
        <a:graphic>
          <a:graphicData uri="http://schemas.openxmlformats.org/drawingml/2006/table">
            <a:tbl>
              <a:tblPr firstRow="1" bandRow="1">
                <a:tableStyleId>{2D5ABB26-0587-4C30-8999-92F81FD0307C}</a:tableStyleId>
              </a:tblPr>
              <a:tblGrid>
                <a:gridCol w="1601757">
                  <a:extLst>
                    <a:ext uri="{9D8B030D-6E8A-4147-A177-3AD203B41FA5}">
                      <a16:colId xmlns:a16="http://schemas.microsoft.com/office/drawing/2014/main" val="20000"/>
                    </a:ext>
                  </a:extLst>
                </a:gridCol>
                <a:gridCol w="11430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243677">
                  <a:extLst>
                    <a:ext uri="{9D8B030D-6E8A-4147-A177-3AD203B41FA5}">
                      <a16:colId xmlns:a16="http://schemas.microsoft.com/office/drawing/2014/main" val="20003"/>
                    </a:ext>
                  </a:extLst>
                </a:gridCol>
              </a:tblGrid>
              <a:tr h="191770">
                <a:tc>
                  <a:txBody>
                    <a:bodyPr/>
                    <a:lstStyle/>
                    <a:p>
                      <a:pPr marL="107950">
                        <a:lnSpc>
                          <a:spcPct val="100000"/>
                        </a:lnSpc>
                        <a:spcBef>
                          <a:spcPts val="235"/>
                        </a:spcBef>
                      </a:pPr>
                      <a:r>
                        <a:rPr lang="it-IT" sz="800" b="1">
                          <a:solidFill>
                            <a:srgbClr val="12120D"/>
                          </a:solidFill>
                          <a:latin typeface="Daimler CS Demi"/>
                          <a:cs typeface="Daimler CS Demi"/>
                          <a:sym typeface="Daimler CS Demi"/>
                        </a:rPr>
                        <a:t>Posizione in classifica</a:t>
                      </a:r>
                      <a:endParaRPr sz="800">
                        <a:latin typeface="Daimler CS Demi"/>
                        <a:cs typeface="Daimler CS Demi"/>
                      </a:endParaRPr>
                    </a:p>
                  </a:txBody>
                  <a:tcPr marL="0" marR="0" marT="29845" marB="0">
                    <a:lnR w="12700">
                      <a:solidFill>
                        <a:srgbClr val="FFFFFF"/>
                      </a:solidFill>
                      <a:prstDash val="solid"/>
                    </a:lnR>
                    <a:lnT w="6350">
                      <a:solidFill>
                        <a:srgbClr val="12120D"/>
                      </a:solidFill>
                      <a:prstDash val="solid"/>
                    </a:lnT>
                    <a:lnB w="6350">
                      <a:solidFill>
                        <a:srgbClr val="12120D"/>
                      </a:solidFill>
                      <a:prstDash val="solid"/>
                    </a:lnB>
                    <a:solidFill>
                      <a:srgbClr val="E2E3E3"/>
                    </a:solidFill>
                  </a:tcPr>
                </a:tc>
                <a:tc>
                  <a:txBody>
                    <a:bodyPr/>
                    <a:lstStyle/>
                    <a:p>
                      <a:pPr marL="0" indent="0" algn="ctr">
                        <a:lnSpc>
                          <a:spcPct val="100000"/>
                        </a:lnSpc>
                        <a:spcBef>
                          <a:spcPts val="235"/>
                        </a:spcBef>
                      </a:pPr>
                      <a:r>
                        <a:rPr lang="it-IT" sz="800" b="1" dirty="0">
                          <a:solidFill>
                            <a:srgbClr val="FFFFFF"/>
                          </a:solidFill>
                          <a:latin typeface="Daimler CS Demi"/>
                          <a:cs typeface="Daimler CS Demi"/>
                          <a:sym typeface="Daimler CS Demi"/>
                        </a:rPr>
                        <a:t>1</a:t>
                      </a:r>
                      <a:endParaRPr sz="800" dirty="0">
                        <a:latin typeface="Daimler CS Demi"/>
                        <a:cs typeface="Daimler CS Demi"/>
                      </a:endParaRPr>
                    </a:p>
                  </a:txBody>
                  <a:tcPr marL="0" marR="0" marT="29845" marB="0">
                    <a:lnL w="12700">
                      <a:solidFill>
                        <a:srgbClr val="FFFFFF"/>
                      </a:solidFill>
                      <a:prstDash val="solid"/>
                    </a:lnL>
                    <a:lnR w="12700">
                      <a:solidFill>
                        <a:srgbClr val="FFFFFF"/>
                      </a:solidFill>
                      <a:prstDash val="solid"/>
                    </a:lnR>
                    <a:lnT w="6350">
                      <a:solidFill>
                        <a:srgbClr val="12120D"/>
                      </a:solidFill>
                      <a:prstDash val="solid"/>
                    </a:lnT>
                    <a:lnB w="6350">
                      <a:solidFill>
                        <a:srgbClr val="12120D"/>
                      </a:solidFill>
                      <a:prstDash val="solid"/>
                    </a:lnB>
                    <a:solidFill>
                      <a:srgbClr val="00A1E5"/>
                    </a:solidFill>
                  </a:tcPr>
                </a:tc>
                <a:tc>
                  <a:txBody>
                    <a:bodyPr/>
                    <a:lstStyle/>
                    <a:p>
                      <a:pPr marL="57150" algn="ctr">
                        <a:lnSpc>
                          <a:spcPct val="100000"/>
                        </a:lnSpc>
                        <a:spcBef>
                          <a:spcPts val="235"/>
                        </a:spcBef>
                      </a:pPr>
                      <a:r>
                        <a:rPr lang="it-IT" sz="800" b="1" dirty="0">
                          <a:solidFill>
                            <a:srgbClr val="FFFFFF"/>
                          </a:solidFill>
                          <a:latin typeface="Daimler CS Demi"/>
                          <a:cs typeface="Daimler CS Demi"/>
                          <a:sym typeface="Daimler CS Demi"/>
                        </a:rPr>
                        <a:t>2</a:t>
                      </a:r>
                      <a:endParaRPr sz="800" dirty="0">
                        <a:latin typeface="Daimler CS Demi"/>
                        <a:cs typeface="Daimler CS Demi"/>
                      </a:endParaRPr>
                    </a:p>
                  </a:txBody>
                  <a:tcPr marL="0" marR="0" marT="29845" marB="0">
                    <a:lnL w="12700">
                      <a:solidFill>
                        <a:srgbClr val="FFFFFF"/>
                      </a:solidFill>
                      <a:prstDash val="solid"/>
                    </a:lnL>
                    <a:lnR w="12700">
                      <a:solidFill>
                        <a:srgbClr val="FFFFFF"/>
                      </a:solidFill>
                      <a:prstDash val="solid"/>
                    </a:lnR>
                    <a:lnT w="6350">
                      <a:solidFill>
                        <a:srgbClr val="12120D"/>
                      </a:solidFill>
                      <a:prstDash val="solid"/>
                    </a:lnT>
                    <a:lnB w="6350">
                      <a:solidFill>
                        <a:srgbClr val="12120D"/>
                      </a:solidFill>
                      <a:prstDash val="solid"/>
                    </a:lnB>
                    <a:solidFill>
                      <a:srgbClr val="9D9E9E"/>
                    </a:solidFill>
                  </a:tcPr>
                </a:tc>
                <a:tc>
                  <a:txBody>
                    <a:bodyPr/>
                    <a:lstStyle/>
                    <a:p>
                      <a:pPr marL="56515" algn="ctr">
                        <a:lnSpc>
                          <a:spcPct val="100000"/>
                        </a:lnSpc>
                        <a:spcBef>
                          <a:spcPts val="235"/>
                        </a:spcBef>
                      </a:pPr>
                      <a:r>
                        <a:rPr lang="it-IT" sz="800" b="1" dirty="0">
                          <a:solidFill>
                            <a:srgbClr val="FFFFFF"/>
                          </a:solidFill>
                          <a:latin typeface="Daimler CS Demi"/>
                          <a:cs typeface="Daimler CS Demi"/>
                          <a:sym typeface="Daimler CS Demi"/>
                        </a:rPr>
                        <a:t>3</a:t>
                      </a:r>
                      <a:endParaRPr sz="800" dirty="0">
                        <a:latin typeface="Daimler CS Demi"/>
                        <a:cs typeface="Daimler CS Demi"/>
                      </a:endParaRPr>
                    </a:p>
                  </a:txBody>
                  <a:tcPr marL="0" marR="0" marT="29845" marB="0">
                    <a:lnL w="12700">
                      <a:solidFill>
                        <a:srgbClr val="FFFFFF"/>
                      </a:solidFill>
                      <a:prstDash val="solid"/>
                    </a:lnL>
                    <a:lnT w="6350">
                      <a:solidFill>
                        <a:srgbClr val="12120D"/>
                      </a:solidFill>
                      <a:prstDash val="solid"/>
                    </a:lnT>
                    <a:lnB w="6350">
                      <a:solidFill>
                        <a:srgbClr val="12120D"/>
                      </a:solidFill>
                      <a:prstDash val="solid"/>
                    </a:lnB>
                    <a:solidFill>
                      <a:srgbClr val="9D9E9E"/>
                    </a:solidFill>
                  </a:tcPr>
                </a:tc>
                <a:extLst>
                  <a:ext uri="{0D108BD9-81ED-4DB2-BD59-A6C34878D82A}">
                    <a16:rowId xmlns:a16="http://schemas.microsoft.com/office/drawing/2014/main" val="10000"/>
                  </a:ext>
                </a:extLst>
              </a:tr>
            </a:tbl>
          </a:graphicData>
        </a:graphic>
      </p:graphicFrame>
      <p:grpSp>
        <p:nvGrpSpPr>
          <p:cNvPr id="13" name="object 13"/>
          <p:cNvGrpSpPr/>
          <p:nvPr/>
        </p:nvGrpSpPr>
        <p:grpSpPr>
          <a:xfrm>
            <a:off x="8536305" y="2503295"/>
            <a:ext cx="144145" cy="128270"/>
            <a:chOff x="8414229" y="2503295"/>
            <a:chExt cx="144145" cy="128270"/>
          </a:xfrm>
        </p:grpSpPr>
        <p:sp>
          <p:nvSpPr>
            <p:cNvPr id="14" name="object 14"/>
            <p:cNvSpPr/>
            <p:nvPr/>
          </p:nvSpPr>
          <p:spPr>
            <a:xfrm>
              <a:off x="8414229" y="2503295"/>
              <a:ext cx="144145" cy="128270"/>
            </a:xfrm>
            <a:custGeom>
              <a:avLst/>
              <a:gdLst/>
              <a:ahLst/>
              <a:cxnLst/>
              <a:rect l="l" t="t" r="r" b="b"/>
              <a:pathLst>
                <a:path w="144145" h="128269">
                  <a:moveTo>
                    <a:pt x="71996" y="0"/>
                  </a:moveTo>
                  <a:lnTo>
                    <a:pt x="43971" y="5034"/>
                  </a:lnTo>
                  <a:lnTo>
                    <a:pt x="21086" y="18763"/>
                  </a:lnTo>
                  <a:lnTo>
                    <a:pt x="5657" y="39124"/>
                  </a:lnTo>
                  <a:lnTo>
                    <a:pt x="0" y="64055"/>
                  </a:lnTo>
                  <a:lnTo>
                    <a:pt x="5657" y="88984"/>
                  </a:lnTo>
                  <a:lnTo>
                    <a:pt x="21086" y="109341"/>
                  </a:lnTo>
                  <a:lnTo>
                    <a:pt x="43971" y="123065"/>
                  </a:lnTo>
                  <a:lnTo>
                    <a:pt x="71996" y="128098"/>
                  </a:lnTo>
                  <a:lnTo>
                    <a:pt x="100021" y="123065"/>
                  </a:lnTo>
                  <a:lnTo>
                    <a:pt x="122905" y="109341"/>
                  </a:lnTo>
                  <a:lnTo>
                    <a:pt x="138334" y="88984"/>
                  </a:lnTo>
                  <a:lnTo>
                    <a:pt x="143992" y="64055"/>
                  </a:lnTo>
                  <a:lnTo>
                    <a:pt x="138334" y="39124"/>
                  </a:lnTo>
                  <a:lnTo>
                    <a:pt x="122905" y="18763"/>
                  </a:lnTo>
                  <a:lnTo>
                    <a:pt x="100021" y="5034"/>
                  </a:lnTo>
                  <a:lnTo>
                    <a:pt x="71996" y="0"/>
                  </a:lnTo>
                  <a:close/>
                </a:path>
              </a:pathLst>
            </a:custGeom>
            <a:solidFill>
              <a:srgbClr val="12120D"/>
            </a:solidFill>
          </p:spPr>
          <p:txBody>
            <a:bodyPr wrap="square" lIns="0" tIns="0" rIns="0" bIns="0" rtlCol="0"/>
            <a:lstStyle/>
            <a:p>
              <a:endParaRPr/>
            </a:p>
          </p:txBody>
        </p:sp>
        <p:sp>
          <p:nvSpPr>
            <p:cNvPr id="15" name="object 15"/>
            <p:cNvSpPr/>
            <p:nvPr/>
          </p:nvSpPr>
          <p:spPr>
            <a:xfrm>
              <a:off x="8461838" y="2561432"/>
              <a:ext cx="48895" cy="12065"/>
            </a:xfrm>
            <a:custGeom>
              <a:avLst/>
              <a:gdLst/>
              <a:ahLst/>
              <a:cxnLst/>
              <a:rect l="l" t="t" r="r" b="b"/>
              <a:pathLst>
                <a:path w="48895" h="12064">
                  <a:moveTo>
                    <a:pt x="48767" y="0"/>
                  </a:moveTo>
                  <a:lnTo>
                    <a:pt x="0" y="0"/>
                  </a:lnTo>
                  <a:lnTo>
                    <a:pt x="0" y="11839"/>
                  </a:lnTo>
                  <a:lnTo>
                    <a:pt x="48767" y="11839"/>
                  </a:lnTo>
                  <a:lnTo>
                    <a:pt x="48767" y="0"/>
                  </a:lnTo>
                  <a:close/>
                </a:path>
              </a:pathLst>
            </a:custGeom>
            <a:solidFill>
              <a:srgbClr val="FFFFFF"/>
            </a:solidFill>
          </p:spPr>
          <p:txBody>
            <a:bodyPr wrap="square" lIns="0" tIns="0" rIns="0" bIns="0" rtlCol="0"/>
            <a:lstStyle/>
            <a:p>
              <a:endParaRPr/>
            </a:p>
          </p:txBody>
        </p:sp>
      </p:grpSp>
      <p:graphicFrame>
        <p:nvGraphicFramePr>
          <p:cNvPr id="16" name="object 16"/>
          <p:cNvGraphicFramePr>
            <a:graphicFrameLocks noGrp="1"/>
          </p:cNvGraphicFramePr>
          <p:nvPr>
            <p:extLst>
              <p:ext uri="{D42A27DB-BD31-4B8C-83A1-F6EECF244321}">
                <p14:modId xmlns:p14="http://schemas.microsoft.com/office/powerpoint/2010/main" val="2527257595"/>
              </p:ext>
            </p:extLst>
          </p:nvPr>
        </p:nvGraphicFramePr>
        <p:xfrm>
          <a:off x="5249888" y="1175958"/>
          <a:ext cx="5131434" cy="2033899"/>
        </p:xfrm>
        <a:graphic>
          <a:graphicData uri="http://schemas.openxmlformats.org/drawingml/2006/table">
            <a:tbl>
              <a:tblPr firstRow="1" bandRow="1">
                <a:tableStyleId>{2D5ABB26-0587-4C30-8999-92F81FD0307C}</a:tableStyleId>
              </a:tblPr>
              <a:tblGrid>
                <a:gridCol w="1601762">
                  <a:extLst>
                    <a:ext uri="{9D8B030D-6E8A-4147-A177-3AD203B41FA5}">
                      <a16:colId xmlns:a16="http://schemas.microsoft.com/office/drawing/2014/main" val="20000"/>
                    </a:ext>
                  </a:extLst>
                </a:gridCol>
                <a:gridCol w="1143000">
                  <a:extLst>
                    <a:ext uri="{9D8B030D-6E8A-4147-A177-3AD203B41FA5}">
                      <a16:colId xmlns:a16="http://schemas.microsoft.com/office/drawing/2014/main" val="20001"/>
                    </a:ext>
                  </a:extLst>
                </a:gridCol>
                <a:gridCol w="1104608">
                  <a:extLst>
                    <a:ext uri="{9D8B030D-6E8A-4147-A177-3AD203B41FA5}">
                      <a16:colId xmlns:a16="http://schemas.microsoft.com/office/drawing/2014/main" val="20002"/>
                    </a:ext>
                  </a:extLst>
                </a:gridCol>
                <a:gridCol w="1282064">
                  <a:extLst>
                    <a:ext uri="{9D8B030D-6E8A-4147-A177-3AD203B41FA5}">
                      <a16:colId xmlns:a16="http://schemas.microsoft.com/office/drawing/2014/main" val="20003"/>
                    </a:ext>
                  </a:extLst>
                </a:gridCol>
              </a:tblGrid>
              <a:tr h="243840">
                <a:tc rowSpan="2">
                  <a:txBody>
                    <a:bodyPr/>
                    <a:lstStyle/>
                    <a:p>
                      <a:pPr>
                        <a:lnSpc>
                          <a:spcPct val="100000"/>
                        </a:lnSpc>
                      </a:pPr>
                      <a:endParaRPr sz="1000" dirty="0">
                        <a:latin typeface="Times New Roman"/>
                        <a:cs typeface="Times New Roman"/>
                      </a:endParaRPr>
                    </a:p>
                    <a:p>
                      <a:pPr>
                        <a:lnSpc>
                          <a:spcPct val="100000"/>
                        </a:lnSpc>
                        <a:spcBef>
                          <a:spcPts val="45"/>
                        </a:spcBef>
                      </a:pPr>
                      <a:endParaRPr sz="1050" dirty="0">
                        <a:latin typeface="Times New Roman"/>
                        <a:cs typeface="Times New Roman"/>
                      </a:endParaRPr>
                    </a:p>
                    <a:p>
                      <a:pPr marL="107950">
                        <a:lnSpc>
                          <a:spcPct val="100000"/>
                        </a:lnSpc>
                      </a:pPr>
                      <a:r>
                        <a:rPr lang="it-IT" sz="800" dirty="0">
                          <a:solidFill>
                            <a:srgbClr val="12120D"/>
                          </a:solidFill>
                          <a:latin typeface="Daimler CS Light"/>
                          <a:cs typeface="Daimler CS Light"/>
                          <a:sym typeface="Daimler CS Light"/>
                        </a:rPr>
                        <a:t>Controllo di montaggio</a:t>
                      </a:r>
                      <a:endParaRPr sz="800" dirty="0">
                        <a:latin typeface="Daimler CS Light"/>
                        <a:cs typeface="Daimler CS Light"/>
                      </a:endParaRPr>
                    </a:p>
                  </a:txBody>
                  <a:tcPr marL="0" marR="0" marT="0" marB="0">
                    <a:lnR w="12700">
                      <a:solidFill>
                        <a:srgbClr val="FFFFFF"/>
                      </a:solidFill>
                      <a:prstDash val="solid"/>
                    </a:lnR>
                    <a:lnB w="6350">
                      <a:solidFill>
                        <a:srgbClr val="12120D"/>
                      </a:solidFill>
                      <a:prstDash val="solid"/>
                    </a:lnB>
                  </a:tcPr>
                </a:tc>
                <a:tc>
                  <a:txBody>
                    <a:bodyPr/>
                    <a:lstStyle/>
                    <a:p>
                      <a:pPr marL="361950" indent="-92075">
                        <a:lnSpc>
                          <a:spcPct val="100000"/>
                        </a:lnSpc>
                        <a:spcBef>
                          <a:spcPts val="434"/>
                        </a:spcBef>
                      </a:pPr>
                      <a:r>
                        <a:rPr lang="it-IT" sz="800" dirty="0">
                          <a:solidFill>
                            <a:srgbClr val="FFFFFF"/>
                          </a:solidFill>
                          <a:latin typeface="Daimler CS Light"/>
                          <a:cs typeface="Daimler CS Light"/>
                          <a:sym typeface="Daimler CS Light"/>
                        </a:rPr>
                        <a:t>Mercedes-Benz</a:t>
                      </a:r>
                      <a:endParaRPr sz="800" dirty="0">
                        <a:latin typeface="Daimler CS Light"/>
                        <a:cs typeface="Daimler CS Light"/>
                      </a:endParaRPr>
                    </a:p>
                  </a:txBody>
                  <a:tcPr marL="0" marR="0" marT="55244" marB="0">
                    <a:lnL w="12700">
                      <a:solidFill>
                        <a:srgbClr val="FFFFFF"/>
                      </a:solidFill>
                      <a:prstDash val="solid"/>
                    </a:lnL>
                    <a:lnR w="12700">
                      <a:solidFill>
                        <a:srgbClr val="FFFFFF"/>
                      </a:solidFill>
                      <a:prstDash val="solid"/>
                    </a:lnR>
                    <a:solidFill>
                      <a:srgbClr val="00A1E5"/>
                    </a:solidFill>
                  </a:tcPr>
                </a:tc>
                <a:tc>
                  <a:txBody>
                    <a:bodyPr/>
                    <a:lstStyle/>
                    <a:p>
                      <a:pPr marL="395288" indent="-125413">
                        <a:lnSpc>
                          <a:spcPct val="100000"/>
                        </a:lnSpc>
                        <a:spcBef>
                          <a:spcPts val="330"/>
                        </a:spcBef>
                      </a:pPr>
                      <a:r>
                        <a:rPr lang="it-IT" sz="800" dirty="0">
                          <a:solidFill>
                            <a:srgbClr val="FFFFFF"/>
                          </a:solidFill>
                          <a:latin typeface="Daimler CS Light"/>
                          <a:cs typeface="Daimler CS Light"/>
                          <a:sym typeface="Daimler CS Light"/>
                        </a:rPr>
                        <a:t>Concorrente 1</a:t>
                      </a:r>
                      <a:endParaRPr sz="800" dirty="0">
                        <a:latin typeface="Daimler CS Light"/>
                        <a:cs typeface="Daimler CS Light"/>
                      </a:endParaRPr>
                    </a:p>
                  </a:txBody>
                  <a:tcPr marL="0" marR="0" marT="41910" marB="0">
                    <a:lnL w="12700">
                      <a:solidFill>
                        <a:srgbClr val="FFFFFF"/>
                      </a:solidFill>
                      <a:prstDash val="solid"/>
                    </a:lnL>
                    <a:lnR w="12700">
                      <a:solidFill>
                        <a:srgbClr val="FFFFFF"/>
                      </a:solidFill>
                      <a:prstDash val="solid"/>
                    </a:lnR>
                    <a:solidFill>
                      <a:srgbClr val="9D9E9E"/>
                    </a:solidFill>
                  </a:tcPr>
                </a:tc>
                <a:tc>
                  <a:txBody>
                    <a:bodyPr/>
                    <a:lstStyle/>
                    <a:p>
                      <a:pPr marL="353695">
                        <a:lnSpc>
                          <a:spcPct val="100000"/>
                        </a:lnSpc>
                        <a:spcBef>
                          <a:spcPts val="434"/>
                        </a:spcBef>
                      </a:pPr>
                      <a:r>
                        <a:rPr lang="it-IT" sz="800">
                          <a:solidFill>
                            <a:srgbClr val="FFFFFF"/>
                          </a:solidFill>
                          <a:latin typeface="Daimler CS Light"/>
                          <a:cs typeface="Daimler CS Light"/>
                          <a:sym typeface="Daimler CS Light"/>
                        </a:rPr>
                        <a:t>Concorrente 2</a:t>
                      </a:r>
                      <a:endParaRPr sz="800">
                        <a:latin typeface="Daimler CS Light"/>
                        <a:cs typeface="Daimler CS Light"/>
                      </a:endParaRPr>
                    </a:p>
                  </a:txBody>
                  <a:tcPr marL="0" marR="0" marT="55244" marB="0">
                    <a:lnL w="12700">
                      <a:solidFill>
                        <a:srgbClr val="FFFFFF"/>
                      </a:solidFill>
                      <a:prstDash val="solid"/>
                    </a:lnL>
                    <a:solidFill>
                      <a:srgbClr val="9D9E9E"/>
                    </a:solidFill>
                  </a:tcPr>
                </a:tc>
                <a:extLst>
                  <a:ext uri="{0D108BD9-81ED-4DB2-BD59-A6C34878D82A}">
                    <a16:rowId xmlns:a16="http://schemas.microsoft.com/office/drawing/2014/main" val="10000"/>
                  </a:ext>
                </a:extLst>
              </a:tr>
              <a:tr h="254635">
                <a:tc vMerge="1">
                  <a:txBody>
                    <a:bodyPr/>
                    <a:lstStyle/>
                    <a:p>
                      <a:endParaRPr/>
                    </a:p>
                  </a:txBody>
                  <a:tcPr marL="0" marR="0" marT="0" marB="0">
                    <a:lnR w="12700">
                      <a:solidFill>
                        <a:srgbClr val="FFFFFF"/>
                      </a:solidFill>
                      <a:prstDash val="solid"/>
                    </a:lnR>
                    <a:lnB w="6350">
                      <a:solidFill>
                        <a:srgbClr val="12120D"/>
                      </a:solidFill>
                      <a:prstDash val="solid"/>
                    </a:lnB>
                  </a:tcPr>
                </a:tc>
                <a:tc>
                  <a:txBody>
                    <a:bodyPr/>
                    <a:lstStyle/>
                    <a:p>
                      <a:pPr>
                        <a:lnSpc>
                          <a:spcPct val="100000"/>
                        </a:lnSpc>
                      </a:pPr>
                      <a:endParaRPr sz="1000">
                        <a:latin typeface="Times New Roman"/>
                        <a:cs typeface="Times New Roman"/>
                      </a:endParaRPr>
                    </a:p>
                  </a:txBody>
                  <a:tcPr marL="0" marR="0" marT="0" marB="0">
                    <a:lnL w="12700">
                      <a:solidFill>
                        <a:srgbClr val="FFFFFF"/>
                      </a:solidFill>
                      <a:prstDash val="solid"/>
                    </a:lnL>
                    <a:lnR w="12700">
                      <a:solidFill>
                        <a:srgbClr val="FFFFFF"/>
                      </a:solidFill>
                      <a:prstDash val="solid"/>
                    </a:lnR>
                    <a:lnB w="6350">
                      <a:solidFill>
                        <a:srgbClr val="12120D"/>
                      </a:solidFill>
                      <a:prstDash val="solid"/>
                    </a:lnB>
                    <a:solidFill>
                      <a:srgbClr val="B7E2F8"/>
                    </a:solidFill>
                  </a:tcPr>
                </a:tc>
                <a:tc gridSpan="2">
                  <a:txBody>
                    <a:bodyPr/>
                    <a:lstStyle/>
                    <a:p>
                      <a:pPr>
                        <a:lnSpc>
                          <a:spcPct val="100000"/>
                        </a:lnSpc>
                      </a:pPr>
                      <a:endParaRPr sz="1000">
                        <a:latin typeface="Times New Roman"/>
                        <a:cs typeface="Times New Roman"/>
                      </a:endParaRPr>
                    </a:p>
                  </a:txBody>
                  <a:tcPr marL="0" marR="0" marT="0" marB="0">
                    <a:lnL w="12700">
                      <a:solidFill>
                        <a:srgbClr val="FFFFFF"/>
                      </a:solidFill>
                      <a:prstDash val="solid"/>
                    </a:lnL>
                    <a:lnB w="6350">
                      <a:solidFill>
                        <a:srgbClr val="12120D"/>
                      </a:solidFill>
                      <a:prstDash val="solid"/>
                    </a:lnB>
                  </a:tcPr>
                </a:tc>
                <a:tc hMerge="1">
                  <a:txBody>
                    <a:bodyPr/>
                    <a:lstStyle/>
                    <a:p>
                      <a:endParaRPr/>
                    </a:p>
                  </a:txBody>
                  <a:tcPr marL="0" marR="0" marT="0" marB="0"/>
                </a:tc>
                <a:extLst>
                  <a:ext uri="{0D108BD9-81ED-4DB2-BD59-A6C34878D82A}">
                    <a16:rowId xmlns:a16="http://schemas.microsoft.com/office/drawing/2014/main" val="10001"/>
                  </a:ext>
                </a:extLst>
              </a:tr>
              <a:tr h="255904">
                <a:tc>
                  <a:txBody>
                    <a:bodyPr/>
                    <a:lstStyle/>
                    <a:p>
                      <a:pPr marL="107950" marR="314325">
                        <a:lnSpc>
                          <a:spcPct val="100000"/>
                        </a:lnSpc>
                      </a:pPr>
                      <a:r>
                        <a:rPr lang="it-IT" sz="800" dirty="0">
                          <a:solidFill>
                            <a:srgbClr val="12120D"/>
                          </a:solidFill>
                          <a:latin typeface="Daimler CS Light"/>
                          <a:cs typeface="Daimler CS Light"/>
                          <a:sym typeface="Daimler CS Light"/>
                        </a:rPr>
                        <a:t>Spazio di frenata 100 km/h freno freddo</a:t>
                      </a:r>
                      <a:endParaRPr sz="800" dirty="0">
                        <a:latin typeface="Daimler CS Light"/>
                        <a:cs typeface="Daimler CS Light"/>
                      </a:endParaRPr>
                    </a:p>
                  </a:txBody>
                  <a:tcPr marL="0" marR="0" marT="0" marB="0">
                    <a:lnR w="12700">
                      <a:solidFill>
                        <a:srgbClr val="FFFFFF"/>
                      </a:solidFill>
                      <a:prstDash val="solid"/>
                    </a:lnR>
                    <a:lnT w="6350">
                      <a:solidFill>
                        <a:srgbClr val="12120D"/>
                      </a:solidFill>
                      <a:prstDash val="solid"/>
                    </a:lnT>
                    <a:lnB w="6350">
                      <a:solidFill>
                        <a:srgbClr val="12120D"/>
                      </a:solidFill>
                      <a:prstDash val="solid"/>
                    </a:lnB>
                  </a:tcPr>
                </a:tc>
                <a:tc>
                  <a:txBody>
                    <a:bodyPr/>
                    <a:lstStyle/>
                    <a:p>
                      <a:pPr>
                        <a:lnSpc>
                          <a:spcPct val="100000"/>
                        </a:lnSpc>
                      </a:pPr>
                      <a:endParaRPr sz="1000">
                        <a:latin typeface="Times New Roman"/>
                        <a:cs typeface="Times New Roman"/>
                      </a:endParaRPr>
                    </a:p>
                  </a:txBody>
                  <a:tcPr marL="0" marR="0" marT="0" marB="0">
                    <a:lnL w="12700">
                      <a:solidFill>
                        <a:srgbClr val="FFFFFF"/>
                      </a:solidFill>
                      <a:prstDash val="solid"/>
                    </a:lnL>
                    <a:lnR w="12700">
                      <a:solidFill>
                        <a:srgbClr val="FFFFFF"/>
                      </a:solidFill>
                      <a:prstDash val="solid"/>
                    </a:lnR>
                    <a:lnT w="6350">
                      <a:solidFill>
                        <a:srgbClr val="12120D"/>
                      </a:solidFill>
                      <a:prstDash val="solid"/>
                    </a:lnT>
                    <a:lnB w="6350">
                      <a:solidFill>
                        <a:srgbClr val="12120D"/>
                      </a:solidFill>
                      <a:prstDash val="solid"/>
                    </a:lnB>
                    <a:solidFill>
                      <a:srgbClr val="B7E2F8"/>
                    </a:solidFill>
                  </a:tcPr>
                </a:tc>
                <a:tc gridSpan="2">
                  <a:txBody>
                    <a:bodyPr/>
                    <a:lstStyle/>
                    <a:p>
                      <a:pPr>
                        <a:lnSpc>
                          <a:spcPct val="100000"/>
                        </a:lnSpc>
                      </a:pPr>
                      <a:endParaRPr sz="1000">
                        <a:latin typeface="Times New Roman"/>
                        <a:cs typeface="Times New Roman"/>
                      </a:endParaRPr>
                    </a:p>
                  </a:txBody>
                  <a:tcPr marL="0" marR="0" marT="0" marB="0">
                    <a:lnL w="12700">
                      <a:solidFill>
                        <a:srgbClr val="FFFFFF"/>
                      </a:solidFill>
                      <a:prstDash val="solid"/>
                    </a:lnL>
                    <a:lnT w="6350">
                      <a:solidFill>
                        <a:srgbClr val="12120D"/>
                      </a:solidFill>
                      <a:prstDash val="solid"/>
                    </a:lnT>
                    <a:lnB w="6350">
                      <a:solidFill>
                        <a:srgbClr val="12120D"/>
                      </a:solidFill>
                      <a:prstDash val="solid"/>
                    </a:lnB>
                  </a:tcPr>
                </a:tc>
                <a:tc hMerge="1">
                  <a:txBody>
                    <a:bodyPr/>
                    <a:lstStyle/>
                    <a:p>
                      <a:endParaRPr/>
                    </a:p>
                  </a:txBody>
                  <a:tcPr marL="0" marR="0" marT="0" marB="0"/>
                </a:tc>
                <a:extLst>
                  <a:ext uri="{0D108BD9-81ED-4DB2-BD59-A6C34878D82A}">
                    <a16:rowId xmlns:a16="http://schemas.microsoft.com/office/drawing/2014/main" val="10002"/>
                  </a:ext>
                </a:extLst>
              </a:tr>
              <a:tr h="255904">
                <a:tc>
                  <a:txBody>
                    <a:bodyPr/>
                    <a:lstStyle/>
                    <a:p>
                      <a:pPr marL="107950" marR="314325">
                        <a:lnSpc>
                          <a:spcPct val="100000"/>
                        </a:lnSpc>
                      </a:pPr>
                      <a:r>
                        <a:rPr lang="it-IT" sz="800">
                          <a:solidFill>
                            <a:srgbClr val="12120D"/>
                          </a:solidFill>
                          <a:latin typeface="Daimler CS Light"/>
                          <a:cs typeface="Daimler CS Light"/>
                          <a:sym typeface="Daimler CS Light"/>
                        </a:rPr>
                        <a:t>Spazio di frenata 130 km/h freno caldo</a:t>
                      </a:r>
                      <a:endParaRPr sz="800">
                        <a:latin typeface="Daimler CS Light"/>
                        <a:cs typeface="Daimler CS Light"/>
                      </a:endParaRPr>
                    </a:p>
                  </a:txBody>
                  <a:tcPr marL="0" marR="0" marT="0" marB="0">
                    <a:lnR w="12700">
                      <a:solidFill>
                        <a:srgbClr val="FFFFFF"/>
                      </a:solidFill>
                      <a:prstDash val="solid"/>
                    </a:lnR>
                    <a:lnT w="6350">
                      <a:solidFill>
                        <a:srgbClr val="12120D"/>
                      </a:solidFill>
                      <a:prstDash val="solid"/>
                    </a:lnT>
                    <a:lnB w="6350">
                      <a:solidFill>
                        <a:srgbClr val="12120D"/>
                      </a:solidFill>
                      <a:prstDash val="solid"/>
                    </a:lnB>
                  </a:tcPr>
                </a:tc>
                <a:tc>
                  <a:txBody>
                    <a:bodyPr/>
                    <a:lstStyle/>
                    <a:p>
                      <a:pPr>
                        <a:lnSpc>
                          <a:spcPct val="100000"/>
                        </a:lnSpc>
                      </a:pPr>
                      <a:endParaRPr sz="1000">
                        <a:latin typeface="Times New Roman"/>
                        <a:cs typeface="Times New Roman"/>
                      </a:endParaRPr>
                    </a:p>
                  </a:txBody>
                  <a:tcPr marL="0" marR="0" marT="0" marB="0">
                    <a:lnL w="12700">
                      <a:solidFill>
                        <a:srgbClr val="FFFFFF"/>
                      </a:solidFill>
                      <a:prstDash val="solid"/>
                    </a:lnL>
                    <a:lnR w="12700">
                      <a:solidFill>
                        <a:srgbClr val="FFFFFF"/>
                      </a:solidFill>
                      <a:prstDash val="solid"/>
                    </a:lnR>
                    <a:lnT w="6350">
                      <a:solidFill>
                        <a:srgbClr val="12120D"/>
                      </a:solidFill>
                      <a:prstDash val="solid"/>
                    </a:lnT>
                    <a:lnB w="6350">
                      <a:solidFill>
                        <a:srgbClr val="12120D"/>
                      </a:solidFill>
                      <a:prstDash val="solid"/>
                    </a:lnB>
                    <a:solidFill>
                      <a:srgbClr val="B7E2F8"/>
                    </a:solidFill>
                  </a:tcPr>
                </a:tc>
                <a:tc gridSpan="2">
                  <a:txBody>
                    <a:bodyPr/>
                    <a:lstStyle/>
                    <a:p>
                      <a:pPr>
                        <a:lnSpc>
                          <a:spcPct val="100000"/>
                        </a:lnSpc>
                      </a:pPr>
                      <a:endParaRPr sz="1000">
                        <a:latin typeface="Times New Roman"/>
                        <a:cs typeface="Times New Roman"/>
                      </a:endParaRPr>
                    </a:p>
                  </a:txBody>
                  <a:tcPr marL="0" marR="0" marT="0" marB="0">
                    <a:lnL w="12700">
                      <a:solidFill>
                        <a:srgbClr val="FFFFFF"/>
                      </a:solidFill>
                      <a:prstDash val="solid"/>
                    </a:lnL>
                    <a:lnT w="6350">
                      <a:solidFill>
                        <a:srgbClr val="12120D"/>
                      </a:solidFill>
                      <a:prstDash val="solid"/>
                    </a:lnT>
                    <a:lnB w="6350">
                      <a:solidFill>
                        <a:srgbClr val="12120D"/>
                      </a:solidFill>
                      <a:prstDash val="solid"/>
                    </a:lnB>
                  </a:tcPr>
                </a:tc>
                <a:tc hMerge="1">
                  <a:txBody>
                    <a:bodyPr/>
                    <a:lstStyle/>
                    <a:p>
                      <a:endParaRPr/>
                    </a:p>
                  </a:txBody>
                  <a:tcPr marL="0" marR="0" marT="0" marB="0"/>
                </a:tc>
                <a:extLst>
                  <a:ext uri="{0D108BD9-81ED-4DB2-BD59-A6C34878D82A}">
                    <a16:rowId xmlns:a16="http://schemas.microsoft.com/office/drawing/2014/main" val="10003"/>
                  </a:ext>
                </a:extLst>
              </a:tr>
              <a:tr h="255904">
                <a:tc>
                  <a:txBody>
                    <a:bodyPr/>
                    <a:lstStyle/>
                    <a:p>
                      <a:pPr marL="107950" marR="97155">
                        <a:lnSpc>
                          <a:spcPct val="100000"/>
                        </a:lnSpc>
                      </a:pPr>
                      <a:r>
                        <a:rPr lang="it-IT" sz="800">
                          <a:solidFill>
                            <a:srgbClr val="12120D"/>
                          </a:solidFill>
                          <a:latin typeface="Daimler CS Light"/>
                          <a:cs typeface="Daimler CS Light"/>
                          <a:sym typeface="Daimler CS Light"/>
                        </a:rPr>
                        <a:t>Spazio di frenata 160/200 km/h freno freddo</a:t>
                      </a:r>
                      <a:endParaRPr sz="800">
                        <a:latin typeface="Daimler CS Light"/>
                        <a:cs typeface="Daimler CS Light"/>
                      </a:endParaRPr>
                    </a:p>
                  </a:txBody>
                  <a:tcPr marL="0" marR="0" marT="0" marB="0">
                    <a:lnR w="12700">
                      <a:solidFill>
                        <a:srgbClr val="FFFFFF"/>
                      </a:solidFill>
                      <a:prstDash val="solid"/>
                    </a:lnR>
                    <a:lnT w="6350">
                      <a:solidFill>
                        <a:srgbClr val="12120D"/>
                      </a:solidFill>
                      <a:prstDash val="solid"/>
                    </a:lnT>
                    <a:lnB w="6350">
                      <a:solidFill>
                        <a:srgbClr val="12120D"/>
                      </a:solidFill>
                      <a:prstDash val="solid"/>
                    </a:lnB>
                  </a:tcPr>
                </a:tc>
                <a:tc>
                  <a:txBody>
                    <a:bodyPr/>
                    <a:lstStyle/>
                    <a:p>
                      <a:pPr>
                        <a:lnSpc>
                          <a:spcPct val="100000"/>
                        </a:lnSpc>
                      </a:pPr>
                      <a:endParaRPr sz="1000">
                        <a:latin typeface="Times New Roman"/>
                        <a:cs typeface="Times New Roman"/>
                      </a:endParaRPr>
                    </a:p>
                  </a:txBody>
                  <a:tcPr marL="0" marR="0" marT="0" marB="0">
                    <a:lnL w="12700">
                      <a:solidFill>
                        <a:srgbClr val="FFFFFF"/>
                      </a:solidFill>
                      <a:prstDash val="solid"/>
                    </a:lnL>
                    <a:lnR w="12700">
                      <a:solidFill>
                        <a:srgbClr val="FFFFFF"/>
                      </a:solidFill>
                      <a:prstDash val="solid"/>
                    </a:lnR>
                    <a:lnT w="6350">
                      <a:solidFill>
                        <a:srgbClr val="12120D"/>
                      </a:solidFill>
                      <a:prstDash val="solid"/>
                    </a:lnT>
                    <a:lnB w="6350">
                      <a:solidFill>
                        <a:srgbClr val="12120D"/>
                      </a:solidFill>
                      <a:prstDash val="solid"/>
                    </a:lnB>
                    <a:solidFill>
                      <a:srgbClr val="B7E2F8"/>
                    </a:solidFill>
                  </a:tcPr>
                </a:tc>
                <a:tc gridSpan="2">
                  <a:txBody>
                    <a:bodyPr/>
                    <a:lstStyle/>
                    <a:p>
                      <a:pPr>
                        <a:lnSpc>
                          <a:spcPct val="100000"/>
                        </a:lnSpc>
                      </a:pPr>
                      <a:endParaRPr sz="1000">
                        <a:latin typeface="Times New Roman"/>
                        <a:cs typeface="Times New Roman"/>
                      </a:endParaRPr>
                    </a:p>
                  </a:txBody>
                  <a:tcPr marL="0" marR="0" marT="0" marB="0">
                    <a:lnL w="12700">
                      <a:solidFill>
                        <a:srgbClr val="FFFFFF"/>
                      </a:solidFill>
                      <a:prstDash val="solid"/>
                    </a:lnL>
                    <a:lnT w="6350">
                      <a:solidFill>
                        <a:srgbClr val="12120D"/>
                      </a:solidFill>
                      <a:prstDash val="solid"/>
                    </a:lnT>
                    <a:lnB w="6350">
                      <a:solidFill>
                        <a:srgbClr val="12120D"/>
                      </a:solidFill>
                      <a:prstDash val="solid"/>
                    </a:lnB>
                  </a:tcPr>
                </a:tc>
                <a:tc hMerge="1">
                  <a:txBody>
                    <a:bodyPr/>
                    <a:lstStyle/>
                    <a:p>
                      <a:endParaRPr/>
                    </a:p>
                  </a:txBody>
                  <a:tcPr marL="0" marR="0" marT="0" marB="0"/>
                </a:tc>
                <a:extLst>
                  <a:ext uri="{0D108BD9-81ED-4DB2-BD59-A6C34878D82A}">
                    <a16:rowId xmlns:a16="http://schemas.microsoft.com/office/drawing/2014/main" val="10004"/>
                  </a:ext>
                </a:extLst>
              </a:tr>
              <a:tr h="255904">
                <a:tc>
                  <a:txBody>
                    <a:bodyPr/>
                    <a:lstStyle/>
                    <a:p>
                      <a:pPr marL="107950">
                        <a:lnSpc>
                          <a:spcPct val="100000"/>
                        </a:lnSpc>
                        <a:spcBef>
                          <a:spcPts val="484"/>
                        </a:spcBef>
                      </a:pPr>
                      <a:r>
                        <a:rPr lang="it-IT" sz="800">
                          <a:solidFill>
                            <a:srgbClr val="12120D"/>
                          </a:solidFill>
                          <a:latin typeface="Daimler CS Light"/>
                          <a:cs typeface="Daimler CS Light"/>
                          <a:sym typeface="Daimler CS Light"/>
                        </a:rPr>
                        <a:t>Resistenza alle incrinature del disco</a:t>
                      </a:r>
                      <a:endParaRPr sz="800">
                        <a:latin typeface="Daimler CS Light"/>
                        <a:cs typeface="Daimler CS Light"/>
                      </a:endParaRPr>
                    </a:p>
                  </a:txBody>
                  <a:tcPr marL="0" marR="0" marT="61594" marB="0">
                    <a:lnR w="12700">
                      <a:solidFill>
                        <a:srgbClr val="FFFFFF"/>
                      </a:solidFill>
                      <a:prstDash val="solid"/>
                    </a:lnR>
                    <a:lnT w="6350">
                      <a:solidFill>
                        <a:srgbClr val="12120D"/>
                      </a:solidFill>
                      <a:prstDash val="solid"/>
                    </a:lnT>
                    <a:lnB w="6350">
                      <a:solidFill>
                        <a:srgbClr val="12120D"/>
                      </a:solidFill>
                      <a:prstDash val="solid"/>
                    </a:lnB>
                  </a:tcPr>
                </a:tc>
                <a:tc>
                  <a:txBody>
                    <a:bodyPr/>
                    <a:lstStyle/>
                    <a:p>
                      <a:pPr>
                        <a:lnSpc>
                          <a:spcPct val="100000"/>
                        </a:lnSpc>
                      </a:pPr>
                      <a:endParaRPr sz="1000">
                        <a:latin typeface="Times New Roman"/>
                        <a:cs typeface="Times New Roman"/>
                      </a:endParaRPr>
                    </a:p>
                  </a:txBody>
                  <a:tcPr marL="0" marR="0" marT="0" marB="0">
                    <a:lnL w="12700">
                      <a:solidFill>
                        <a:srgbClr val="FFFFFF"/>
                      </a:solidFill>
                      <a:prstDash val="solid"/>
                    </a:lnL>
                    <a:lnR w="12700">
                      <a:solidFill>
                        <a:srgbClr val="FFFFFF"/>
                      </a:solidFill>
                      <a:prstDash val="solid"/>
                    </a:lnR>
                    <a:lnT w="6350">
                      <a:solidFill>
                        <a:srgbClr val="12120D"/>
                      </a:solidFill>
                      <a:prstDash val="solid"/>
                    </a:lnT>
                    <a:lnB w="6350">
                      <a:solidFill>
                        <a:srgbClr val="12120D"/>
                      </a:solidFill>
                      <a:prstDash val="solid"/>
                    </a:lnB>
                    <a:solidFill>
                      <a:srgbClr val="B7E2F8"/>
                    </a:solidFill>
                  </a:tcPr>
                </a:tc>
                <a:tc gridSpan="2">
                  <a:txBody>
                    <a:bodyPr/>
                    <a:lstStyle/>
                    <a:p>
                      <a:pPr marL="736600" indent="-22225">
                        <a:lnSpc>
                          <a:spcPct val="100000"/>
                        </a:lnSpc>
                        <a:spcBef>
                          <a:spcPts val="229"/>
                        </a:spcBef>
                      </a:pPr>
                      <a:r>
                        <a:rPr lang="it-IT" sz="750" b="1" dirty="0">
                          <a:solidFill>
                            <a:srgbClr val="12120D"/>
                          </a:solidFill>
                          <a:latin typeface="Daimler CS Demi"/>
                          <a:cs typeface="Daimler CS Demi"/>
                          <a:sym typeface="Daimler CS Demi"/>
                        </a:rPr>
                        <a:t>*</a:t>
                      </a:r>
                      <a:endParaRPr sz="750" dirty="0">
                        <a:latin typeface="Daimler CS Demi"/>
                        <a:cs typeface="Daimler CS Demi"/>
                      </a:endParaRPr>
                    </a:p>
                  </a:txBody>
                  <a:tcPr marL="0" marR="0" marT="29209" marB="0">
                    <a:lnL w="12700">
                      <a:solidFill>
                        <a:srgbClr val="FFFFFF"/>
                      </a:solidFill>
                      <a:prstDash val="solid"/>
                    </a:lnL>
                    <a:lnT w="6350">
                      <a:solidFill>
                        <a:srgbClr val="12120D"/>
                      </a:solidFill>
                      <a:prstDash val="solid"/>
                    </a:lnT>
                    <a:lnB w="6350">
                      <a:solidFill>
                        <a:srgbClr val="12120D"/>
                      </a:solidFill>
                      <a:prstDash val="solid"/>
                    </a:lnB>
                  </a:tcPr>
                </a:tc>
                <a:tc hMerge="1">
                  <a:txBody>
                    <a:bodyPr/>
                    <a:lstStyle/>
                    <a:p>
                      <a:endParaRPr/>
                    </a:p>
                  </a:txBody>
                  <a:tcPr marL="0" marR="0" marT="0" marB="0"/>
                </a:tc>
                <a:extLst>
                  <a:ext uri="{0D108BD9-81ED-4DB2-BD59-A6C34878D82A}">
                    <a16:rowId xmlns:a16="http://schemas.microsoft.com/office/drawing/2014/main" val="10005"/>
                  </a:ext>
                </a:extLst>
              </a:tr>
              <a:tr h="255904">
                <a:tc>
                  <a:txBody>
                    <a:bodyPr/>
                    <a:lstStyle/>
                    <a:p>
                      <a:pPr marL="107950" marR="163830">
                        <a:lnSpc>
                          <a:spcPct val="100000"/>
                        </a:lnSpc>
                      </a:pPr>
                      <a:r>
                        <a:rPr lang="it-IT" sz="800">
                          <a:solidFill>
                            <a:srgbClr val="12120D"/>
                          </a:solidFill>
                          <a:latin typeface="Daimler CS Light"/>
                          <a:cs typeface="Daimler CS Light"/>
                          <a:sym typeface="Daimler CS Light"/>
                        </a:rPr>
                        <a:t>Coefficiente di attrito tra guarnizione e disco del freno</a:t>
                      </a:r>
                      <a:endParaRPr sz="800">
                        <a:latin typeface="Daimler CS Light"/>
                        <a:cs typeface="Daimler CS Light"/>
                      </a:endParaRPr>
                    </a:p>
                  </a:txBody>
                  <a:tcPr marL="0" marR="0" marT="0" marB="0">
                    <a:lnR w="12700">
                      <a:solidFill>
                        <a:srgbClr val="FFFFFF"/>
                      </a:solidFill>
                      <a:prstDash val="solid"/>
                    </a:lnR>
                    <a:lnT w="6350">
                      <a:solidFill>
                        <a:srgbClr val="12120D"/>
                      </a:solidFill>
                      <a:prstDash val="solid"/>
                    </a:lnT>
                    <a:lnB w="6350">
                      <a:solidFill>
                        <a:srgbClr val="12120D"/>
                      </a:solidFill>
                      <a:prstDash val="solid"/>
                    </a:lnB>
                  </a:tcPr>
                </a:tc>
                <a:tc>
                  <a:txBody>
                    <a:bodyPr/>
                    <a:lstStyle/>
                    <a:p>
                      <a:pPr>
                        <a:lnSpc>
                          <a:spcPct val="100000"/>
                        </a:lnSpc>
                      </a:pPr>
                      <a:endParaRPr sz="1000">
                        <a:latin typeface="Times New Roman"/>
                        <a:cs typeface="Times New Roman"/>
                      </a:endParaRPr>
                    </a:p>
                  </a:txBody>
                  <a:tcPr marL="0" marR="0" marT="0" marB="0">
                    <a:lnL w="12700">
                      <a:solidFill>
                        <a:srgbClr val="FFFFFF"/>
                      </a:solidFill>
                      <a:prstDash val="solid"/>
                    </a:lnL>
                    <a:lnR w="12700">
                      <a:solidFill>
                        <a:srgbClr val="FFFFFF"/>
                      </a:solidFill>
                      <a:prstDash val="solid"/>
                    </a:lnR>
                    <a:lnT w="6350">
                      <a:solidFill>
                        <a:srgbClr val="12120D"/>
                      </a:solidFill>
                      <a:prstDash val="solid"/>
                    </a:lnT>
                    <a:lnB w="6350">
                      <a:solidFill>
                        <a:srgbClr val="12120D"/>
                      </a:solidFill>
                      <a:prstDash val="solid"/>
                    </a:lnB>
                    <a:solidFill>
                      <a:srgbClr val="B7E2F8"/>
                    </a:solidFill>
                  </a:tcPr>
                </a:tc>
                <a:tc gridSpan="2">
                  <a:txBody>
                    <a:bodyPr/>
                    <a:lstStyle/>
                    <a:p>
                      <a:pPr>
                        <a:lnSpc>
                          <a:spcPct val="100000"/>
                        </a:lnSpc>
                      </a:pPr>
                      <a:endParaRPr sz="1000">
                        <a:latin typeface="Times New Roman"/>
                        <a:cs typeface="Times New Roman"/>
                      </a:endParaRPr>
                    </a:p>
                  </a:txBody>
                  <a:tcPr marL="0" marR="0" marT="0" marB="0">
                    <a:lnL w="12700">
                      <a:solidFill>
                        <a:srgbClr val="FFFFFF"/>
                      </a:solidFill>
                      <a:prstDash val="solid"/>
                    </a:lnL>
                    <a:lnT w="6350">
                      <a:solidFill>
                        <a:srgbClr val="12120D"/>
                      </a:solidFill>
                      <a:prstDash val="solid"/>
                    </a:lnT>
                    <a:lnB w="6350">
                      <a:solidFill>
                        <a:srgbClr val="12120D"/>
                      </a:solidFill>
                      <a:prstDash val="solid"/>
                    </a:lnB>
                  </a:tcPr>
                </a:tc>
                <a:tc hMerge="1">
                  <a:txBody>
                    <a:bodyPr/>
                    <a:lstStyle/>
                    <a:p>
                      <a:endParaRPr/>
                    </a:p>
                  </a:txBody>
                  <a:tcPr marL="0" marR="0" marT="0" marB="0"/>
                </a:tc>
                <a:extLst>
                  <a:ext uri="{0D108BD9-81ED-4DB2-BD59-A6C34878D82A}">
                    <a16:rowId xmlns:a16="http://schemas.microsoft.com/office/drawing/2014/main" val="10006"/>
                  </a:ext>
                </a:extLst>
              </a:tr>
              <a:tr h="255904">
                <a:tc>
                  <a:txBody>
                    <a:bodyPr/>
                    <a:lstStyle/>
                    <a:p>
                      <a:pPr marL="107950">
                        <a:lnSpc>
                          <a:spcPct val="100000"/>
                        </a:lnSpc>
                        <a:spcBef>
                          <a:spcPts val="484"/>
                        </a:spcBef>
                      </a:pPr>
                      <a:r>
                        <a:rPr lang="it-IT" sz="800" dirty="0">
                          <a:solidFill>
                            <a:srgbClr val="12120D"/>
                          </a:solidFill>
                          <a:latin typeface="Daimler CS Light"/>
                          <a:cs typeface="Daimler CS Light"/>
                          <a:sym typeface="Daimler CS Light"/>
                        </a:rPr>
                        <a:t>Resistenza all'usura</a:t>
                      </a:r>
                      <a:endParaRPr sz="800" dirty="0">
                        <a:latin typeface="Daimler CS Light"/>
                        <a:cs typeface="Daimler CS Light"/>
                      </a:endParaRPr>
                    </a:p>
                  </a:txBody>
                  <a:tcPr marL="0" marR="0" marT="61594" marB="0">
                    <a:lnR w="12700">
                      <a:solidFill>
                        <a:srgbClr val="FFFFFF"/>
                      </a:solidFill>
                      <a:prstDash val="solid"/>
                    </a:lnR>
                    <a:lnT w="6350">
                      <a:solidFill>
                        <a:srgbClr val="12120D"/>
                      </a:solidFill>
                      <a:prstDash val="solid"/>
                    </a:lnT>
                    <a:lnB w="6350">
                      <a:solidFill>
                        <a:srgbClr val="12120D"/>
                      </a:solidFill>
                      <a:prstDash val="solid"/>
                    </a:lnB>
                  </a:tcPr>
                </a:tc>
                <a:tc>
                  <a:txBody>
                    <a:bodyPr/>
                    <a:lstStyle/>
                    <a:p>
                      <a:pPr>
                        <a:lnSpc>
                          <a:spcPct val="100000"/>
                        </a:lnSpc>
                      </a:pPr>
                      <a:endParaRPr sz="1000">
                        <a:latin typeface="Times New Roman"/>
                        <a:cs typeface="Times New Roman"/>
                      </a:endParaRPr>
                    </a:p>
                  </a:txBody>
                  <a:tcPr marL="0" marR="0" marT="0" marB="0">
                    <a:lnL w="12700">
                      <a:solidFill>
                        <a:srgbClr val="FFFFFF"/>
                      </a:solidFill>
                      <a:prstDash val="solid"/>
                    </a:lnL>
                    <a:lnR w="12700">
                      <a:solidFill>
                        <a:srgbClr val="FFFFFF"/>
                      </a:solidFill>
                      <a:prstDash val="solid"/>
                    </a:lnR>
                    <a:lnT w="6350">
                      <a:solidFill>
                        <a:srgbClr val="12120D"/>
                      </a:solidFill>
                      <a:prstDash val="solid"/>
                    </a:lnT>
                    <a:lnB w="6350">
                      <a:solidFill>
                        <a:srgbClr val="12120D"/>
                      </a:solidFill>
                      <a:prstDash val="solid"/>
                    </a:lnB>
                    <a:solidFill>
                      <a:srgbClr val="B7E2F8"/>
                    </a:solidFill>
                  </a:tcPr>
                </a:tc>
                <a:tc gridSpan="2">
                  <a:txBody>
                    <a:bodyPr/>
                    <a:lstStyle/>
                    <a:p>
                      <a:pPr>
                        <a:lnSpc>
                          <a:spcPct val="100000"/>
                        </a:lnSpc>
                      </a:pPr>
                      <a:endParaRPr sz="1000" dirty="0">
                        <a:latin typeface="Times New Roman"/>
                        <a:cs typeface="Times New Roman"/>
                      </a:endParaRPr>
                    </a:p>
                  </a:txBody>
                  <a:tcPr marL="0" marR="0" marT="0" marB="0">
                    <a:lnL w="12700">
                      <a:solidFill>
                        <a:srgbClr val="FFFFFF"/>
                      </a:solidFill>
                      <a:prstDash val="solid"/>
                    </a:lnL>
                    <a:lnT w="6350">
                      <a:solidFill>
                        <a:srgbClr val="12120D"/>
                      </a:solidFill>
                      <a:prstDash val="solid"/>
                    </a:lnT>
                    <a:lnB w="6350">
                      <a:solidFill>
                        <a:srgbClr val="12120D"/>
                      </a:solidFill>
                      <a:prstDash val="solid"/>
                    </a:lnB>
                  </a:tcPr>
                </a:tc>
                <a:tc hMerge="1">
                  <a:txBody>
                    <a:bodyPr/>
                    <a:lstStyle/>
                    <a:p>
                      <a:endParaRPr/>
                    </a:p>
                  </a:txBody>
                  <a:tcPr marL="0" marR="0" marT="0" marB="0"/>
                </a:tc>
                <a:extLst>
                  <a:ext uri="{0D108BD9-81ED-4DB2-BD59-A6C34878D82A}">
                    <a16:rowId xmlns:a16="http://schemas.microsoft.com/office/drawing/2014/main" val="10007"/>
                  </a:ext>
                </a:extLst>
              </a:tr>
            </a:tbl>
          </a:graphicData>
        </a:graphic>
      </p:graphicFrame>
      <p:pic>
        <p:nvPicPr>
          <p:cNvPr id="17" name="object 17"/>
          <p:cNvPicPr/>
          <p:nvPr/>
        </p:nvPicPr>
        <p:blipFill>
          <a:blip r:embed="rId2" cstate="print"/>
          <a:stretch>
            <a:fillRect/>
          </a:stretch>
        </p:blipFill>
        <p:spPr>
          <a:xfrm>
            <a:off x="7317258" y="1479238"/>
            <a:ext cx="143992" cy="128098"/>
          </a:xfrm>
          <a:prstGeom prst="rect">
            <a:avLst/>
          </a:prstGeom>
        </p:spPr>
      </p:pic>
      <p:pic>
        <p:nvPicPr>
          <p:cNvPr id="18" name="object 18"/>
          <p:cNvPicPr/>
          <p:nvPr/>
        </p:nvPicPr>
        <p:blipFill>
          <a:blip r:embed="rId3" cstate="print"/>
          <a:stretch>
            <a:fillRect/>
          </a:stretch>
        </p:blipFill>
        <p:spPr>
          <a:xfrm>
            <a:off x="8536305" y="1479238"/>
            <a:ext cx="143992" cy="128098"/>
          </a:xfrm>
          <a:prstGeom prst="rect">
            <a:avLst/>
          </a:prstGeom>
        </p:spPr>
      </p:pic>
      <p:pic>
        <p:nvPicPr>
          <p:cNvPr id="19" name="object 19"/>
          <p:cNvPicPr/>
          <p:nvPr/>
        </p:nvPicPr>
        <p:blipFill>
          <a:blip r:embed="rId3" cstate="print"/>
          <a:stretch>
            <a:fillRect/>
          </a:stretch>
        </p:blipFill>
        <p:spPr>
          <a:xfrm>
            <a:off x="9696054" y="1479238"/>
            <a:ext cx="143992" cy="128098"/>
          </a:xfrm>
          <a:prstGeom prst="rect">
            <a:avLst/>
          </a:prstGeom>
        </p:spPr>
      </p:pic>
      <p:pic>
        <p:nvPicPr>
          <p:cNvPr id="20" name="object 20"/>
          <p:cNvPicPr/>
          <p:nvPr/>
        </p:nvPicPr>
        <p:blipFill>
          <a:blip r:embed="rId4" cstate="print"/>
          <a:stretch>
            <a:fillRect/>
          </a:stretch>
        </p:blipFill>
        <p:spPr>
          <a:xfrm>
            <a:off x="7317258" y="1734731"/>
            <a:ext cx="143992" cy="128098"/>
          </a:xfrm>
          <a:prstGeom prst="rect">
            <a:avLst/>
          </a:prstGeom>
        </p:spPr>
      </p:pic>
      <p:pic>
        <p:nvPicPr>
          <p:cNvPr id="21" name="object 21"/>
          <p:cNvPicPr/>
          <p:nvPr/>
        </p:nvPicPr>
        <p:blipFill>
          <a:blip r:embed="rId5" cstate="print"/>
          <a:stretch>
            <a:fillRect/>
          </a:stretch>
        </p:blipFill>
        <p:spPr>
          <a:xfrm>
            <a:off x="8536305" y="1734731"/>
            <a:ext cx="143992" cy="128098"/>
          </a:xfrm>
          <a:prstGeom prst="rect">
            <a:avLst/>
          </a:prstGeom>
        </p:spPr>
      </p:pic>
      <p:pic>
        <p:nvPicPr>
          <p:cNvPr id="22" name="object 22"/>
          <p:cNvPicPr/>
          <p:nvPr/>
        </p:nvPicPr>
        <p:blipFill>
          <a:blip r:embed="rId5" cstate="print"/>
          <a:stretch>
            <a:fillRect/>
          </a:stretch>
        </p:blipFill>
        <p:spPr>
          <a:xfrm>
            <a:off x="9696054" y="1734731"/>
            <a:ext cx="143992" cy="128098"/>
          </a:xfrm>
          <a:prstGeom prst="rect">
            <a:avLst/>
          </a:prstGeom>
        </p:spPr>
      </p:pic>
      <p:pic>
        <p:nvPicPr>
          <p:cNvPr id="23" name="object 23"/>
          <p:cNvPicPr/>
          <p:nvPr/>
        </p:nvPicPr>
        <p:blipFill>
          <a:blip r:embed="rId6" cstate="print"/>
          <a:stretch>
            <a:fillRect/>
          </a:stretch>
        </p:blipFill>
        <p:spPr>
          <a:xfrm>
            <a:off x="7317258" y="1990917"/>
            <a:ext cx="143992" cy="128098"/>
          </a:xfrm>
          <a:prstGeom prst="rect">
            <a:avLst/>
          </a:prstGeom>
        </p:spPr>
      </p:pic>
      <p:pic>
        <p:nvPicPr>
          <p:cNvPr id="24" name="object 24"/>
          <p:cNvPicPr/>
          <p:nvPr/>
        </p:nvPicPr>
        <p:blipFill>
          <a:blip r:embed="rId7" cstate="print"/>
          <a:stretch>
            <a:fillRect/>
          </a:stretch>
        </p:blipFill>
        <p:spPr>
          <a:xfrm>
            <a:off x="8536305" y="1990917"/>
            <a:ext cx="143992" cy="128098"/>
          </a:xfrm>
          <a:prstGeom prst="rect">
            <a:avLst/>
          </a:prstGeom>
        </p:spPr>
      </p:pic>
      <p:pic>
        <p:nvPicPr>
          <p:cNvPr id="25" name="object 25"/>
          <p:cNvPicPr/>
          <p:nvPr/>
        </p:nvPicPr>
        <p:blipFill>
          <a:blip r:embed="rId7" cstate="print"/>
          <a:stretch>
            <a:fillRect/>
          </a:stretch>
        </p:blipFill>
        <p:spPr>
          <a:xfrm>
            <a:off x="9696054" y="1990917"/>
            <a:ext cx="143992" cy="128098"/>
          </a:xfrm>
          <a:prstGeom prst="rect">
            <a:avLst/>
          </a:prstGeom>
        </p:spPr>
      </p:pic>
      <p:pic>
        <p:nvPicPr>
          <p:cNvPr id="26" name="object 26"/>
          <p:cNvPicPr/>
          <p:nvPr/>
        </p:nvPicPr>
        <p:blipFill>
          <a:blip r:embed="rId4" cstate="print"/>
          <a:stretch>
            <a:fillRect/>
          </a:stretch>
        </p:blipFill>
        <p:spPr>
          <a:xfrm>
            <a:off x="7317258" y="2247106"/>
            <a:ext cx="143992" cy="128098"/>
          </a:xfrm>
          <a:prstGeom prst="rect">
            <a:avLst/>
          </a:prstGeom>
        </p:spPr>
      </p:pic>
      <p:pic>
        <p:nvPicPr>
          <p:cNvPr id="27" name="object 27"/>
          <p:cNvPicPr/>
          <p:nvPr/>
        </p:nvPicPr>
        <p:blipFill>
          <a:blip r:embed="rId5" cstate="print"/>
          <a:stretch>
            <a:fillRect/>
          </a:stretch>
        </p:blipFill>
        <p:spPr>
          <a:xfrm>
            <a:off x="8536305" y="2247106"/>
            <a:ext cx="143992" cy="128098"/>
          </a:xfrm>
          <a:prstGeom prst="rect">
            <a:avLst/>
          </a:prstGeom>
        </p:spPr>
      </p:pic>
      <p:pic>
        <p:nvPicPr>
          <p:cNvPr id="28" name="object 28"/>
          <p:cNvPicPr/>
          <p:nvPr/>
        </p:nvPicPr>
        <p:blipFill>
          <a:blip r:embed="rId8" cstate="print"/>
          <a:stretch>
            <a:fillRect/>
          </a:stretch>
        </p:blipFill>
        <p:spPr>
          <a:xfrm>
            <a:off x="9696055" y="2247106"/>
            <a:ext cx="143992" cy="128098"/>
          </a:xfrm>
          <a:prstGeom prst="rect">
            <a:avLst/>
          </a:prstGeom>
        </p:spPr>
      </p:pic>
      <p:pic>
        <p:nvPicPr>
          <p:cNvPr id="29" name="object 29"/>
          <p:cNvPicPr/>
          <p:nvPr/>
        </p:nvPicPr>
        <p:blipFill>
          <a:blip r:embed="rId4" cstate="print"/>
          <a:stretch>
            <a:fillRect/>
          </a:stretch>
        </p:blipFill>
        <p:spPr>
          <a:xfrm>
            <a:off x="7317258" y="2503295"/>
            <a:ext cx="143992" cy="128098"/>
          </a:xfrm>
          <a:prstGeom prst="rect">
            <a:avLst/>
          </a:prstGeom>
        </p:spPr>
      </p:pic>
      <p:pic>
        <p:nvPicPr>
          <p:cNvPr id="30" name="object 30"/>
          <p:cNvPicPr/>
          <p:nvPr/>
        </p:nvPicPr>
        <p:blipFill>
          <a:blip r:embed="rId8" cstate="print"/>
          <a:stretch>
            <a:fillRect/>
          </a:stretch>
        </p:blipFill>
        <p:spPr>
          <a:xfrm>
            <a:off x="9696055" y="2503295"/>
            <a:ext cx="143992" cy="128098"/>
          </a:xfrm>
          <a:prstGeom prst="rect">
            <a:avLst/>
          </a:prstGeom>
        </p:spPr>
      </p:pic>
      <p:pic>
        <p:nvPicPr>
          <p:cNvPr id="31" name="object 31"/>
          <p:cNvPicPr/>
          <p:nvPr/>
        </p:nvPicPr>
        <p:blipFill>
          <a:blip r:embed="rId4" cstate="print"/>
          <a:stretch>
            <a:fillRect/>
          </a:stretch>
        </p:blipFill>
        <p:spPr>
          <a:xfrm>
            <a:off x="7317258" y="2759484"/>
            <a:ext cx="143992" cy="128098"/>
          </a:xfrm>
          <a:prstGeom prst="rect">
            <a:avLst/>
          </a:prstGeom>
        </p:spPr>
      </p:pic>
      <p:pic>
        <p:nvPicPr>
          <p:cNvPr id="32" name="object 32"/>
          <p:cNvPicPr/>
          <p:nvPr/>
        </p:nvPicPr>
        <p:blipFill>
          <a:blip r:embed="rId7" cstate="print"/>
          <a:stretch>
            <a:fillRect/>
          </a:stretch>
        </p:blipFill>
        <p:spPr>
          <a:xfrm>
            <a:off x="8536305" y="2759480"/>
            <a:ext cx="143992" cy="128098"/>
          </a:xfrm>
          <a:prstGeom prst="rect">
            <a:avLst/>
          </a:prstGeom>
        </p:spPr>
      </p:pic>
      <p:grpSp>
        <p:nvGrpSpPr>
          <p:cNvPr id="33" name="object 33"/>
          <p:cNvGrpSpPr/>
          <p:nvPr/>
        </p:nvGrpSpPr>
        <p:grpSpPr>
          <a:xfrm>
            <a:off x="9696054" y="2759484"/>
            <a:ext cx="144145" cy="128270"/>
            <a:chOff x="9696054" y="2759484"/>
            <a:chExt cx="144145" cy="128270"/>
          </a:xfrm>
        </p:grpSpPr>
        <p:sp>
          <p:nvSpPr>
            <p:cNvPr id="34" name="object 34"/>
            <p:cNvSpPr/>
            <p:nvPr/>
          </p:nvSpPr>
          <p:spPr>
            <a:xfrm>
              <a:off x="9696054" y="2759484"/>
              <a:ext cx="144145" cy="128270"/>
            </a:xfrm>
            <a:custGeom>
              <a:avLst/>
              <a:gdLst/>
              <a:ahLst/>
              <a:cxnLst/>
              <a:rect l="l" t="t" r="r" b="b"/>
              <a:pathLst>
                <a:path w="144145" h="128269">
                  <a:moveTo>
                    <a:pt x="71996" y="0"/>
                  </a:moveTo>
                  <a:lnTo>
                    <a:pt x="43971" y="5034"/>
                  </a:lnTo>
                  <a:lnTo>
                    <a:pt x="21086" y="18763"/>
                  </a:lnTo>
                  <a:lnTo>
                    <a:pt x="5657" y="39124"/>
                  </a:lnTo>
                  <a:lnTo>
                    <a:pt x="0" y="64055"/>
                  </a:lnTo>
                  <a:lnTo>
                    <a:pt x="5657" y="88984"/>
                  </a:lnTo>
                  <a:lnTo>
                    <a:pt x="21086" y="109341"/>
                  </a:lnTo>
                  <a:lnTo>
                    <a:pt x="43971" y="123065"/>
                  </a:lnTo>
                  <a:lnTo>
                    <a:pt x="71996" y="128098"/>
                  </a:lnTo>
                  <a:lnTo>
                    <a:pt x="100021" y="123065"/>
                  </a:lnTo>
                  <a:lnTo>
                    <a:pt x="122905" y="109341"/>
                  </a:lnTo>
                  <a:lnTo>
                    <a:pt x="138334" y="88984"/>
                  </a:lnTo>
                  <a:lnTo>
                    <a:pt x="143992" y="64055"/>
                  </a:lnTo>
                  <a:lnTo>
                    <a:pt x="138334" y="39124"/>
                  </a:lnTo>
                  <a:lnTo>
                    <a:pt x="122905" y="18763"/>
                  </a:lnTo>
                  <a:lnTo>
                    <a:pt x="100021" y="5034"/>
                  </a:lnTo>
                  <a:lnTo>
                    <a:pt x="71996" y="0"/>
                  </a:lnTo>
                  <a:close/>
                </a:path>
              </a:pathLst>
            </a:custGeom>
            <a:solidFill>
              <a:srgbClr val="12120D"/>
            </a:solidFill>
          </p:spPr>
          <p:txBody>
            <a:bodyPr wrap="square" lIns="0" tIns="0" rIns="0" bIns="0" rtlCol="0"/>
            <a:lstStyle/>
            <a:p>
              <a:endParaRPr/>
            </a:p>
          </p:txBody>
        </p:sp>
        <p:sp>
          <p:nvSpPr>
            <p:cNvPr id="35" name="object 35"/>
            <p:cNvSpPr/>
            <p:nvPr/>
          </p:nvSpPr>
          <p:spPr>
            <a:xfrm>
              <a:off x="9743661" y="2817619"/>
              <a:ext cx="48895" cy="12065"/>
            </a:xfrm>
            <a:custGeom>
              <a:avLst/>
              <a:gdLst/>
              <a:ahLst/>
              <a:cxnLst/>
              <a:rect l="l" t="t" r="r" b="b"/>
              <a:pathLst>
                <a:path w="48895" h="12064">
                  <a:moveTo>
                    <a:pt x="48767" y="0"/>
                  </a:moveTo>
                  <a:lnTo>
                    <a:pt x="0" y="0"/>
                  </a:lnTo>
                  <a:lnTo>
                    <a:pt x="0" y="11839"/>
                  </a:lnTo>
                  <a:lnTo>
                    <a:pt x="48767" y="11839"/>
                  </a:lnTo>
                  <a:lnTo>
                    <a:pt x="48767" y="0"/>
                  </a:lnTo>
                  <a:close/>
                </a:path>
              </a:pathLst>
            </a:custGeom>
            <a:solidFill>
              <a:srgbClr val="FFFFFF"/>
            </a:solidFill>
          </p:spPr>
          <p:txBody>
            <a:bodyPr wrap="square" lIns="0" tIns="0" rIns="0" bIns="0" rtlCol="0"/>
            <a:lstStyle/>
            <a:p>
              <a:endParaRPr/>
            </a:p>
          </p:txBody>
        </p:sp>
      </p:grpSp>
      <p:pic>
        <p:nvPicPr>
          <p:cNvPr id="36" name="object 36"/>
          <p:cNvPicPr/>
          <p:nvPr/>
        </p:nvPicPr>
        <p:blipFill>
          <a:blip r:embed="rId9" cstate="print"/>
          <a:stretch>
            <a:fillRect/>
          </a:stretch>
        </p:blipFill>
        <p:spPr>
          <a:xfrm>
            <a:off x="7317258" y="3015670"/>
            <a:ext cx="143992" cy="128098"/>
          </a:xfrm>
          <a:prstGeom prst="rect">
            <a:avLst/>
          </a:prstGeom>
        </p:spPr>
      </p:pic>
      <p:grpSp>
        <p:nvGrpSpPr>
          <p:cNvPr id="37" name="object 37"/>
          <p:cNvGrpSpPr/>
          <p:nvPr/>
        </p:nvGrpSpPr>
        <p:grpSpPr>
          <a:xfrm>
            <a:off x="8536305" y="3015670"/>
            <a:ext cx="144145" cy="128270"/>
            <a:chOff x="8414229" y="3015670"/>
            <a:chExt cx="144145" cy="128270"/>
          </a:xfrm>
        </p:grpSpPr>
        <p:sp>
          <p:nvSpPr>
            <p:cNvPr id="38" name="object 38"/>
            <p:cNvSpPr/>
            <p:nvPr/>
          </p:nvSpPr>
          <p:spPr>
            <a:xfrm>
              <a:off x="8414229" y="3015670"/>
              <a:ext cx="144145" cy="128270"/>
            </a:xfrm>
            <a:custGeom>
              <a:avLst/>
              <a:gdLst/>
              <a:ahLst/>
              <a:cxnLst/>
              <a:rect l="l" t="t" r="r" b="b"/>
              <a:pathLst>
                <a:path w="144145" h="128269">
                  <a:moveTo>
                    <a:pt x="71996" y="0"/>
                  </a:moveTo>
                  <a:lnTo>
                    <a:pt x="43971" y="5034"/>
                  </a:lnTo>
                  <a:lnTo>
                    <a:pt x="21086" y="18763"/>
                  </a:lnTo>
                  <a:lnTo>
                    <a:pt x="5657" y="39124"/>
                  </a:lnTo>
                  <a:lnTo>
                    <a:pt x="0" y="64055"/>
                  </a:lnTo>
                  <a:lnTo>
                    <a:pt x="5657" y="88984"/>
                  </a:lnTo>
                  <a:lnTo>
                    <a:pt x="21086" y="109341"/>
                  </a:lnTo>
                  <a:lnTo>
                    <a:pt x="43971" y="123065"/>
                  </a:lnTo>
                  <a:lnTo>
                    <a:pt x="71996" y="128098"/>
                  </a:lnTo>
                  <a:lnTo>
                    <a:pt x="100021" y="123065"/>
                  </a:lnTo>
                  <a:lnTo>
                    <a:pt x="122905" y="109341"/>
                  </a:lnTo>
                  <a:lnTo>
                    <a:pt x="138334" y="88984"/>
                  </a:lnTo>
                  <a:lnTo>
                    <a:pt x="143992" y="64055"/>
                  </a:lnTo>
                  <a:lnTo>
                    <a:pt x="138334" y="39124"/>
                  </a:lnTo>
                  <a:lnTo>
                    <a:pt x="122905" y="18763"/>
                  </a:lnTo>
                  <a:lnTo>
                    <a:pt x="100021" y="5034"/>
                  </a:lnTo>
                  <a:lnTo>
                    <a:pt x="71996" y="0"/>
                  </a:lnTo>
                  <a:close/>
                </a:path>
              </a:pathLst>
            </a:custGeom>
            <a:solidFill>
              <a:srgbClr val="12120D"/>
            </a:solidFill>
          </p:spPr>
          <p:txBody>
            <a:bodyPr wrap="square" lIns="0" tIns="0" rIns="0" bIns="0" rtlCol="0"/>
            <a:lstStyle/>
            <a:p>
              <a:endParaRPr/>
            </a:p>
          </p:txBody>
        </p:sp>
        <p:sp>
          <p:nvSpPr>
            <p:cNvPr id="39" name="object 39"/>
            <p:cNvSpPr/>
            <p:nvPr/>
          </p:nvSpPr>
          <p:spPr>
            <a:xfrm>
              <a:off x="8461838" y="3073805"/>
              <a:ext cx="48895" cy="12065"/>
            </a:xfrm>
            <a:custGeom>
              <a:avLst/>
              <a:gdLst/>
              <a:ahLst/>
              <a:cxnLst/>
              <a:rect l="l" t="t" r="r" b="b"/>
              <a:pathLst>
                <a:path w="48895" h="12064">
                  <a:moveTo>
                    <a:pt x="48767" y="0"/>
                  </a:moveTo>
                  <a:lnTo>
                    <a:pt x="0" y="0"/>
                  </a:lnTo>
                  <a:lnTo>
                    <a:pt x="0" y="11839"/>
                  </a:lnTo>
                  <a:lnTo>
                    <a:pt x="48767" y="11839"/>
                  </a:lnTo>
                  <a:lnTo>
                    <a:pt x="48767" y="0"/>
                  </a:lnTo>
                  <a:close/>
                </a:path>
              </a:pathLst>
            </a:custGeom>
            <a:solidFill>
              <a:srgbClr val="FFFFFF"/>
            </a:solidFill>
          </p:spPr>
          <p:txBody>
            <a:bodyPr wrap="square" lIns="0" tIns="0" rIns="0" bIns="0" rtlCol="0"/>
            <a:lstStyle/>
            <a:p>
              <a:endParaRPr/>
            </a:p>
          </p:txBody>
        </p:sp>
      </p:grpSp>
      <p:pic>
        <p:nvPicPr>
          <p:cNvPr id="40" name="object 40"/>
          <p:cNvPicPr/>
          <p:nvPr/>
        </p:nvPicPr>
        <p:blipFill>
          <a:blip r:embed="rId5" cstate="print"/>
          <a:stretch>
            <a:fillRect/>
          </a:stretch>
        </p:blipFill>
        <p:spPr>
          <a:xfrm>
            <a:off x="9696054" y="3015670"/>
            <a:ext cx="143992" cy="128098"/>
          </a:xfrm>
          <a:prstGeom prst="rect">
            <a:avLst/>
          </a:prstGeom>
        </p:spPr>
      </p:pic>
      <p:pic>
        <p:nvPicPr>
          <p:cNvPr id="41" name="object 41"/>
          <p:cNvPicPr/>
          <p:nvPr/>
        </p:nvPicPr>
        <p:blipFill>
          <a:blip r:embed="rId10" cstate="print"/>
          <a:stretch>
            <a:fillRect/>
          </a:stretch>
        </p:blipFill>
        <p:spPr>
          <a:xfrm>
            <a:off x="8747897" y="3770927"/>
            <a:ext cx="72301" cy="65873"/>
          </a:xfrm>
          <a:prstGeom prst="rect">
            <a:avLst/>
          </a:prstGeom>
        </p:spPr>
      </p:pic>
      <p:sp>
        <p:nvSpPr>
          <p:cNvPr id="42" name="object 42"/>
          <p:cNvSpPr/>
          <p:nvPr/>
        </p:nvSpPr>
        <p:spPr>
          <a:xfrm>
            <a:off x="9385888" y="3779395"/>
            <a:ext cx="43815" cy="57785"/>
          </a:xfrm>
          <a:custGeom>
            <a:avLst/>
            <a:gdLst/>
            <a:ahLst/>
            <a:cxnLst/>
            <a:rect l="l" t="t" r="r" b="b"/>
            <a:pathLst>
              <a:path w="43815" h="57785">
                <a:moveTo>
                  <a:pt x="22085" y="0"/>
                </a:moveTo>
                <a:lnTo>
                  <a:pt x="12714" y="1939"/>
                </a:lnTo>
                <a:lnTo>
                  <a:pt x="5780" y="7578"/>
                </a:lnTo>
                <a:lnTo>
                  <a:pt x="1477" y="16647"/>
                </a:lnTo>
                <a:lnTo>
                  <a:pt x="0" y="28875"/>
                </a:lnTo>
                <a:lnTo>
                  <a:pt x="1487" y="40829"/>
                </a:lnTo>
                <a:lnTo>
                  <a:pt x="5781" y="49802"/>
                </a:lnTo>
                <a:lnTo>
                  <a:pt x="12633" y="55442"/>
                </a:lnTo>
                <a:lnTo>
                  <a:pt x="21793" y="57400"/>
                </a:lnTo>
                <a:lnTo>
                  <a:pt x="30901" y="55440"/>
                </a:lnTo>
                <a:lnTo>
                  <a:pt x="37175" y="50238"/>
                </a:lnTo>
                <a:lnTo>
                  <a:pt x="18338" y="50238"/>
                </a:lnTo>
                <a:lnTo>
                  <a:pt x="15455" y="48781"/>
                </a:lnTo>
                <a:lnTo>
                  <a:pt x="13817" y="46137"/>
                </a:lnTo>
                <a:lnTo>
                  <a:pt x="11125" y="42115"/>
                </a:lnTo>
                <a:lnTo>
                  <a:pt x="9690" y="35879"/>
                </a:lnTo>
                <a:lnTo>
                  <a:pt x="9690" y="21521"/>
                </a:lnTo>
                <a:lnTo>
                  <a:pt x="11125" y="15375"/>
                </a:lnTo>
                <a:lnTo>
                  <a:pt x="13817" y="11263"/>
                </a:lnTo>
                <a:lnTo>
                  <a:pt x="15544" y="8529"/>
                </a:lnTo>
                <a:lnTo>
                  <a:pt x="18237" y="7162"/>
                </a:lnTo>
                <a:lnTo>
                  <a:pt x="37145" y="7162"/>
                </a:lnTo>
                <a:lnTo>
                  <a:pt x="31024" y="1984"/>
                </a:lnTo>
                <a:lnTo>
                  <a:pt x="22085" y="0"/>
                </a:lnTo>
                <a:close/>
              </a:path>
              <a:path w="43815" h="57785">
                <a:moveTo>
                  <a:pt x="37145" y="7162"/>
                </a:moveTo>
                <a:lnTo>
                  <a:pt x="25158" y="7162"/>
                </a:lnTo>
                <a:lnTo>
                  <a:pt x="27952" y="8619"/>
                </a:lnTo>
                <a:lnTo>
                  <a:pt x="32270" y="15194"/>
                </a:lnTo>
                <a:lnTo>
                  <a:pt x="33785" y="21521"/>
                </a:lnTo>
                <a:lnTo>
                  <a:pt x="33807" y="35879"/>
                </a:lnTo>
                <a:lnTo>
                  <a:pt x="32372" y="42036"/>
                </a:lnTo>
                <a:lnTo>
                  <a:pt x="29679" y="46137"/>
                </a:lnTo>
                <a:lnTo>
                  <a:pt x="28041" y="48781"/>
                </a:lnTo>
                <a:lnTo>
                  <a:pt x="25158" y="50238"/>
                </a:lnTo>
                <a:lnTo>
                  <a:pt x="37175" y="50238"/>
                </a:lnTo>
                <a:lnTo>
                  <a:pt x="37726" y="49781"/>
                </a:lnTo>
                <a:lnTo>
                  <a:pt x="42011" y="40758"/>
                </a:lnTo>
                <a:lnTo>
                  <a:pt x="43497" y="28706"/>
                </a:lnTo>
                <a:lnTo>
                  <a:pt x="42016" y="16719"/>
                </a:lnTo>
                <a:lnTo>
                  <a:pt x="37763" y="7684"/>
                </a:lnTo>
                <a:lnTo>
                  <a:pt x="37145" y="7162"/>
                </a:lnTo>
                <a:close/>
              </a:path>
            </a:pathLst>
          </a:custGeom>
          <a:solidFill>
            <a:srgbClr val="12120D"/>
          </a:solidFill>
        </p:spPr>
        <p:txBody>
          <a:bodyPr wrap="square" lIns="0" tIns="0" rIns="0" bIns="0" rtlCol="0"/>
          <a:lstStyle/>
          <a:p>
            <a:endParaRPr/>
          </a:p>
        </p:txBody>
      </p:sp>
      <p:sp>
        <p:nvSpPr>
          <p:cNvPr id="43" name="object 43"/>
          <p:cNvSpPr/>
          <p:nvPr/>
        </p:nvSpPr>
        <p:spPr>
          <a:xfrm>
            <a:off x="9809905" y="3802371"/>
            <a:ext cx="48895" cy="12065"/>
          </a:xfrm>
          <a:custGeom>
            <a:avLst/>
            <a:gdLst/>
            <a:ahLst/>
            <a:cxnLst/>
            <a:rect l="l" t="t" r="r" b="b"/>
            <a:pathLst>
              <a:path w="48895" h="12064">
                <a:moveTo>
                  <a:pt x="48767" y="0"/>
                </a:moveTo>
                <a:lnTo>
                  <a:pt x="0" y="0"/>
                </a:lnTo>
                <a:lnTo>
                  <a:pt x="0" y="11839"/>
                </a:lnTo>
                <a:lnTo>
                  <a:pt x="48767" y="11839"/>
                </a:lnTo>
                <a:lnTo>
                  <a:pt x="48767" y="0"/>
                </a:lnTo>
                <a:close/>
              </a:path>
            </a:pathLst>
          </a:custGeom>
          <a:solidFill>
            <a:srgbClr val="12120D"/>
          </a:solidFill>
        </p:spPr>
        <p:txBody>
          <a:bodyPr wrap="square" lIns="0" tIns="0" rIns="0" bIns="0" rtlCol="0"/>
          <a:lstStyle/>
          <a:p>
            <a:endParaRPr/>
          </a:p>
        </p:txBody>
      </p:sp>
      <p:sp>
        <p:nvSpPr>
          <p:cNvPr id="44" name="object 44"/>
          <p:cNvSpPr txBox="1"/>
          <p:nvPr/>
        </p:nvSpPr>
        <p:spPr>
          <a:xfrm>
            <a:off x="5280735" y="3712835"/>
            <a:ext cx="5220335" cy="658495"/>
          </a:xfrm>
          <a:prstGeom prst="rect">
            <a:avLst/>
          </a:prstGeom>
        </p:spPr>
        <p:txBody>
          <a:bodyPr vert="horz" wrap="square" lIns="0" tIns="39370" rIns="0" bIns="0" rtlCol="0">
            <a:spAutoFit/>
          </a:bodyPr>
          <a:lstStyle/>
          <a:p>
            <a:pPr marL="3586479">
              <a:lnSpc>
                <a:spcPct val="100000"/>
              </a:lnSpc>
              <a:spcBef>
                <a:spcPts val="310"/>
              </a:spcBef>
              <a:tabLst>
                <a:tab pos="4196080" algn="l"/>
                <a:tab pos="4625340" algn="l"/>
              </a:tabLst>
            </a:pPr>
            <a:r>
              <a:rPr lang="it-IT" sz="750" dirty="0">
                <a:solidFill>
                  <a:srgbClr val="12120D"/>
                </a:solidFill>
                <a:latin typeface="Daimler CS Light"/>
                <a:ea typeface="Daimler CS Light"/>
                <a:cs typeface="Daimler CS Light"/>
                <a:sym typeface="Daimler CS Light"/>
              </a:rPr>
              <a:t>ottimo	buono	soddisfacente</a:t>
            </a:r>
            <a:endParaRPr sz="750" dirty="0">
              <a:latin typeface="Daimler CS Light"/>
              <a:cs typeface="Daimler CS Light"/>
            </a:endParaRPr>
          </a:p>
          <a:p>
            <a:pPr marL="12700" marR="50800">
              <a:lnSpc>
                <a:spcPct val="100000"/>
              </a:lnSpc>
              <a:spcBef>
                <a:spcPts val="280"/>
              </a:spcBef>
            </a:pPr>
            <a:r>
              <a:rPr lang="it-IT" sz="1000" dirty="0">
                <a:solidFill>
                  <a:srgbClr val="12120D"/>
                </a:solidFill>
                <a:latin typeface="Daimler CS Light"/>
                <a:ea typeface="Daimler CS Light"/>
                <a:cs typeface="Daimler CS Light"/>
                <a:sym typeface="Daimler CS Light"/>
              </a:rPr>
              <a:t>Per quanto riguarda resistenza alle incrinature, coefficiente di attrito e resistenza all'usura, le guarnizioni e i dischi del freno originali Mercedes-Benz hanno ottenuto il migliore valore complessivo. </a:t>
            </a:r>
            <a:br>
              <a:rPr lang="it-IT" sz="1000" dirty="0">
                <a:solidFill>
                  <a:srgbClr val="12120D"/>
                </a:solidFill>
                <a:latin typeface="Daimler CS Light"/>
                <a:ea typeface="Daimler CS Light"/>
                <a:cs typeface="Daimler CS Light"/>
                <a:sym typeface="Daimler CS Light"/>
              </a:rPr>
            </a:br>
            <a:r>
              <a:rPr lang="it-IT" sz="1000" dirty="0">
                <a:solidFill>
                  <a:srgbClr val="12120D"/>
                </a:solidFill>
                <a:latin typeface="Daimler CS Light"/>
                <a:ea typeface="Daimler CS Light"/>
                <a:cs typeface="Daimler CS Light"/>
                <a:sym typeface="Daimler CS Light"/>
              </a:rPr>
              <a:t>I componenti sono tarati in modo ottimale sia tra loro che rispetto al modello di veicolo.</a:t>
            </a:r>
            <a:endParaRPr sz="1000" dirty="0">
              <a:latin typeface="Daimler CS Light"/>
              <a:cs typeface="Daimler CS Light"/>
            </a:endParaRPr>
          </a:p>
        </p:txBody>
      </p:sp>
      <p:grpSp>
        <p:nvGrpSpPr>
          <p:cNvPr id="45" name="object 45"/>
          <p:cNvGrpSpPr/>
          <p:nvPr/>
        </p:nvGrpSpPr>
        <p:grpSpPr>
          <a:xfrm>
            <a:off x="4816065" y="4534411"/>
            <a:ext cx="5220335" cy="2934970"/>
            <a:chOff x="4816065" y="4534411"/>
            <a:chExt cx="5220335" cy="2934970"/>
          </a:xfrm>
        </p:grpSpPr>
        <p:sp>
          <p:nvSpPr>
            <p:cNvPr id="46" name="object 46"/>
            <p:cNvSpPr/>
            <p:nvPr/>
          </p:nvSpPr>
          <p:spPr>
            <a:xfrm>
              <a:off x="4816065" y="4786441"/>
              <a:ext cx="5220335" cy="2682875"/>
            </a:xfrm>
            <a:custGeom>
              <a:avLst/>
              <a:gdLst/>
              <a:ahLst/>
              <a:cxnLst/>
              <a:rect l="l" t="t" r="r" b="b"/>
              <a:pathLst>
                <a:path w="5220334" h="2682875">
                  <a:moveTo>
                    <a:pt x="5220143" y="0"/>
                  </a:moveTo>
                  <a:lnTo>
                    <a:pt x="0" y="0"/>
                  </a:lnTo>
                  <a:lnTo>
                    <a:pt x="0" y="2682634"/>
                  </a:lnTo>
                  <a:lnTo>
                    <a:pt x="5220143" y="2682634"/>
                  </a:lnTo>
                  <a:lnTo>
                    <a:pt x="5220143" y="0"/>
                  </a:lnTo>
                  <a:close/>
                </a:path>
              </a:pathLst>
            </a:custGeom>
            <a:solidFill>
              <a:srgbClr val="FFFFFF"/>
            </a:solidFill>
          </p:spPr>
          <p:txBody>
            <a:bodyPr wrap="square" lIns="0" tIns="0" rIns="0" bIns="0" rtlCol="0"/>
            <a:lstStyle/>
            <a:p>
              <a:endParaRPr/>
            </a:p>
          </p:txBody>
        </p:sp>
        <p:pic>
          <p:nvPicPr>
            <p:cNvPr id="47" name="object 47"/>
            <p:cNvPicPr/>
            <p:nvPr/>
          </p:nvPicPr>
          <p:blipFill>
            <a:blip r:embed="rId11" cstate="print"/>
            <a:stretch>
              <a:fillRect/>
            </a:stretch>
          </p:blipFill>
          <p:spPr>
            <a:xfrm>
              <a:off x="5113299" y="4534411"/>
              <a:ext cx="2759103" cy="2875500"/>
            </a:xfrm>
            <a:prstGeom prst="rect">
              <a:avLst/>
            </a:prstGeom>
          </p:spPr>
        </p:pic>
      </p:grpSp>
      <p:sp>
        <p:nvSpPr>
          <p:cNvPr id="48" name="object 48"/>
          <p:cNvSpPr txBox="1"/>
          <p:nvPr/>
        </p:nvSpPr>
        <p:spPr>
          <a:xfrm>
            <a:off x="7872476" y="4470958"/>
            <a:ext cx="937894" cy="406400"/>
          </a:xfrm>
          <a:prstGeom prst="rect">
            <a:avLst/>
          </a:prstGeom>
        </p:spPr>
        <p:txBody>
          <a:bodyPr vert="horz" wrap="square" lIns="0" tIns="12700" rIns="0" bIns="0" rtlCol="0">
            <a:spAutoFit/>
          </a:bodyPr>
          <a:lstStyle/>
          <a:p>
            <a:pPr marL="12700" marR="5080">
              <a:lnSpc>
                <a:spcPct val="111100"/>
              </a:lnSpc>
              <a:spcBef>
                <a:spcPts val="100"/>
              </a:spcBef>
            </a:pPr>
            <a:r>
              <a:rPr lang="it-IT" sz="750" b="1">
                <a:solidFill>
                  <a:srgbClr val="12120D"/>
                </a:solidFill>
                <a:latin typeface="Daimler CS Demi"/>
                <a:ea typeface="Daimler CS Demi"/>
                <a:cs typeface="Daimler CS Demi"/>
                <a:sym typeface="Daimler CS Demi"/>
              </a:rPr>
              <a:t>Mescola della guarnizione specifica per il veicolo</a:t>
            </a:r>
            <a:endParaRPr sz="750">
              <a:latin typeface="Daimler CS Demi"/>
              <a:cs typeface="Daimler CS Demi"/>
            </a:endParaRPr>
          </a:p>
        </p:txBody>
      </p:sp>
      <p:sp>
        <p:nvSpPr>
          <p:cNvPr id="49" name="object 49"/>
          <p:cNvSpPr txBox="1"/>
          <p:nvPr/>
        </p:nvSpPr>
        <p:spPr>
          <a:xfrm>
            <a:off x="7885824" y="5710296"/>
            <a:ext cx="1099426" cy="1108710"/>
          </a:xfrm>
          <a:prstGeom prst="rect">
            <a:avLst/>
          </a:prstGeom>
        </p:spPr>
        <p:txBody>
          <a:bodyPr vert="horz" wrap="square" lIns="0" tIns="12700" rIns="0" bIns="0" rtlCol="0">
            <a:spAutoFit/>
          </a:bodyPr>
          <a:lstStyle/>
          <a:p>
            <a:pPr marL="12700">
              <a:lnSpc>
                <a:spcPct val="100000"/>
              </a:lnSpc>
              <a:spcBef>
                <a:spcPts val="100"/>
              </a:spcBef>
            </a:pPr>
            <a:r>
              <a:rPr lang="it-IT" sz="750" b="1" dirty="0">
                <a:solidFill>
                  <a:srgbClr val="12120D"/>
                </a:solidFill>
                <a:latin typeface="Daimler CS Demi"/>
                <a:ea typeface="Daimler CS Demi"/>
                <a:cs typeface="Daimler CS Demi"/>
                <a:sym typeface="Daimler CS Demi"/>
              </a:rPr>
              <a:t>Indicatore di usura (3x)</a:t>
            </a:r>
            <a:endParaRPr sz="750" dirty="0">
              <a:latin typeface="Daimler CS Demi"/>
              <a:cs typeface="Daimler CS Demi"/>
            </a:endParaRPr>
          </a:p>
          <a:p>
            <a:pPr>
              <a:lnSpc>
                <a:spcPct val="100000"/>
              </a:lnSpc>
            </a:pPr>
            <a:endParaRPr sz="1150" dirty="0">
              <a:latin typeface="Daimler CS Demi"/>
              <a:cs typeface="Daimler CS Demi"/>
            </a:endParaRPr>
          </a:p>
          <a:p>
            <a:pPr marL="12700" marR="12065">
              <a:lnSpc>
                <a:spcPct val="111100"/>
              </a:lnSpc>
            </a:pPr>
            <a:r>
              <a:rPr lang="it-IT" sz="750" b="1" dirty="0">
                <a:solidFill>
                  <a:srgbClr val="12120D"/>
                </a:solidFill>
                <a:latin typeface="Daimler CS Demi"/>
                <a:ea typeface="Daimler CS Demi"/>
                <a:cs typeface="Daimler CS Demi"/>
                <a:sym typeface="Daimler CS Demi"/>
              </a:rPr>
              <a:t>Campana in lamiera di acciaio ad alta resistenza: riduzione del peso fino </a:t>
            </a:r>
            <a:br>
              <a:rPr lang="it-IT" sz="750" b="1" dirty="0">
                <a:solidFill>
                  <a:srgbClr val="12120D"/>
                </a:solidFill>
                <a:latin typeface="Daimler CS Demi"/>
                <a:ea typeface="Daimler CS Demi"/>
                <a:cs typeface="Daimler CS Demi"/>
                <a:sym typeface="Daimler CS Demi"/>
              </a:rPr>
            </a:br>
            <a:r>
              <a:rPr lang="it-IT" sz="750" b="1" dirty="0">
                <a:solidFill>
                  <a:srgbClr val="12120D"/>
                </a:solidFill>
                <a:latin typeface="Daimler CS Demi"/>
                <a:ea typeface="Daimler CS Demi"/>
                <a:cs typeface="Daimler CS Demi"/>
                <a:sym typeface="Daimler CS Demi"/>
              </a:rPr>
              <a:t>a 1,5 kg per ogni disco</a:t>
            </a:r>
            <a:endParaRPr sz="750" dirty="0">
              <a:latin typeface="Daimler CS Demi"/>
              <a:cs typeface="Daimler CS Demi"/>
            </a:endParaRPr>
          </a:p>
          <a:p>
            <a:pPr>
              <a:lnSpc>
                <a:spcPct val="100000"/>
              </a:lnSpc>
              <a:spcBef>
                <a:spcPts val="45"/>
              </a:spcBef>
            </a:pPr>
            <a:endParaRPr sz="1150" dirty="0">
              <a:latin typeface="Daimler CS Demi"/>
              <a:cs typeface="Daimler CS Demi"/>
            </a:endParaRPr>
          </a:p>
          <a:p>
            <a:pPr marL="12700">
              <a:lnSpc>
                <a:spcPct val="100000"/>
              </a:lnSpc>
            </a:pPr>
            <a:r>
              <a:rPr lang="it-IT" sz="750" b="1" dirty="0">
                <a:solidFill>
                  <a:srgbClr val="12120D"/>
                </a:solidFill>
                <a:latin typeface="Daimler CS Demi"/>
                <a:ea typeface="Daimler CS Demi"/>
                <a:cs typeface="Daimler CS Demi"/>
                <a:sym typeface="Daimler CS Demi"/>
              </a:rPr>
              <a:t>Dentatura</a:t>
            </a:r>
            <a:endParaRPr sz="750" dirty="0">
              <a:latin typeface="Daimler CS Demi"/>
              <a:cs typeface="Daimler CS Dem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5436006" y="791997"/>
            <a:ext cx="2479992" cy="1456563"/>
          </a:xfrm>
          <a:prstGeom prst="rect">
            <a:avLst/>
          </a:prstGeom>
        </p:spPr>
      </p:pic>
      <p:pic>
        <p:nvPicPr>
          <p:cNvPr id="3" name="object 3"/>
          <p:cNvPicPr/>
          <p:nvPr/>
        </p:nvPicPr>
        <p:blipFill>
          <a:blip r:embed="rId3" cstate="print"/>
          <a:stretch>
            <a:fillRect/>
          </a:stretch>
        </p:blipFill>
        <p:spPr>
          <a:xfrm>
            <a:off x="8092999" y="791997"/>
            <a:ext cx="1950999" cy="1456563"/>
          </a:xfrm>
          <a:prstGeom prst="rect">
            <a:avLst/>
          </a:prstGeom>
        </p:spPr>
      </p:pic>
      <p:sp>
        <p:nvSpPr>
          <p:cNvPr id="4" name="object 4"/>
          <p:cNvSpPr/>
          <p:nvPr/>
        </p:nvSpPr>
        <p:spPr>
          <a:xfrm>
            <a:off x="607973" y="2851942"/>
            <a:ext cx="2999740" cy="3028315"/>
          </a:xfrm>
          <a:custGeom>
            <a:avLst/>
            <a:gdLst/>
            <a:ahLst/>
            <a:cxnLst/>
            <a:rect l="l" t="t" r="r" b="b"/>
            <a:pathLst>
              <a:path w="2999740" h="3028315">
                <a:moveTo>
                  <a:pt x="0" y="3027687"/>
                </a:moveTo>
                <a:lnTo>
                  <a:pt x="2999295" y="3027687"/>
                </a:lnTo>
                <a:lnTo>
                  <a:pt x="2999295" y="0"/>
                </a:lnTo>
                <a:lnTo>
                  <a:pt x="0" y="0"/>
                </a:lnTo>
                <a:lnTo>
                  <a:pt x="0" y="3027687"/>
                </a:lnTo>
                <a:close/>
              </a:path>
            </a:pathLst>
          </a:custGeom>
          <a:ln w="20424">
            <a:solidFill>
              <a:srgbClr val="E2E3E3"/>
            </a:solidFill>
          </a:ln>
        </p:spPr>
        <p:txBody>
          <a:bodyPr wrap="square" lIns="0" tIns="0" rIns="0" bIns="0" rtlCol="0"/>
          <a:lstStyle/>
          <a:p>
            <a:endParaRPr/>
          </a:p>
        </p:txBody>
      </p:sp>
      <p:sp>
        <p:nvSpPr>
          <p:cNvPr id="5" name="object 5"/>
          <p:cNvSpPr/>
          <p:nvPr/>
        </p:nvSpPr>
        <p:spPr>
          <a:xfrm>
            <a:off x="3758174" y="2891288"/>
            <a:ext cx="2999740" cy="4627245"/>
          </a:xfrm>
          <a:custGeom>
            <a:avLst/>
            <a:gdLst/>
            <a:ahLst/>
            <a:cxnLst/>
            <a:rect l="l" t="t" r="r" b="b"/>
            <a:pathLst>
              <a:path w="2999740" h="4627245">
                <a:moveTo>
                  <a:pt x="0" y="4626884"/>
                </a:moveTo>
                <a:lnTo>
                  <a:pt x="2999295" y="4626884"/>
                </a:lnTo>
                <a:lnTo>
                  <a:pt x="2999295" y="0"/>
                </a:lnTo>
                <a:lnTo>
                  <a:pt x="0" y="0"/>
                </a:lnTo>
                <a:lnTo>
                  <a:pt x="0" y="4626884"/>
                </a:lnTo>
                <a:close/>
              </a:path>
            </a:pathLst>
          </a:custGeom>
          <a:ln w="21771">
            <a:solidFill>
              <a:srgbClr val="E2E3E3"/>
            </a:solidFill>
          </a:ln>
        </p:spPr>
        <p:txBody>
          <a:bodyPr wrap="square" lIns="0" tIns="0" rIns="0" bIns="0" rtlCol="0"/>
          <a:lstStyle/>
          <a:p>
            <a:endParaRPr/>
          </a:p>
        </p:txBody>
      </p:sp>
      <p:sp>
        <p:nvSpPr>
          <p:cNvPr id="6" name="object 6"/>
          <p:cNvSpPr/>
          <p:nvPr/>
        </p:nvSpPr>
        <p:spPr>
          <a:xfrm>
            <a:off x="6982695" y="2866316"/>
            <a:ext cx="2999740" cy="4638675"/>
          </a:xfrm>
          <a:custGeom>
            <a:avLst/>
            <a:gdLst/>
            <a:ahLst/>
            <a:cxnLst/>
            <a:rect l="l" t="t" r="r" b="b"/>
            <a:pathLst>
              <a:path w="2999740" h="4638675">
                <a:moveTo>
                  <a:pt x="0" y="4638423"/>
                </a:moveTo>
                <a:lnTo>
                  <a:pt x="2999295" y="4638423"/>
                </a:lnTo>
                <a:lnTo>
                  <a:pt x="2999295" y="0"/>
                </a:lnTo>
                <a:lnTo>
                  <a:pt x="0" y="0"/>
                </a:lnTo>
                <a:lnTo>
                  <a:pt x="0" y="4638423"/>
                </a:lnTo>
                <a:close/>
              </a:path>
            </a:pathLst>
          </a:custGeom>
          <a:ln w="21771">
            <a:solidFill>
              <a:srgbClr val="E2E3E3"/>
            </a:solidFill>
          </a:ln>
        </p:spPr>
        <p:txBody>
          <a:bodyPr wrap="square" lIns="0" tIns="0" rIns="0" bIns="0" rtlCol="0"/>
          <a:lstStyle/>
          <a:p>
            <a:endParaRPr/>
          </a:p>
        </p:txBody>
      </p:sp>
      <p:sp>
        <p:nvSpPr>
          <p:cNvPr id="7" name="object 7"/>
          <p:cNvSpPr txBox="1"/>
          <p:nvPr/>
        </p:nvSpPr>
        <p:spPr>
          <a:xfrm>
            <a:off x="601623" y="2454559"/>
            <a:ext cx="9396095" cy="229235"/>
          </a:xfrm>
          <a:prstGeom prst="rect">
            <a:avLst/>
          </a:prstGeom>
          <a:solidFill>
            <a:srgbClr val="E2E3E3"/>
          </a:solidFill>
        </p:spPr>
        <p:txBody>
          <a:bodyPr vert="horz" wrap="square" lIns="0" tIns="29845" rIns="0" bIns="0" rtlCol="0">
            <a:spAutoFit/>
          </a:bodyPr>
          <a:lstStyle/>
          <a:p>
            <a:pPr marL="133350">
              <a:lnSpc>
                <a:spcPct val="100000"/>
              </a:lnSpc>
              <a:spcBef>
                <a:spcPts val="235"/>
              </a:spcBef>
            </a:pPr>
            <a:r>
              <a:rPr lang="it-IT" sz="1000" b="1">
                <a:solidFill>
                  <a:srgbClr val="12120D"/>
                </a:solidFill>
                <a:latin typeface="Daimler CS Demi"/>
                <a:ea typeface="Daimler CS Demi"/>
                <a:cs typeface="Daimler CS Demi"/>
                <a:sym typeface="Daimler CS Demi"/>
              </a:rPr>
              <a:t>Criteri di test.</a:t>
            </a:r>
            <a:endParaRPr sz="1000">
              <a:latin typeface="Daimler CS Demi"/>
              <a:cs typeface="Daimler CS Demi"/>
            </a:endParaRPr>
          </a:p>
        </p:txBody>
      </p:sp>
      <p:sp>
        <p:nvSpPr>
          <p:cNvPr id="8" name="object 8"/>
          <p:cNvSpPr txBox="1"/>
          <p:nvPr/>
        </p:nvSpPr>
        <p:spPr>
          <a:xfrm>
            <a:off x="601623" y="2834564"/>
            <a:ext cx="3012440" cy="229235"/>
          </a:xfrm>
          <a:prstGeom prst="rect">
            <a:avLst/>
          </a:prstGeom>
          <a:solidFill>
            <a:srgbClr val="E2E3E3"/>
          </a:solidFill>
        </p:spPr>
        <p:txBody>
          <a:bodyPr vert="horz" wrap="square" lIns="0" tIns="29845" rIns="0" bIns="0" rtlCol="0">
            <a:spAutoFit/>
          </a:bodyPr>
          <a:lstStyle/>
          <a:p>
            <a:pPr marL="179705">
              <a:lnSpc>
                <a:spcPct val="100000"/>
              </a:lnSpc>
              <a:spcBef>
                <a:spcPts val="235"/>
              </a:spcBef>
            </a:pPr>
            <a:r>
              <a:rPr lang="it-IT" sz="1000" b="1">
                <a:solidFill>
                  <a:srgbClr val="12120D"/>
                </a:solidFill>
                <a:latin typeface="Daimler CS Demi"/>
                <a:ea typeface="Daimler CS Demi"/>
                <a:cs typeface="Daimler CS Demi"/>
                <a:sym typeface="Daimler CS Demi"/>
              </a:rPr>
              <a:t>Montaggio.</a:t>
            </a:r>
            <a:endParaRPr sz="1000">
              <a:latin typeface="Daimler CS Demi"/>
              <a:cs typeface="Daimler CS Demi"/>
            </a:endParaRPr>
          </a:p>
        </p:txBody>
      </p:sp>
      <p:sp>
        <p:nvSpPr>
          <p:cNvPr id="9" name="object 9"/>
          <p:cNvSpPr txBox="1"/>
          <p:nvPr/>
        </p:nvSpPr>
        <p:spPr>
          <a:xfrm>
            <a:off x="620793" y="3190129"/>
            <a:ext cx="2973705" cy="2324735"/>
          </a:xfrm>
          <a:prstGeom prst="rect">
            <a:avLst/>
          </a:prstGeom>
        </p:spPr>
        <p:txBody>
          <a:bodyPr vert="horz" wrap="square" lIns="0" tIns="31750" rIns="0" bIns="0" rtlCol="0">
            <a:spAutoFit/>
          </a:bodyPr>
          <a:lstStyle/>
          <a:p>
            <a:pPr marL="308610" indent="-147955">
              <a:lnSpc>
                <a:spcPct val="100000"/>
              </a:lnSpc>
              <a:spcBef>
                <a:spcPts val="250"/>
              </a:spcBef>
              <a:buChar char="•"/>
              <a:tabLst>
                <a:tab pos="308610" algn="l"/>
              </a:tabLst>
            </a:pPr>
            <a:r>
              <a:rPr lang="it-IT" sz="1000">
                <a:solidFill>
                  <a:srgbClr val="12120D"/>
                </a:solidFill>
                <a:latin typeface="Daimler CS Light"/>
                <a:ea typeface="Daimler CS Light"/>
                <a:cs typeface="Daimler CS Light"/>
                <a:sym typeface="Daimler CS Light"/>
              </a:rPr>
              <a:t>Precisione dimensionale</a:t>
            </a:r>
            <a:endParaRPr sz="1000">
              <a:latin typeface="Daimler CS Light"/>
              <a:cs typeface="Daimler CS Light"/>
            </a:endParaRPr>
          </a:p>
          <a:p>
            <a:pPr marL="308610" indent="-147955">
              <a:lnSpc>
                <a:spcPct val="100000"/>
              </a:lnSpc>
              <a:spcBef>
                <a:spcPts val="150"/>
              </a:spcBef>
              <a:buChar char="•"/>
              <a:tabLst>
                <a:tab pos="308610" algn="l"/>
              </a:tabLst>
            </a:pPr>
            <a:r>
              <a:rPr lang="it-IT" sz="1000">
                <a:solidFill>
                  <a:srgbClr val="12120D"/>
                </a:solidFill>
                <a:latin typeface="Daimler CS Light"/>
                <a:ea typeface="Daimler CS Light"/>
                <a:cs typeface="Daimler CS Light"/>
                <a:sym typeface="Daimler CS Light"/>
              </a:rPr>
              <a:t>Tempo richiesto per il montaggio</a:t>
            </a:r>
            <a:endParaRPr sz="1000">
              <a:latin typeface="Daimler CS Light"/>
              <a:cs typeface="Daimler CS Light"/>
            </a:endParaRPr>
          </a:p>
          <a:p>
            <a:pPr marL="130175">
              <a:lnSpc>
                <a:spcPct val="100000"/>
              </a:lnSpc>
              <a:spcBef>
                <a:spcPts val="705"/>
              </a:spcBef>
            </a:pPr>
            <a:r>
              <a:rPr lang="it-IT" sz="1000" b="1">
                <a:solidFill>
                  <a:srgbClr val="12120D"/>
                </a:solidFill>
                <a:latin typeface="Daimler CS Demi"/>
                <a:ea typeface="Daimler CS Demi"/>
                <a:cs typeface="Daimler CS Demi"/>
                <a:sym typeface="Daimler CS Demi"/>
              </a:rPr>
              <a:t>Perché questo test è importante?</a:t>
            </a:r>
            <a:endParaRPr sz="1000">
              <a:latin typeface="Daimler CS Demi"/>
              <a:cs typeface="Daimler CS Demi"/>
            </a:endParaRPr>
          </a:p>
          <a:p>
            <a:pPr marL="130175" marR="478790">
              <a:lnSpc>
                <a:spcPct val="112100"/>
              </a:lnSpc>
              <a:spcBef>
                <a:spcPts val="5"/>
              </a:spcBef>
            </a:pPr>
            <a:r>
              <a:rPr lang="it-IT" sz="1000">
                <a:solidFill>
                  <a:srgbClr val="12120D"/>
                </a:solidFill>
                <a:latin typeface="Daimler CS Light"/>
                <a:ea typeface="Daimler CS Light"/>
                <a:cs typeface="Daimler CS Light"/>
                <a:sym typeface="Daimler CS Light"/>
              </a:rPr>
              <a:t>Una precisione dimensionale ottimale è presupposto per tempi brevi di montaggio e smontaggio.</a:t>
            </a:r>
            <a:endParaRPr sz="1000">
              <a:latin typeface="Daimler CS Light"/>
              <a:cs typeface="Daimler CS Light"/>
            </a:endParaRPr>
          </a:p>
          <a:p>
            <a:pPr>
              <a:lnSpc>
                <a:spcPct val="100000"/>
              </a:lnSpc>
              <a:spcBef>
                <a:spcPts val="5"/>
              </a:spcBef>
            </a:pPr>
            <a:endParaRPr sz="1300">
              <a:latin typeface="Daimler CS Light"/>
              <a:cs typeface="Daimler CS Light"/>
            </a:endParaRPr>
          </a:p>
          <a:p>
            <a:pPr marL="130175">
              <a:lnSpc>
                <a:spcPct val="100000"/>
              </a:lnSpc>
            </a:pPr>
            <a:r>
              <a:rPr lang="it-IT" sz="1000" b="1">
                <a:solidFill>
                  <a:srgbClr val="12120D"/>
                </a:solidFill>
                <a:latin typeface="Daimler CS Demi"/>
                <a:ea typeface="Daimler CS Demi"/>
                <a:cs typeface="Daimler CS Demi"/>
                <a:sym typeface="Daimler CS Demi"/>
              </a:rPr>
              <a:t>Come si è svolto il test?</a:t>
            </a:r>
            <a:endParaRPr sz="1000">
              <a:latin typeface="Daimler CS Demi"/>
              <a:cs typeface="Daimler CS Demi"/>
            </a:endParaRPr>
          </a:p>
          <a:p>
            <a:pPr marL="130175" marR="532130">
              <a:lnSpc>
                <a:spcPct val="112400"/>
              </a:lnSpc>
              <a:spcBef>
                <a:spcPts val="10"/>
              </a:spcBef>
            </a:pPr>
            <a:r>
              <a:rPr lang="it-IT" sz="1000">
                <a:solidFill>
                  <a:srgbClr val="12120D"/>
                </a:solidFill>
                <a:latin typeface="Daimler CS Light"/>
                <a:ea typeface="Daimler CS Light"/>
                <a:cs typeface="Daimler CS Light"/>
                <a:sym typeface="Daimler CS Light"/>
              </a:rPr>
              <a:t>Con calibro a corsoio e goniometro i prodotti concorrenti sono stati confrontati con i componenti originali Mercedes-Benz e montati nello stato a nuovo nel veicolo di test.</a:t>
            </a:r>
            <a:endParaRPr sz="1000">
              <a:latin typeface="Daimler CS Light"/>
              <a:cs typeface="Daimler CS Light"/>
            </a:endParaRPr>
          </a:p>
          <a:p>
            <a:pPr marL="130175" marR="386080" indent="-635">
              <a:lnSpc>
                <a:spcPct val="112400"/>
              </a:lnSpc>
            </a:pPr>
            <a:r>
              <a:rPr lang="it-IT" sz="1000">
                <a:solidFill>
                  <a:srgbClr val="12120D"/>
                </a:solidFill>
                <a:latin typeface="Daimler CS Light"/>
                <a:ea typeface="Daimler CS Light"/>
                <a:cs typeface="Daimler CS Light"/>
                <a:sym typeface="Daimler CS Light"/>
              </a:rPr>
              <a:t>Durante il montaggio sono stati controllati la precisione dimensionale e il tempo richiesto.</a:t>
            </a:r>
            <a:endParaRPr sz="1000">
              <a:latin typeface="Daimler CS Light"/>
              <a:cs typeface="Daimler CS Light"/>
            </a:endParaRPr>
          </a:p>
        </p:txBody>
      </p:sp>
      <p:sp>
        <p:nvSpPr>
          <p:cNvPr id="10" name="object 10"/>
          <p:cNvSpPr txBox="1"/>
          <p:nvPr/>
        </p:nvSpPr>
        <p:spPr>
          <a:xfrm>
            <a:off x="3751824" y="2863259"/>
            <a:ext cx="3012440" cy="229235"/>
          </a:xfrm>
          <a:prstGeom prst="rect">
            <a:avLst/>
          </a:prstGeom>
          <a:solidFill>
            <a:srgbClr val="E2E3E3"/>
          </a:solidFill>
        </p:spPr>
        <p:txBody>
          <a:bodyPr vert="horz" wrap="square" lIns="0" tIns="29845" rIns="0" bIns="0" rtlCol="0">
            <a:spAutoFit/>
          </a:bodyPr>
          <a:lstStyle/>
          <a:p>
            <a:pPr marL="179705">
              <a:lnSpc>
                <a:spcPct val="100000"/>
              </a:lnSpc>
              <a:spcBef>
                <a:spcPts val="235"/>
              </a:spcBef>
            </a:pPr>
            <a:r>
              <a:rPr lang="it-IT" sz="1000" b="1">
                <a:solidFill>
                  <a:srgbClr val="12120D"/>
                </a:solidFill>
                <a:latin typeface="Daimler CS Demi"/>
                <a:ea typeface="Daimler CS Demi"/>
                <a:cs typeface="Daimler CS Demi"/>
                <a:sym typeface="Daimler CS Demi"/>
              </a:rPr>
              <a:t>Spazio di frenata.</a:t>
            </a:r>
            <a:endParaRPr sz="1000">
              <a:latin typeface="Daimler CS Demi"/>
              <a:cs typeface="Daimler CS Demi"/>
            </a:endParaRPr>
          </a:p>
        </p:txBody>
      </p:sp>
      <p:sp>
        <p:nvSpPr>
          <p:cNvPr id="11" name="object 11"/>
          <p:cNvSpPr txBox="1"/>
          <p:nvPr/>
        </p:nvSpPr>
        <p:spPr>
          <a:xfrm>
            <a:off x="3777254" y="3208544"/>
            <a:ext cx="2961640" cy="4314001"/>
          </a:xfrm>
          <a:prstGeom prst="rect">
            <a:avLst/>
          </a:prstGeom>
        </p:spPr>
        <p:txBody>
          <a:bodyPr vert="horz" wrap="square" lIns="0" tIns="31750" rIns="0" bIns="0" rtlCol="0">
            <a:spAutoFit/>
          </a:bodyPr>
          <a:lstStyle/>
          <a:p>
            <a:pPr marL="295275" indent="-147955">
              <a:lnSpc>
                <a:spcPct val="100000"/>
              </a:lnSpc>
              <a:spcBef>
                <a:spcPts val="250"/>
              </a:spcBef>
              <a:buChar char="•"/>
              <a:tabLst>
                <a:tab pos="295275" algn="l"/>
              </a:tabLst>
            </a:pPr>
            <a:r>
              <a:rPr lang="it-IT" sz="1000" dirty="0">
                <a:solidFill>
                  <a:srgbClr val="12120D"/>
                </a:solidFill>
                <a:latin typeface="Daimler CS Light"/>
                <a:ea typeface="Daimler CS Light"/>
                <a:cs typeface="Daimler CS Light"/>
                <a:sym typeface="Daimler CS Light"/>
              </a:rPr>
              <a:t>Spazio di frenata 100 km/h freno freddo</a:t>
            </a:r>
            <a:endParaRPr sz="1000" dirty="0">
              <a:latin typeface="Daimler CS Light"/>
              <a:cs typeface="Daimler CS Light"/>
            </a:endParaRPr>
          </a:p>
          <a:p>
            <a:pPr marL="295275" indent="-147955">
              <a:lnSpc>
                <a:spcPct val="100000"/>
              </a:lnSpc>
              <a:spcBef>
                <a:spcPts val="150"/>
              </a:spcBef>
              <a:buChar char="•"/>
              <a:tabLst>
                <a:tab pos="295275" algn="l"/>
              </a:tabLst>
            </a:pPr>
            <a:r>
              <a:rPr lang="it-IT" sz="1000" dirty="0">
                <a:solidFill>
                  <a:srgbClr val="12120D"/>
                </a:solidFill>
                <a:latin typeface="Daimler CS Light"/>
                <a:ea typeface="Daimler CS Light"/>
                <a:cs typeface="Daimler CS Light"/>
                <a:sym typeface="Daimler CS Light"/>
              </a:rPr>
              <a:t>Spazio di frenata 130 km/h freno caldo</a:t>
            </a:r>
            <a:endParaRPr sz="1000" dirty="0">
              <a:latin typeface="Daimler CS Light"/>
              <a:cs typeface="Daimler CS Light"/>
            </a:endParaRPr>
          </a:p>
          <a:p>
            <a:pPr marL="295275" indent="-147955">
              <a:lnSpc>
                <a:spcPct val="100000"/>
              </a:lnSpc>
              <a:spcBef>
                <a:spcPts val="150"/>
              </a:spcBef>
              <a:buChar char="•"/>
              <a:tabLst>
                <a:tab pos="295275" algn="l"/>
              </a:tabLst>
            </a:pPr>
            <a:r>
              <a:rPr lang="it-IT" sz="1000" dirty="0">
                <a:solidFill>
                  <a:srgbClr val="12120D"/>
                </a:solidFill>
                <a:latin typeface="Daimler CS Light"/>
                <a:ea typeface="Daimler CS Light"/>
                <a:cs typeface="Daimler CS Light"/>
                <a:sym typeface="Daimler CS Light"/>
              </a:rPr>
              <a:t>Spazio di frenata 160/200 km/h freno freddo</a:t>
            </a:r>
            <a:endParaRPr sz="1000" dirty="0">
              <a:latin typeface="Daimler CS Light"/>
              <a:cs typeface="Daimler CS Light"/>
            </a:endParaRPr>
          </a:p>
          <a:p>
            <a:pPr marL="144145">
              <a:lnSpc>
                <a:spcPct val="100000"/>
              </a:lnSpc>
              <a:spcBef>
                <a:spcPts val="735"/>
              </a:spcBef>
            </a:pPr>
            <a:r>
              <a:rPr lang="it-IT" sz="1000" b="1" dirty="0">
                <a:solidFill>
                  <a:srgbClr val="12120D"/>
                </a:solidFill>
                <a:latin typeface="Daimler CS Demi"/>
                <a:ea typeface="Daimler CS Demi"/>
                <a:cs typeface="Daimler CS Demi"/>
                <a:sym typeface="Daimler CS Demi"/>
              </a:rPr>
              <a:t>Perché questo test è importante?</a:t>
            </a:r>
            <a:endParaRPr sz="1000" dirty="0">
              <a:latin typeface="Daimler CS Demi"/>
              <a:cs typeface="Daimler CS Demi"/>
            </a:endParaRPr>
          </a:p>
          <a:p>
            <a:pPr marL="144145" marR="261620">
              <a:lnSpc>
                <a:spcPct val="112100"/>
              </a:lnSpc>
              <a:spcBef>
                <a:spcPts val="5"/>
              </a:spcBef>
            </a:pPr>
            <a:r>
              <a:rPr lang="it-IT" sz="1000" dirty="0">
                <a:solidFill>
                  <a:srgbClr val="12120D"/>
                </a:solidFill>
                <a:latin typeface="Daimler CS Light"/>
                <a:ea typeface="Daimler CS Light"/>
                <a:cs typeface="Daimler CS Light"/>
                <a:sym typeface="Daimler CS Light"/>
              </a:rPr>
              <a:t>I più importanti valori caratteristici per la valutazione della forza frenante sono lo spazio di frenata partendo da diverse velocità con il freno freddo nonché la riduzione dell'effetto frenante con l'aumento progressivo della temperatura dei freni (fading).</a:t>
            </a:r>
            <a:endParaRPr sz="1000" dirty="0">
              <a:latin typeface="Daimler CS Light"/>
              <a:cs typeface="Daimler CS Light"/>
            </a:endParaRPr>
          </a:p>
          <a:p>
            <a:pPr>
              <a:lnSpc>
                <a:spcPct val="100000"/>
              </a:lnSpc>
              <a:spcBef>
                <a:spcPts val="55"/>
              </a:spcBef>
            </a:pPr>
            <a:endParaRPr sz="600" dirty="0">
              <a:latin typeface="Daimler CS Light"/>
              <a:cs typeface="Daimler CS Light"/>
            </a:endParaRPr>
          </a:p>
          <a:p>
            <a:pPr marL="146050">
              <a:lnSpc>
                <a:spcPct val="100000"/>
              </a:lnSpc>
            </a:pPr>
            <a:r>
              <a:rPr lang="it-IT" sz="1000" dirty="0">
                <a:solidFill>
                  <a:srgbClr val="12120D"/>
                </a:solidFill>
                <a:latin typeface="Daimler CS Light"/>
                <a:ea typeface="Daimler CS Light"/>
                <a:cs typeface="Daimler CS Light"/>
                <a:sym typeface="Daimler CS Light"/>
              </a:rPr>
              <a:t>Come si è svolto il test?</a:t>
            </a:r>
            <a:endParaRPr sz="1000" dirty="0">
              <a:latin typeface="Daimler CS Light"/>
              <a:cs typeface="Daimler CS Light"/>
            </a:endParaRPr>
          </a:p>
          <a:p>
            <a:pPr marL="144145" marR="92710">
              <a:lnSpc>
                <a:spcPct val="112100"/>
              </a:lnSpc>
            </a:pPr>
            <a:r>
              <a:rPr lang="it-IT" sz="1000" dirty="0">
                <a:solidFill>
                  <a:srgbClr val="12120D"/>
                </a:solidFill>
                <a:latin typeface="Daimler CS Light"/>
                <a:ea typeface="Daimler CS Light"/>
                <a:cs typeface="Daimler CS Light"/>
                <a:sym typeface="Daimler CS Light"/>
              </a:rPr>
              <a:t>Con il freno freddo (temperatura inferiore a 100 °C) sono state eseguite diverse frenate partendo da </a:t>
            </a:r>
            <a:br>
              <a:rPr lang="it-IT" sz="1000" dirty="0">
                <a:solidFill>
                  <a:srgbClr val="12120D"/>
                </a:solidFill>
                <a:latin typeface="Daimler CS Light"/>
                <a:ea typeface="Daimler CS Light"/>
                <a:cs typeface="Daimler CS Light"/>
                <a:sym typeface="Daimler CS Light"/>
              </a:rPr>
            </a:br>
            <a:r>
              <a:rPr lang="it-IT" sz="1000" dirty="0">
                <a:solidFill>
                  <a:srgbClr val="12120D"/>
                </a:solidFill>
                <a:latin typeface="Daimler CS Light"/>
                <a:ea typeface="Daimler CS Light"/>
                <a:cs typeface="Daimler CS Light"/>
                <a:sym typeface="Daimler CS Light"/>
              </a:rPr>
              <a:t>100 km/h, da 160 km/h e da 200 km/h ed esercitando la massima pressione sul pedale fino all'arresto del veicolo.</a:t>
            </a:r>
            <a:endParaRPr sz="1000" dirty="0">
              <a:latin typeface="Daimler CS Light"/>
              <a:cs typeface="Daimler CS Light"/>
            </a:endParaRPr>
          </a:p>
          <a:p>
            <a:pPr>
              <a:lnSpc>
                <a:spcPct val="100000"/>
              </a:lnSpc>
              <a:spcBef>
                <a:spcPts val="25"/>
              </a:spcBef>
            </a:pPr>
            <a:endParaRPr sz="600" dirty="0">
              <a:latin typeface="Daimler CS Light"/>
              <a:cs typeface="Daimler CS Light"/>
            </a:endParaRPr>
          </a:p>
          <a:p>
            <a:pPr marL="144145" marR="219075">
              <a:lnSpc>
                <a:spcPct val="112100"/>
              </a:lnSpc>
            </a:pPr>
            <a:r>
              <a:rPr lang="it-IT" sz="1000" dirty="0">
                <a:solidFill>
                  <a:srgbClr val="12120D"/>
                </a:solidFill>
                <a:latin typeface="Daimler CS Light"/>
                <a:ea typeface="Daimler CS Light"/>
                <a:cs typeface="Daimler CS Light"/>
                <a:sym typeface="Daimler CS Light"/>
              </a:rPr>
              <a:t>Per i test dei freni con impianto frenante caldo sono state eseguite dieci frenate consecutive partendo da una velocità di 130 km/h fino all'arresto del veicolo. Il test è stato iniziato con freni freddi (temperatura inferiore a 100 °C). Rapide frenate consecutive hanno quindi portato al progressivo surriscaldamento dell'impianto frenante.</a:t>
            </a:r>
            <a:endParaRPr sz="1000" dirty="0">
              <a:latin typeface="Daimler CS Light"/>
              <a:cs typeface="Daimler CS Light"/>
            </a:endParaRPr>
          </a:p>
        </p:txBody>
      </p:sp>
      <p:sp>
        <p:nvSpPr>
          <p:cNvPr id="12" name="object 12"/>
          <p:cNvSpPr txBox="1"/>
          <p:nvPr/>
        </p:nvSpPr>
        <p:spPr>
          <a:xfrm>
            <a:off x="6976345" y="2838209"/>
            <a:ext cx="3012440" cy="229235"/>
          </a:xfrm>
          <a:prstGeom prst="rect">
            <a:avLst/>
          </a:prstGeom>
          <a:solidFill>
            <a:srgbClr val="E2E3E3"/>
          </a:solidFill>
        </p:spPr>
        <p:txBody>
          <a:bodyPr vert="horz" wrap="square" lIns="0" tIns="29845" rIns="0" bIns="0" rtlCol="0">
            <a:spAutoFit/>
          </a:bodyPr>
          <a:lstStyle/>
          <a:p>
            <a:pPr marL="179705">
              <a:lnSpc>
                <a:spcPct val="100000"/>
              </a:lnSpc>
              <a:spcBef>
                <a:spcPts val="235"/>
              </a:spcBef>
            </a:pPr>
            <a:r>
              <a:rPr lang="it-IT" sz="1000" b="1">
                <a:solidFill>
                  <a:srgbClr val="12120D"/>
                </a:solidFill>
                <a:latin typeface="Daimler CS Demi"/>
                <a:ea typeface="Daimler CS Demi"/>
                <a:cs typeface="Daimler CS Demi"/>
                <a:sym typeface="Daimler CS Demi"/>
              </a:rPr>
              <a:t>Banco di prova.</a:t>
            </a:r>
            <a:endParaRPr sz="1000">
              <a:latin typeface="Daimler CS Demi"/>
              <a:cs typeface="Daimler CS Demi"/>
            </a:endParaRPr>
          </a:p>
        </p:txBody>
      </p:sp>
      <p:sp>
        <p:nvSpPr>
          <p:cNvPr id="13" name="object 13"/>
          <p:cNvSpPr txBox="1"/>
          <p:nvPr/>
        </p:nvSpPr>
        <p:spPr>
          <a:xfrm>
            <a:off x="7001820" y="3190129"/>
            <a:ext cx="2961640" cy="4214495"/>
          </a:xfrm>
          <a:prstGeom prst="rect">
            <a:avLst/>
          </a:prstGeom>
        </p:spPr>
        <p:txBody>
          <a:bodyPr vert="horz" wrap="square" lIns="0" tIns="31750" rIns="0" bIns="0" rtlCol="0">
            <a:spAutoFit/>
          </a:bodyPr>
          <a:lstStyle/>
          <a:p>
            <a:pPr marL="313055" indent="-147955">
              <a:lnSpc>
                <a:spcPct val="100000"/>
              </a:lnSpc>
              <a:spcBef>
                <a:spcPts val="250"/>
              </a:spcBef>
              <a:buChar char="•"/>
              <a:tabLst>
                <a:tab pos="313055" algn="l"/>
              </a:tabLst>
            </a:pPr>
            <a:r>
              <a:rPr lang="it-IT" sz="1000" dirty="0">
                <a:solidFill>
                  <a:srgbClr val="12120D"/>
                </a:solidFill>
                <a:latin typeface="Daimler CS Light"/>
                <a:ea typeface="Daimler CS Light"/>
                <a:cs typeface="Daimler CS Light"/>
                <a:sym typeface="Daimler CS Light"/>
              </a:rPr>
              <a:t>Resistenza alle incrinature del disco</a:t>
            </a:r>
            <a:endParaRPr sz="1000" dirty="0">
              <a:latin typeface="Daimler CS Light"/>
              <a:cs typeface="Daimler CS Light"/>
            </a:endParaRPr>
          </a:p>
          <a:p>
            <a:pPr marL="313055" indent="-147955">
              <a:lnSpc>
                <a:spcPct val="100000"/>
              </a:lnSpc>
              <a:spcBef>
                <a:spcPts val="150"/>
              </a:spcBef>
              <a:buChar char="•"/>
              <a:tabLst>
                <a:tab pos="313055" algn="l"/>
              </a:tabLst>
            </a:pPr>
            <a:r>
              <a:rPr lang="it-IT" sz="1000" dirty="0">
                <a:solidFill>
                  <a:srgbClr val="12120D"/>
                </a:solidFill>
                <a:latin typeface="Daimler CS Light"/>
                <a:ea typeface="Daimler CS Light"/>
                <a:cs typeface="Daimler CS Light"/>
                <a:sym typeface="Daimler CS Light"/>
              </a:rPr>
              <a:t>Coefficiente di attrito tra guarnizione e disco del freno</a:t>
            </a:r>
            <a:endParaRPr sz="1000" dirty="0">
              <a:latin typeface="Daimler CS Light"/>
              <a:cs typeface="Daimler CS Light"/>
            </a:endParaRPr>
          </a:p>
          <a:p>
            <a:pPr marL="313055" indent="-147955">
              <a:lnSpc>
                <a:spcPct val="100000"/>
              </a:lnSpc>
              <a:spcBef>
                <a:spcPts val="150"/>
              </a:spcBef>
              <a:buChar char="•"/>
              <a:tabLst>
                <a:tab pos="313055" algn="l"/>
              </a:tabLst>
            </a:pPr>
            <a:r>
              <a:rPr lang="it-IT" sz="1000" dirty="0">
                <a:solidFill>
                  <a:srgbClr val="12120D"/>
                </a:solidFill>
                <a:latin typeface="Daimler CS Light"/>
                <a:ea typeface="Daimler CS Light"/>
                <a:cs typeface="Daimler CS Light"/>
                <a:sym typeface="Daimler CS Light"/>
              </a:rPr>
              <a:t>Resistenza all'usura</a:t>
            </a:r>
            <a:endParaRPr sz="1000" dirty="0">
              <a:latin typeface="Daimler CS Light"/>
              <a:cs typeface="Daimler CS Light"/>
            </a:endParaRPr>
          </a:p>
          <a:p>
            <a:pPr marL="166370">
              <a:lnSpc>
                <a:spcPct val="100000"/>
              </a:lnSpc>
              <a:spcBef>
                <a:spcPts val="755"/>
              </a:spcBef>
            </a:pPr>
            <a:r>
              <a:rPr lang="it-IT" sz="1000" b="1" dirty="0">
                <a:solidFill>
                  <a:srgbClr val="12120D"/>
                </a:solidFill>
                <a:latin typeface="Daimler CS Demi"/>
                <a:ea typeface="Daimler CS Demi"/>
                <a:cs typeface="Daimler CS Demi"/>
                <a:sym typeface="Daimler CS Demi"/>
              </a:rPr>
              <a:t>Perché questo test è importante?</a:t>
            </a:r>
            <a:endParaRPr sz="1000" dirty="0">
              <a:latin typeface="Daimler CS Demi"/>
              <a:cs typeface="Daimler CS Demi"/>
            </a:endParaRPr>
          </a:p>
          <a:p>
            <a:pPr marL="166370" marR="309880">
              <a:lnSpc>
                <a:spcPct val="112100"/>
              </a:lnSpc>
              <a:spcBef>
                <a:spcPts val="10"/>
              </a:spcBef>
            </a:pPr>
            <a:r>
              <a:rPr lang="it-IT" sz="1000" dirty="0">
                <a:solidFill>
                  <a:srgbClr val="12120D"/>
                </a:solidFill>
                <a:latin typeface="Daimler CS Light"/>
                <a:ea typeface="Daimler CS Light"/>
                <a:cs typeface="Daimler CS Light"/>
                <a:sym typeface="Daimler CS Light"/>
              </a:rPr>
              <a:t>Prodotti robusti e durevoli devono essere sostituiti meno frequentemente. Il coefficiente di attrito ottimale tra guarnizione del freno e disco del freno è decisivo per la potenza frenante.</a:t>
            </a:r>
            <a:endParaRPr sz="1000" dirty="0">
              <a:latin typeface="Daimler CS Light"/>
              <a:cs typeface="Daimler CS Light"/>
            </a:endParaRPr>
          </a:p>
          <a:p>
            <a:pPr>
              <a:lnSpc>
                <a:spcPct val="100000"/>
              </a:lnSpc>
              <a:spcBef>
                <a:spcPts val="5"/>
              </a:spcBef>
            </a:pPr>
            <a:endParaRPr sz="1300" dirty="0">
              <a:latin typeface="Daimler CS Light"/>
              <a:cs typeface="Daimler CS Light"/>
            </a:endParaRPr>
          </a:p>
          <a:p>
            <a:pPr marL="166370">
              <a:lnSpc>
                <a:spcPct val="100000"/>
              </a:lnSpc>
            </a:pPr>
            <a:r>
              <a:rPr lang="it-IT" sz="1000" b="1" dirty="0">
                <a:solidFill>
                  <a:srgbClr val="12120D"/>
                </a:solidFill>
                <a:latin typeface="Daimler CS Demi"/>
                <a:ea typeface="Daimler CS Demi"/>
                <a:cs typeface="Daimler CS Demi"/>
                <a:sym typeface="Daimler CS Demi"/>
              </a:rPr>
              <a:t>Come si è svolto il test?</a:t>
            </a:r>
            <a:endParaRPr sz="1000" dirty="0">
              <a:latin typeface="Daimler CS Demi"/>
              <a:cs typeface="Daimler CS Demi"/>
            </a:endParaRPr>
          </a:p>
          <a:p>
            <a:pPr marL="166370" marR="22225">
              <a:lnSpc>
                <a:spcPct val="112400"/>
              </a:lnSpc>
              <a:spcBef>
                <a:spcPts val="5"/>
              </a:spcBef>
            </a:pPr>
            <a:r>
              <a:rPr lang="it-IT" sz="1000" dirty="0">
                <a:solidFill>
                  <a:srgbClr val="12120D"/>
                </a:solidFill>
                <a:latin typeface="Daimler CS Light"/>
                <a:ea typeface="Daimler CS Light"/>
                <a:cs typeface="Daimler CS Light"/>
                <a:sym typeface="Daimler CS Light"/>
              </a:rPr>
              <a:t>È stata esaminata e valutata la formazione di incrinature sul disco del freno. A tal fine sono state eseguite 30 frenate di condizionamento per la realizzazione dell'accoppiamento di attrito e </a:t>
            </a:r>
            <a:br>
              <a:rPr lang="it-IT" sz="1000" dirty="0">
                <a:solidFill>
                  <a:srgbClr val="12120D"/>
                </a:solidFill>
                <a:latin typeface="Daimler CS Light"/>
                <a:ea typeface="Daimler CS Light"/>
                <a:cs typeface="Daimler CS Light"/>
                <a:sym typeface="Daimler CS Light"/>
              </a:rPr>
            </a:br>
            <a:r>
              <a:rPr lang="it-IT" sz="1000" dirty="0">
                <a:solidFill>
                  <a:srgbClr val="12120D"/>
                </a:solidFill>
                <a:latin typeface="Daimler CS Light"/>
                <a:ea typeface="Daimler CS Light"/>
                <a:cs typeface="Daimler CS Light"/>
                <a:sym typeface="Daimler CS Light"/>
              </a:rPr>
              <a:t>1.200 frenate con diverse velocità iniziali e finali e decelerazioni. Per gli ulteriori test sono stati eseguiti più di 200 frenate di condizionamento per la realizzazione dell'accoppiamento di attrito e diverse frenate variando profili di guida e di velocità, velocità iniziali e finali, pressioni di frenata, decelerazioni e temperature. Per le guarnizioni del freno è stata rilevata l'usura in millimetri e per i dischi del freno l'usura in termini di peso in grammi.</a:t>
            </a:r>
            <a:endParaRPr sz="1000" dirty="0">
              <a:latin typeface="Daimler CS Light"/>
              <a:cs typeface="Daimler CS Light"/>
            </a:endParaRPr>
          </a:p>
        </p:txBody>
      </p:sp>
      <p:sp>
        <p:nvSpPr>
          <p:cNvPr id="14" name="object 14"/>
          <p:cNvSpPr txBox="1">
            <a:spLocks noGrp="1"/>
          </p:cNvSpPr>
          <p:nvPr>
            <p:ph type="title"/>
          </p:nvPr>
        </p:nvSpPr>
        <p:spPr>
          <a:xfrm>
            <a:off x="635299" y="653580"/>
            <a:ext cx="4623706" cy="1631950"/>
          </a:xfrm>
          <a:prstGeom prst="rect">
            <a:avLst/>
          </a:prstGeom>
        </p:spPr>
        <p:txBody>
          <a:bodyPr vert="horz" wrap="square" lIns="0" tIns="80645" rIns="0" bIns="0" rtlCol="0">
            <a:spAutoFit/>
          </a:bodyPr>
          <a:lstStyle/>
          <a:p>
            <a:pPr marL="12700" marR="157480">
              <a:lnSpc>
                <a:spcPts val="3080"/>
              </a:lnSpc>
              <a:spcBef>
                <a:spcPts val="635"/>
              </a:spcBef>
            </a:pPr>
            <a:r>
              <a:rPr lang="it-IT" sz="3000" dirty="0">
                <a:solidFill>
                  <a:srgbClr val="00A1E5"/>
                </a:solidFill>
              </a:rPr>
              <a:t>Il test dei prodotti: </a:t>
            </a:r>
            <a:r>
              <a:rPr lang="it-IT" sz="3000" dirty="0"/>
              <a:t>Mercedes-Benz vs. concorrenti</a:t>
            </a:r>
            <a:endParaRPr sz="3000" dirty="0"/>
          </a:p>
          <a:p>
            <a:pPr marL="12700" marR="5080">
              <a:lnSpc>
                <a:spcPct val="112500"/>
              </a:lnSpc>
              <a:spcBef>
                <a:spcPts val="555"/>
              </a:spcBef>
            </a:pPr>
            <a:r>
              <a:rPr lang="it-IT" sz="1000" dirty="0">
                <a:latin typeface="Daimler CS Light"/>
                <a:cs typeface="Daimler CS Light"/>
                <a:sym typeface="Daimler CS Light"/>
              </a:rPr>
              <a:t>L'</a:t>
            </a:r>
            <a:r>
              <a:rPr lang="it-IT" sz="1000" b="1" dirty="0">
                <a:latin typeface="Daimler CS Demi"/>
                <a:cs typeface="Daimler CS Demi"/>
                <a:sym typeface="Daimler CS Demi"/>
              </a:rPr>
              <a:t>istituto di test indipendente DEKRA</a:t>
            </a:r>
            <a:r>
              <a:rPr lang="it-IT" sz="1000" dirty="0">
                <a:latin typeface="Daimler CS Light"/>
                <a:cs typeface="Daimler CS Light"/>
                <a:sym typeface="Daimler CS Light"/>
              </a:rPr>
              <a:t> ha svolto diverse verifiche con rispettivamente tre accoppiamenti di guarnizione e disco del freno. I prodotti sottoposti a test sono idonei per il montaggio a bordo di Classe C ed E delle serie 205, 213 e 238. Come veicolo di prova è stata utilizzata una Mercedes-Benz C 200, serie 205.</a:t>
            </a:r>
            <a:endParaRPr sz="1000" dirty="0">
              <a:latin typeface="Daimler CS Light"/>
              <a:cs typeface="Daimler CS Light"/>
            </a:endParaRPr>
          </a:p>
        </p:txBody>
      </p:sp>
      <p:sp>
        <p:nvSpPr>
          <p:cNvPr id="15" name="object 15"/>
          <p:cNvSpPr/>
          <p:nvPr/>
        </p:nvSpPr>
        <p:spPr>
          <a:xfrm>
            <a:off x="0" y="12"/>
            <a:ext cx="0" cy="396240"/>
          </a:xfrm>
          <a:custGeom>
            <a:avLst/>
            <a:gdLst/>
            <a:ahLst/>
            <a:cxnLst/>
            <a:rect l="l" t="t" r="r" b="b"/>
            <a:pathLst>
              <a:path h="396240">
                <a:moveTo>
                  <a:pt x="0" y="0"/>
                </a:moveTo>
                <a:lnTo>
                  <a:pt x="0" y="395998"/>
                </a:lnTo>
                <a:lnTo>
                  <a:pt x="0" y="0"/>
                </a:lnTo>
                <a:close/>
              </a:path>
            </a:pathLst>
          </a:custGeom>
          <a:solidFill>
            <a:srgbClr val="040000"/>
          </a:solidFill>
        </p:spPr>
        <p:txBody>
          <a:bodyPr wrap="square" lIns="0" tIns="0" rIns="0" bIns="0" rtlCol="0"/>
          <a:lstStyle/>
          <a:p>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1435</Words>
  <Application>Microsoft Office PowerPoint</Application>
  <PresentationFormat>Benutzerdefiniert</PresentationFormat>
  <Paragraphs>107</Paragraphs>
  <Slides>3</Slides>
  <Notes>0</Notes>
  <HiddenSlides>0</HiddenSlides>
  <MMClips>0</MMClips>
  <ScaleCrop>false</ScaleCrop>
  <HeadingPairs>
    <vt:vector size="6" baseType="variant">
      <vt:variant>
        <vt:lpstr>Verwendete Schriftarten</vt:lpstr>
      </vt:variant>
      <vt:variant>
        <vt:i4>8</vt:i4>
      </vt:variant>
      <vt:variant>
        <vt:lpstr>Design</vt:lpstr>
      </vt:variant>
      <vt:variant>
        <vt:i4>1</vt:i4>
      </vt:variant>
      <vt:variant>
        <vt:lpstr>Folientitel</vt:lpstr>
      </vt:variant>
      <vt:variant>
        <vt:i4>3</vt:i4>
      </vt:variant>
    </vt:vector>
  </HeadingPairs>
  <TitlesOfParts>
    <vt:vector size="12" baseType="lpstr">
      <vt:lpstr>Calibri</vt:lpstr>
      <vt:lpstr>Daimler CAC</vt:lpstr>
      <vt:lpstr>Daimler CS Demi</vt:lpstr>
      <vt:lpstr>Daimler CS Light</vt:lpstr>
      <vt:lpstr>MB Corpo A Title Cond</vt:lpstr>
      <vt:lpstr>MB Corpo S Text</vt:lpstr>
      <vt:lpstr>MB Corpo S Text Light</vt:lpstr>
      <vt:lpstr>Times New Roman</vt:lpstr>
      <vt:lpstr>Office Theme</vt:lpstr>
      <vt:lpstr>Freni.</vt:lpstr>
      <vt:lpstr>Parametro di riferimento per qualità, sicurezza ed economicità.</vt:lpstr>
      <vt:lpstr>Il test dei prodotti: Mercedes-Benz vs. concorrenti L'istituto di test indipendente DEKRA ha svolto diverse verifiche con rispettivamente tre accoppiamenti di guarnizione e disco del freno. I prodotti sottoposti a test sono idonei per il montaggio a bordo di Classe C ed E delle serie 205, 213 e 238. Come veicolo di prova è stata utilizzata una Mercedes-Benz C 200, serie 205.</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Bremsen.</dc:title>
  <dc:creator>Schikora, Petra (002)</dc:creator>
  <cp:lastModifiedBy>Schikora, Petra (002)</cp:lastModifiedBy>
  <cp:revision>3</cp:revision>
  <dcterms:created xsi:type="dcterms:W3CDTF">2023-08-25T08:53:03Z</dcterms:created>
  <dcterms:modified xsi:type="dcterms:W3CDTF">2023-09-14T11:55:36Z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2020-01-21T00:00:00Z</vt:filetime>
  </property>
  <property fmtid="{D5CDD505-2E9C-101B-9397-08002B2CF9AE}" pid="3" name="Creator">
    <vt:lpwstr>Adobe InDesign 15.0 (Macintosh)</vt:lpwstr>
  </property>
  <property fmtid="{D5CDD505-2E9C-101B-9397-08002B2CF9AE}" pid="4" name="LastSaved">
    <vt:filetime>2023-08-25T00:00:00Z</vt:filetime>
  </property>
  <property fmtid="{D5CDD505-2E9C-101B-9397-08002B2CF9AE}" pid="5" name="Producer">
    <vt:lpwstr>Adobe PDF Library 15.0</vt:lpwstr>
  </property>
  <property fmtid="{D5CDD505-2E9C-101B-9397-08002B2CF9AE}" pid="6" name="MSIP_Label_924dbb1d-991d-4bbd-aad5-33bac1d8ffaf_Enabled">
    <vt:lpwstr>true</vt:lpwstr>
  </property>
  <property fmtid="{D5CDD505-2E9C-101B-9397-08002B2CF9AE}" pid="7" name="MSIP_Label_924dbb1d-991d-4bbd-aad5-33bac1d8ffaf_SetDate">
    <vt:lpwstr>2023-08-25T08:53:24Z</vt:lpwstr>
  </property>
  <property fmtid="{D5CDD505-2E9C-101B-9397-08002B2CF9AE}" pid="8" name="MSIP_Label_924dbb1d-991d-4bbd-aad5-33bac1d8ffaf_Method">
    <vt:lpwstr>Standard</vt:lpwstr>
  </property>
  <property fmtid="{D5CDD505-2E9C-101B-9397-08002B2CF9AE}" pid="9" name="MSIP_Label_924dbb1d-991d-4bbd-aad5-33bac1d8ffaf_Name">
    <vt:lpwstr>924dbb1d-991d-4bbd-aad5-33bac1d8ffaf</vt:lpwstr>
  </property>
  <property fmtid="{D5CDD505-2E9C-101B-9397-08002B2CF9AE}" pid="10" name="MSIP_Label_924dbb1d-991d-4bbd-aad5-33bac1d8ffaf_SiteId">
    <vt:lpwstr>9652d7c2-1ccf-4940-8151-4a92bd474ed0</vt:lpwstr>
  </property>
  <property fmtid="{D5CDD505-2E9C-101B-9397-08002B2CF9AE}" pid="11" name="MSIP_Label_924dbb1d-991d-4bbd-aad5-33bac1d8ffaf_ActionId">
    <vt:lpwstr>d4b1f1a3-815a-420b-a6f4-ca5a6cee277b</vt:lpwstr>
  </property>
  <property fmtid="{D5CDD505-2E9C-101B-9397-08002B2CF9AE}" pid="12" name="MSIP_Label_924dbb1d-991d-4bbd-aad5-33bac1d8ffaf_ContentBits">
    <vt:lpwstr>0</vt:lpwstr>
  </property>
</Properties>
</file>