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2" y="-100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9" y="446793"/>
            <a:ext cx="3563620" cy="111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54982" y="609219"/>
            <a:ext cx="8834120" cy="5874385"/>
            <a:chOff x="10654982" y="609219"/>
            <a:chExt cx="8834120" cy="58743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54982" y="609219"/>
              <a:ext cx="8833610" cy="587385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5738059" y="3959902"/>
              <a:ext cx="3452495" cy="2301875"/>
            </a:xfrm>
            <a:custGeom>
              <a:avLst/>
              <a:gdLst/>
              <a:ahLst/>
              <a:cxnLst/>
              <a:rect l="l" t="t" r="r" b="b"/>
              <a:pathLst>
                <a:path w="3452494" h="2301875">
                  <a:moveTo>
                    <a:pt x="3452207" y="0"/>
                  </a:moveTo>
                  <a:lnTo>
                    <a:pt x="135374" y="0"/>
                  </a:lnTo>
                  <a:lnTo>
                    <a:pt x="135374" y="1049203"/>
                  </a:lnTo>
                  <a:lnTo>
                    <a:pt x="0" y="1150739"/>
                  </a:lnTo>
                  <a:lnTo>
                    <a:pt x="135374" y="1252276"/>
                  </a:lnTo>
                  <a:lnTo>
                    <a:pt x="135374" y="2301479"/>
                  </a:lnTo>
                  <a:lnTo>
                    <a:pt x="3452207" y="2301479"/>
                  </a:lnTo>
                  <a:lnTo>
                    <a:pt x="34522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74964" y="4992186"/>
              <a:ext cx="236922" cy="2369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218724" y="4054681"/>
              <a:ext cx="890128" cy="67104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6816131" y="6706753"/>
            <a:ext cx="2532319" cy="1258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Componenti originali Mercedes-Benz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Manutenzione e usura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7321936" cy="110553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it-IT" dirty="0"/>
              <a:t>Filtro dell'abitacolo.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it-IT" sz="1400" dirty="0">
                <a:latin typeface="MB Corpo S Text Light"/>
                <a:cs typeface="MB Corpo S Text Light"/>
                <a:sym typeface="MB Corpo S Text Light"/>
              </a:rPr>
              <a:t>Qualità del costruttore per un clima da benessere salutare senza odori e sostanze nocive.</a:t>
            </a:r>
            <a:endParaRPr sz="1400" dirty="0">
              <a:latin typeface="MB Corpo S Text Light"/>
              <a:cs typeface="MB Corpo S Text Ligh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10" name="object 10"/>
            <p:cNvSpPr/>
            <p:nvPr/>
          </p:nvSpPr>
          <p:spPr>
            <a:xfrm>
              <a:off x="609214" y="1862987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29180" y="1862987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5" name="object 15"/>
            <p:cNvSpPr/>
            <p:nvPr/>
          </p:nvSpPr>
          <p:spPr>
            <a:xfrm>
              <a:off x="609214" y="206290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29180" y="206290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609214" y="3076772"/>
            <a:ext cx="6972300" cy="3175"/>
            <a:chOff x="609214" y="3076772"/>
            <a:chExt cx="6972300" cy="3175"/>
          </a:xfrm>
        </p:grpSpPr>
        <p:sp>
          <p:nvSpPr>
            <p:cNvPr id="20" name="object 20"/>
            <p:cNvSpPr/>
            <p:nvPr/>
          </p:nvSpPr>
          <p:spPr>
            <a:xfrm>
              <a:off x="609214" y="3078264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29180" y="3078264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81455" y="3078264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81398" y="3078264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09214" y="5141334"/>
            <a:ext cx="6972300" cy="3175"/>
            <a:chOff x="609214" y="5141334"/>
            <a:chExt cx="6972300" cy="3175"/>
          </a:xfrm>
        </p:grpSpPr>
        <p:sp>
          <p:nvSpPr>
            <p:cNvPr id="25" name="object 25"/>
            <p:cNvSpPr/>
            <p:nvPr/>
          </p:nvSpPr>
          <p:spPr>
            <a:xfrm>
              <a:off x="609214" y="5142826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29180" y="5142826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181455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381398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7649032" y="3078264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47282" y="1880040"/>
            <a:ext cx="794167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Prodotto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19487" y="1880040"/>
            <a:ext cx="1702967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I vantaggi per i vostri clienti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19406" y="1880040"/>
            <a:ext cx="103695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I vantaggi per voi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49032" y="1861494"/>
            <a:ext cx="1793875" cy="2032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it-IT" sz="950" b="1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Consiglio pratico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7163" y="2126478"/>
            <a:ext cx="1177925" cy="6146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it-IT" sz="950" b="1" dirty="0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Filtro dell'abitacolo.</a:t>
            </a:r>
            <a:endParaRPr sz="950" dirty="0">
              <a:latin typeface="MB Corpo S Text"/>
              <a:cs typeface="MB Corpo S Text"/>
            </a:endParaRPr>
          </a:p>
          <a:p>
            <a:pPr marL="12700" marR="5080" algn="l">
              <a:lnSpc>
                <a:spcPct val="113300"/>
              </a:lnSpc>
              <a:spcBef>
                <a:spcPts val="220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Struttura solida e durevole del materiale filtrante e della cornice del filtro.</a:t>
            </a:r>
            <a:endParaRPr sz="700" dirty="0">
              <a:latin typeface="MB Corpo S Text Light"/>
              <a:cs typeface="MB Corpo S Text Light"/>
            </a:endParaRPr>
          </a:p>
        </p:txBody>
      </p:sp>
      <p:pic>
        <p:nvPicPr>
          <p:cNvPr id="35" name="object 3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66105" y="2113677"/>
            <a:ext cx="778431" cy="913817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3181459" y="2192639"/>
            <a:ext cx="2200275" cy="8280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36000" rIns="0" bIns="0" rtlCol="0">
            <a:noAutofit/>
          </a:bodyPr>
          <a:lstStyle/>
          <a:p>
            <a:pPr marL="136525" indent="-86360">
              <a:lnSpc>
                <a:spcPct val="100000"/>
              </a:lnSpc>
              <a:spcBef>
                <a:spcPts val="55"/>
              </a:spcBef>
              <a:buChar char="•"/>
              <a:tabLst>
                <a:tab pos="13652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Scelta e composizione ottimali</a:t>
            </a:r>
            <a:endParaRPr sz="700" dirty="0">
              <a:latin typeface="MB Corpo S Text Light"/>
              <a:cs typeface="MB Corpo S Text Light"/>
            </a:endParaRPr>
          </a:p>
          <a:p>
            <a:pPr marL="137160">
              <a:lnSpc>
                <a:spcPct val="100000"/>
              </a:lnSpc>
              <a:spcBef>
                <a:spcPts val="114"/>
              </a:spcBef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dei materiali filtranti.</a:t>
            </a:r>
            <a:endParaRPr sz="700" dirty="0">
              <a:latin typeface="MB Corpo S Text Light"/>
              <a:cs typeface="MB Corpo S Text Light"/>
            </a:endParaRPr>
          </a:p>
          <a:p>
            <a:pPr marL="13652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6525" algn="l"/>
              </a:tabLst>
            </a:pP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Trattiene pollini, polveri sottili, materiale </a:t>
            </a:r>
            <a:b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asportato per attrito e particolato.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19472" y="2173316"/>
            <a:ext cx="1754505" cy="26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it-IT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Precisione dimensionale ottimale a garanzia di un montaggio rapido.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87120" y="2173316"/>
            <a:ext cx="1642745" cy="509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it-IT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L'aria fresca e depurata favorisce un'elevata capacità di concentrazione del conducente. Può essere così ridotto il rischio di incidenti.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4274" y="3196854"/>
            <a:ext cx="1228090" cy="10655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1130"/>
              </a:lnSpc>
              <a:spcBef>
                <a:spcPts val="135"/>
              </a:spcBef>
            </a:pPr>
            <a:r>
              <a:rPr lang="it-IT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Filtro dell'abitacolo ipoallergenico.</a:t>
            </a:r>
            <a:endParaRPr sz="950">
              <a:latin typeface="MB Corpo S Text"/>
              <a:cs typeface="MB Corpo S Text"/>
            </a:endParaRPr>
          </a:p>
          <a:p>
            <a:pPr marL="12700" marR="127635">
              <a:lnSpc>
                <a:spcPct val="113300"/>
              </a:lnSpc>
              <a:spcBef>
                <a:spcPts val="180"/>
              </a:spcBef>
            </a:pPr>
            <a:r>
              <a:rPr lang="it-IT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Fa tirare un bel respiro di sollievo in particolare agli occupanti che soffrono di allergie, asma o in generale mal sopportano l'inquinamento dell'aria.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134041" y="3301897"/>
            <a:ext cx="816610" cy="1023619"/>
            <a:chOff x="2134041" y="3301897"/>
            <a:chExt cx="816610" cy="1023619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73408" y="3301897"/>
              <a:ext cx="776795" cy="86510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129428" y="0"/>
                  </a:moveTo>
                  <a:lnTo>
                    <a:pt x="79047" y="10172"/>
                  </a:lnTo>
                  <a:lnTo>
                    <a:pt x="37907" y="37913"/>
                  </a:lnTo>
                  <a:lnTo>
                    <a:pt x="10170" y="79057"/>
                  </a:lnTo>
                  <a:lnTo>
                    <a:pt x="0" y="129440"/>
                  </a:lnTo>
                  <a:lnTo>
                    <a:pt x="10170" y="179822"/>
                  </a:lnTo>
                  <a:lnTo>
                    <a:pt x="37907" y="220966"/>
                  </a:lnTo>
                  <a:lnTo>
                    <a:pt x="79047" y="248707"/>
                  </a:lnTo>
                  <a:lnTo>
                    <a:pt x="129428" y="258880"/>
                  </a:lnTo>
                  <a:lnTo>
                    <a:pt x="179810" y="248707"/>
                  </a:lnTo>
                  <a:lnTo>
                    <a:pt x="220954" y="220966"/>
                  </a:lnTo>
                  <a:lnTo>
                    <a:pt x="248695" y="179822"/>
                  </a:lnTo>
                  <a:lnTo>
                    <a:pt x="258868" y="129440"/>
                  </a:lnTo>
                  <a:lnTo>
                    <a:pt x="248695" y="79057"/>
                  </a:lnTo>
                  <a:lnTo>
                    <a:pt x="220954" y="37913"/>
                  </a:lnTo>
                  <a:lnTo>
                    <a:pt x="179810" y="10172"/>
                  </a:lnTo>
                  <a:lnTo>
                    <a:pt x="1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99411" y="4089979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5" h="191135">
                  <a:moveTo>
                    <a:pt x="35890" y="149288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42" y="145669"/>
                  </a:lnTo>
                  <a:lnTo>
                    <a:pt x="19735" y="149288"/>
                  </a:lnTo>
                  <a:lnTo>
                    <a:pt x="19735" y="158216"/>
                  </a:lnTo>
                  <a:lnTo>
                    <a:pt x="23342" y="161836"/>
                  </a:lnTo>
                  <a:lnTo>
                    <a:pt x="32283" y="161836"/>
                  </a:lnTo>
                  <a:lnTo>
                    <a:pt x="35890" y="158216"/>
                  </a:lnTo>
                  <a:lnTo>
                    <a:pt x="35890" y="149288"/>
                  </a:lnTo>
                  <a:close/>
                </a:path>
                <a:path w="140335" h="191135">
                  <a:moveTo>
                    <a:pt x="35890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42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42" y="137248"/>
                  </a:lnTo>
                  <a:lnTo>
                    <a:pt x="32283" y="137248"/>
                  </a:lnTo>
                  <a:lnTo>
                    <a:pt x="35890" y="133629"/>
                  </a:lnTo>
                  <a:lnTo>
                    <a:pt x="35890" y="124701"/>
                  </a:lnTo>
                  <a:close/>
                </a:path>
                <a:path w="140335" h="191135">
                  <a:moveTo>
                    <a:pt x="35890" y="100114"/>
                  </a:moveTo>
                  <a:lnTo>
                    <a:pt x="32283" y="96494"/>
                  </a:lnTo>
                  <a:lnTo>
                    <a:pt x="27813" y="96494"/>
                  </a:lnTo>
                  <a:lnTo>
                    <a:pt x="23342" y="96494"/>
                  </a:lnTo>
                  <a:lnTo>
                    <a:pt x="19735" y="100114"/>
                  </a:lnTo>
                  <a:lnTo>
                    <a:pt x="19735" y="109054"/>
                  </a:lnTo>
                  <a:lnTo>
                    <a:pt x="23342" y="112674"/>
                  </a:lnTo>
                  <a:lnTo>
                    <a:pt x="32283" y="112674"/>
                  </a:lnTo>
                  <a:lnTo>
                    <a:pt x="35890" y="109054"/>
                  </a:lnTo>
                  <a:lnTo>
                    <a:pt x="35890" y="100114"/>
                  </a:lnTo>
                  <a:close/>
                </a:path>
                <a:path w="140335" h="191135">
                  <a:moveTo>
                    <a:pt x="35890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42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42" y="88087"/>
                  </a:lnTo>
                  <a:lnTo>
                    <a:pt x="32283" y="88087"/>
                  </a:lnTo>
                  <a:lnTo>
                    <a:pt x="35890" y="84467"/>
                  </a:lnTo>
                  <a:lnTo>
                    <a:pt x="35890" y="75526"/>
                  </a:lnTo>
                  <a:close/>
                </a:path>
                <a:path w="140335" h="191135">
                  <a:moveTo>
                    <a:pt x="35890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42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42" y="63512"/>
                  </a:lnTo>
                  <a:lnTo>
                    <a:pt x="32283" y="63512"/>
                  </a:lnTo>
                  <a:lnTo>
                    <a:pt x="35890" y="59893"/>
                  </a:lnTo>
                  <a:lnTo>
                    <a:pt x="35890" y="50965"/>
                  </a:lnTo>
                  <a:close/>
                </a:path>
                <a:path w="140335" h="191135">
                  <a:moveTo>
                    <a:pt x="65189" y="150596"/>
                  </a:moveTo>
                  <a:lnTo>
                    <a:pt x="42062" y="150596"/>
                  </a:lnTo>
                  <a:lnTo>
                    <a:pt x="42062" y="156895"/>
                  </a:lnTo>
                  <a:lnTo>
                    <a:pt x="58089" y="156895"/>
                  </a:lnTo>
                  <a:lnTo>
                    <a:pt x="65189" y="150596"/>
                  </a:lnTo>
                  <a:close/>
                </a:path>
                <a:path w="140335" h="191135">
                  <a:moveTo>
                    <a:pt x="66179" y="132321"/>
                  </a:moveTo>
                  <a:lnTo>
                    <a:pt x="59613" y="126022"/>
                  </a:lnTo>
                  <a:lnTo>
                    <a:pt x="42062" y="126022"/>
                  </a:lnTo>
                  <a:lnTo>
                    <a:pt x="42062" y="132321"/>
                  </a:lnTo>
                  <a:lnTo>
                    <a:pt x="66179" y="132321"/>
                  </a:lnTo>
                  <a:close/>
                </a:path>
                <a:path w="140335" h="191135">
                  <a:moveTo>
                    <a:pt x="70980" y="83146"/>
                  </a:moveTo>
                  <a:lnTo>
                    <a:pt x="65112" y="76847"/>
                  </a:lnTo>
                  <a:lnTo>
                    <a:pt x="42062" y="76847"/>
                  </a:lnTo>
                  <a:lnTo>
                    <a:pt x="42062" y="83146"/>
                  </a:lnTo>
                  <a:lnTo>
                    <a:pt x="70980" y="83146"/>
                  </a:lnTo>
                  <a:close/>
                </a:path>
                <a:path w="140335" h="191135">
                  <a:moveTo>
                    <a:pt x="102971" y="51790"/>
                  </a:moveTo>
                  <a:lnTo>
                    <a:pt x="42062" y="51790"/>
                  </a:lnTo>
                  <a:lnTo>
                    <a:pt x="42062" y="58089"/>
                  </a:lnTo>
                  <a:lnTo>
                    <a:pt x="96367" y="58089"/>
                  </a:lnTo>
                  <a:lnTo>
                    <a:pt x="102971" y="51790"/>
                  </a:lnTo>
                  <a:close/>
                </a:path>
                <a:path w="140335" h="191135">
                  <a:moveTo>
                    <a:pt x="110337" y="124663"/>
                  </a:moveTo>
                  <a:lnTo>
                    <a:pt x="105511" y="119837"/>
                  </a:lnTo>
                  <a:lnTo>
                    <a:pt x="89636" y="135724"/>
                  </a:lnTo>
                  <a:lnTo>
                    <a:pt x="73748" y="119837"/>
                  </a:lnTo>
                  <a:lnTo>
                    <a:pt x="68935" y="124663"/>
                  </a:lnTo>
                  <a:lnTo>
                    <a:pt x="84810" y="140538"/>
                  </a:lnTo>
                  <a:lnTo>
                    <a:pt x="68935" y="156425"/>
                  </a:lnTo>
                  <a:lnTo>
                    <a:pt x="73748" y="161251"/>
                  </a:lnTo>
                  <a:lnTo>
                    <a:pt x="89636" y="145364"/>
                  </a:lnTo>
                  <a:lnTo>
                    <a:pt x="105511" y="161251"/>
                  </a:lnTo>
                  <a:lnTo>
                    <a:pt x="110337" y="156425"/>
                  </a:lnTo>
                  <a:lnTo>
                    <a:pt x="94462" y="140538"/>
                  </a:lnTo>
                  <a:lnTo>
                    <a:pt x="110337" y="124663"/>
                  </a:lnTo>
                  <a:close/>
                </a:path>
                <a:path w="140335" h="191135">
                  <a:moveTo>
                    <a:pt x="111302" y="30619"/>
                  </a:moveTo>
                  <a:lnTo>
                    <a:pt x="107035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66" y="0"/>
                  </a:lnTo>
                  <a:lnTo>
                    <a:pt x="28752" y="30619"/>
                  </a:lnTo>
                  <a:lnTo>
                    <a:pt x="111302" y="30619"/>
                  </a:lnTo>
                  <a:close/>
                </a:path>
                <a:path w="140335" h="191135">
                  <a:moveTo>
                    <a:pt x="120192" y="101434"/>
                  </a:moveTo>
                  <a:lnTo>
                    <a:pt x="42075" y="101434"/>
                  </a:lnTo>
                  <a:lnTo>
                    <a:pt x="42075" y="107734"/>
                  </a:lnTo>
                  <a:lnTo>
                    <a:pt x="120192" y="107734"/>
                  </a:lnTo>
                  <a:lnTo>
                    <a:pt x="120192" y="101434"/>
                  </a:lnTo>
                  <a:close/>
                </a:path>
                <a:path w="140335" h="191135">
                  <a:moveTo>
                    <a:pt x="125222" y="50876"/>
                  </a:moveTo>
                  <a:lnTo>
                    <a:pt x="120218" y="45872"/>
                  </a:lnTo>
                  <a:lnTo>
                    <a:pt x="87274" y="78828"/>
                  </a:lnTo>
                  <a:lnTo>
                    <a:pt x="73926" y="65493"/>
                  </a:lnTo>
                  <a:lnTo>
                    <a:pt x="68935" y="70485"/>
                  </a:lnTo>
                  <a:lnTo>
                    <a:pt x="87312" y="88785"/>
                  </a:lnTo>
                  <a:lnTo>
                    <a:pt x="125222" y="50876"/>
                  </a:lnTo>
                  <a:close/>
                </a:path>
                <a:path w="140335" h="191135">
                  <a:moveTo>
                    <a:pt x="140068" y="18415"/>
                  </a:moveTo>
                  <a:lnTo>
                    <a:pt x="137883" y="16230"/>
                  </a:lnTo>
                  <a:lnTo>
                    <a:pt x="135178" y="16230"/>
                  </a:lnTo>
                  <a:lnTo>
                    <a:pt x="107022" y="16230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45" y="16230"/>
                  </a:lnTo>
                  <a:lnTo>
                    <a:pt x="2184" y="16230"/>
                  </a:lnTo>
                  <a:lnTo>
                    <a:pt x="0" y="18415"/>
                  </a:lnTo>
                  <a:lnTo>
                    <a:pt x="0" y="188417"/>
                  </a:lnTo>
                  <a:lnTo>
                    <a:pt x="2184" y="190601"/>
                  </a:lnTo>
                  <a:lnTo>
                    <a:pt x="137883" y="190601"/>
                  </a:lnTo>
                  <a:lnTo>
                    <a:pt x="140068" y="188417"/>
                  </a:lnTo>
                  <a:lnTo>
                    <a:pt x="140068" y="1841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129428" y="0"/>
                  </a:moveTo>
                  <a:lnTo>
                    <a:pt x="79047" y="10172"/>
                  </a:lnTo>
                  <a:lnTo>
                    <a:pt x="37907" y="37913"/>
                  </a:lnTo>
                  <a:lnTo>
                    <a:pt x="10170" y="79057"/>
                  </a:lnTo>
                  <a:lnTo>
                    <a:pt x="0" y="129440"/>
                  </a:lnTo>
                  <a:lnTo>
                    <a:pt x="10170" y="179822"/>
                  </a:lnTo>
                  <a:lnTo>
                    <a:pt x="37907" y="220966"/>
                  </a:lnTo>
                  <a:lnTo>
                    <a:pt x="79047" y="248707"/>
                  </a:lnTo>
                  <a:lnTo>
                    <a:pt x="129428" y="258880"/>
                  </a:lnTo>
                  <a:lnTo>
                    <a:pt x="179810" y="248707"/>
                  </a:lnTo>
                  <a:lnTo>
                    <a:pt x="220954" y="220966"/>
                  </a:lnTo>
                  <a:lnTo>
                    <a:pt x="248695" y="179822"/>
                  </a:lnTo>
                  <a:lnTo>
                    <a:pt x="258868" y="129440"/>
                  </a:lnTo>
                  <a:lnTo>
                    <a:pt x="248695" y="79057"/>
                  </a:lnTo>
                  <a:lnTo>
                    <a:pt x="220954" y="37913"/>
                  </a:lnTo>
                  <a:lnTo>
                    <a:pt x="179810" y="10172"/>
                  </a:lnTo>
                  <a:lnTo>
                    <a:pt x="1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199411" y="4089979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5" h="191135">
                  <a:moveTo>
                    <a:pt x="35890" y="149288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42" y="145669"/>
                  </a:lnTo>
                  <a:lnTo>
                    <a:pt x="19735" y="149288"/>
                  </a:lnTo>
                  <a:lnTo>
                    <a:pt x="19735" y="158216"/>
                  </a:lnTo>
                  <a:lnTo>
                    <a:pt x="23342" y="161836"/>
                  </a:lnTo>
                  <a:lnTo>
                    <a:pt x="32283" y="161836"/>
                  </a:lnTo>
                  <a:lnTo>
                    <a:pt x="35890" y="158216"/>
                  </a:lnTo>
                  <a:lnTo>
                    <a:pt x="35890" y="149288"/>
                  </a:lnTo>
                  <a:close/>
                </a:path>
                <a:path w="140335" h="191135">
                  <a:moveTo>
                    <a:pt x="35890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42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42" y="137248"/>
                  </a:lnTo>
                  <a:lnTo>
                    <a:pt x="32283" y="137248"/>
                  </a:lnTo>
                  <a:lnTo>
                    <a:pt x="35890" y="133629"/>
                  </a:lnTo>
                  <a:lnTo>
                    <a:pt x="35890" y="124701"/>
                  </a:lnTo>
                  <a:close/>
                </a:path>
                <a:path w="140335" h="191135">
                  <a:moveTo>
                    <a:pt x="35890" y="100114"/>
                  </a:moveTo>
                  <a:lnTo>
                    <a:pt x="32283" y="96494"/>
                  </a:lnTo>
                  <a:lnTo>
                    <a:pt x="27813" y="96494"/>
                  </a:lnTo>
                  <a:lnTo>
                    <a:pt x="23342" y="96494"/>
                  </a:lnTo>
                  <a:lnTo>
                    <a:pt x="19735" y="100114"/>
                  </a:lnTo>
                  <a:lnTo>
                    <a:pt x="19735" y="109054"/>
                  </a:lnTo>
                  <a:lnTo>
                    <a:pt x="23342" y="112674"/>
                  </a:lnTo>
                  <a:lnTo>
                    <a:pt x="32283" y="112674"/>
                  </a:lnTo>
                  <a:lnTo>
                    <a:pt x="35890" y="109054"/>
                  </a:lnTo>
                  <a:lnTo>
                    <a:pt x="35890" y="100114"/>
                  </a:lnTo>
                  <a:close/>
                </a:path>
                <a:path w="140335" h="191135">
                  <a:moveTo>
                    <a:pt x="35890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42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42" y="88087"/>
                  </a:lnTo>
                  <a:lnTo>
                    <a:pt x="32283" y="88087"/>
                  </a:lnTo>
                  <a:lnTo>
                    <a:pt x="35890" y="84467"/>
                  </a:lnTo>
                  <a:lnTo>
                    <a:pt x="35890" y="75526"/>
                  </a:lnTo>
                  <a:close/>
                </a:path>
                <a:path w="140335" h="191135">
                  <a:moveTo>
                    <a:pt x="35890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42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42" y="63512"/>
                  </a:lnTo>
                  <a:lnTo>
                    <a:pt x="32283" y="63512"/>
                  </a:lnTo>
                  <a:lnTo>
                    <a:pt x="35890" y="59893"/>
                  </a:lnTo>
                  <a:lnTo>
                    <a:pt x="35890" y="50965"/>
                  </a:lnTo>
                  <a:close/>
                </a:path>
                <a:path w="140335" h="191135">
                  <a:moveTo>
                    <a:pt x="65189" y="150596"/>
                  </a:moveTo>
                  <a:lnTo>
                    <a:pt x="42062" y="150596"/>
                  </a:lnTo>
                  <a:lnTo>
                    <a:pt x="42062" y="156895"/>
                  </a:lnTo>
                  <a:lnTo>
                    <a:pt x="58089" y="156895"/>
                  </a:lnTo>
                  <a:lnTo>
                    <a:pt x="65189" y="150596"/>
                  </a:lnTo>
                  <a:close/>
                </a:path>
                <a:path w="140335" h="191135">
                  <a:moveTo>
                    <a:pt x="66179" y="132321"/>
                  </a:moveTo>
                  <a:lnTo>
                    <a:pt x="59613" y="126022"/>
                  </a:lnTo>
                  <a:lnTo>
                    <a:pt x="42062" y="126022"/>
                  </a:lnTo>
                  <a:lnTo>
                    <a:pt x="42062" y="132321"/>
                  </a:lnTo>
                  <a:lnTo>
                    <a:pt x="66179" y="132321"/>
                  </a:lnTo>
                  <a:close/>
                </a:path>
                <a:path w="140335" h="191135">
                  <a:moveTo>
                    <a:pt x="70980" y="83146"/>
                  </a:moveTo>
                  <a:lnTo>
                    <a:pt x="65112" y="76847"/>
                  </a:lnTo>
                  <a:lnTo>
                    <a:pt x="42062" y="76847"/>
                  </a:lnTo>
                  <a:lnTo>
                    <a:pt x="42062" y="83146"/>
                  </a:lnTo>
                  <a:lnTo>
                    <a:pt x="70980" y="83146"/>
                  </a:lnTo>
                  <a:close/>
                </a:path>
                <a:path w="140335" h="191135">
                  <a:moveTo>
                    <a:pt x="102971" y="51790"/>
                  </a:moveTo>
                  <a:lnTo>
                    <a:pt x="42062" y="51790"/>
                  </a:lnTo>
                  <a:lnTo>
                    <a:pt x="42062" y="58089"/>
                  </a:lnTo>
                  <a:lnTo>
                    <a:pt x="96367" y="58089"/>
                  </a:lnTo>
                  <a:lnTo>
                    <a:pt x="102971" y="51790"/>
                  </a:lnTo>
                  <a:close/>
                </a:path>
                <a:path w="140335" h="191135">
                  <a:moveTo>
                    <a:pt x="110337" y="124663"/>
                  </a:moveTo>
                  <a:lnTo>
                    <a:pt x="105511" y="119837"/>
                  </a:lnTo>
                  <a:lnTo>
                    <a:pt x="89636" y="135724"/>
                  </a:lnTo>
                  <a:lnTo>
                    <a:pt x="73748" y="119837"/>
                  </a:lnTo>
                  <a:lnTo>
                    <a:pt x="68935" y="124663"/>
                  </a:lnTo>
                  <a:lnTo>
                    <a:pt x="84810" y="140538"/>
                  </a:lnTo>
                  <a:lnTo>
                    <a:pt x="68935" y="156425"/>
                  </a:lnTo>
                  <a:lnTo>
                    <a:pt x="73748" y="161251"/>
                  </a:lnTo>
                  <a:lnTo>
                    <a:pt x="89636" y="145364"/>
                  </a:lnTo>
                  <a:lnTo>
                    <a:pt x="105511" y="161251"/>
                  </a:lnTo>
                  <a:lnTo>
                    <a:pt x="110337" y="156425"/>
                  </a:lnTo>
                  <a:lnTo>
                    <a:pt x="94462" y="140538"/>
                  </a:lnTo>
                  <a:lnTo>
                    <a:pt x="110337" y="124663"/>
                  </a:lnTo>
                  <a:close/>
                </a:path>
                <a:path w="140335" h="191135">
                  <a:moveTo>
                    <a:pt x="111302" y="30619"/>
                  </a:moveTo>
                  <a:lnTo>
                    <a:pt x="107035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66" y="0"/>
                  </a:lnTo>
                  <a:lnTo>
                    <a:pt x="28752" y="30619"/>
                  </a:lnTo>
                  <a:lnTo>
                    <a:pt x="111302" y="30619"/>
                  </a:lnTo>
                  <a:close/>
                </a:path>
                <a:path w="140335" h="191135">
                  <a:moveTo>
                    <a:pt x="120192" y="101434"/>
                  </a:moveTo>
                  <a:lnTo>
                    <a:pt x="42075" y="101434"/>
                  </a:lnTo>
                  <a:lnTo>
                    <a:pt x="42075" y="107734"/>
                  </a:lnTo>
                  <a:lnTo>
                    <a:pt x="120192" y="107734"/>
                  </a:lnTo>
                  <a:lnTo>
                    <a:pt x="120192" y="101434"/>
                  </a:lnTo>
                  <a:close/>
                </a:path>
                <a:path w="140335" h="191135">
                  <a:moveTo>
                    <a:pt x="125222" y="50876"/>
                  </a:moveTo>
                  <a:lnTo>
                    <a:pt x="120218" y="45872"/>
                  </a:lnTo>
                  <a:lnTo>
                    <a:pt x="87274" y="78828"/>
                  </a:lnTo>
                  <a:lnTo>
                    <a:pt x="73926" y="65493"/>
                  </a:lnTo>
                  <a:lnTo>
                    <a:pt x="68935" y="70485"/>
                  </a:lnTo>
                  <a:lnTo>
                    <a:pt x="87312" y="88785"/>
                  </a:lnTo>
                  <a:lnTo>
                    <a:pt x="125222" y="50876"/>
                  </a:lnTo>
                  <a:close/>
                </a:path>
                <a:path w="140335" h="191135">
                  <a:moveTo>
                    <a:pt x="140068" y="18415"/>
                  </a:moveTo>
                  <a:lnTo>
                    <a:pt x="137883" y="16230"/>
                  </a:lnTo>
                  <a:lnTo>
                    <a:pt x="135178" y="16230"/>
                  </a:lnTo>
                  <a:lnTo>
                    <a:pt x="107022" y="16230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45" y="16230"/>
                  </a:lnTo>
                  <a:lnTo>
                    <a:pt x="2184" y="16230"/>
                  </a:lnTo>
                  <a:lnTo>
                    <a:pt x="0" y="18415"/>
                  </a:lnTo>
                  <a:lnTo>
                    <a:pt x="0" y="188417"/>
                  </a:lnTo>
                  <a:lnTo>
                    <a:pt x="2184" y="190601"/>
                  </a:lnTo>
                  <a:lnTo>
                    <a:pt x="137883" y="190601"/>
                  </a:lnTo>
                  <a:lnTo>
                    <a:pt x="140068" y="188417"/>
                  </a:lnTo>
                  <a:lnTo>
                    <a:pt x="140068" y="1841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181459" y="3106392"/>
            <a:ext cx="2200275" cy="176720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600">
              <a:latin typeface="Times New Roman"/>
              <a:cs typeface="Times New Roman"/>
            </a:endParaRPr>
          </a:p>
          <a:p>
            <a:pPr marL="132080" marR="36830" indent="-85090">
              <a:lnSpc>
                <a:spcPct val="113300"/>
              </a:lnSpc>
              <a:buFont typeface="MB Corpo S Text Light"/>
              <a:buChar char="•"/>
              <a:tabLst>
                <a:tab pos="132080" algn="l"/>
                <a:tab pos="133350" algn="l"/>
              </a:tabLst>
            </a:pPr>
            <a:r>
              <a:rPr lang="it-IT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	Uno strato ultraefficace di tessuto non tessuto e al carbone attivo riduce, oltre ai pollini, alle polveri sottili e al particolato di altro genere, anche gas nocivi e odori nel vano passeggeri.</a:t>
            </a:r>
            <a:endParaRPr sz="700">
              <a:latin typeface="MB Corpo S Text Light"/>
              <a:cs typeface="MB Corpo S Text Light"/>
            </a:endParaRPr>
          </a:p>
          <a:p>
            <a:pPr marL="132080" marR="189865" indent="-85090">
              <a:lnSpc>
                <a:spcPct val="113300"/>
              </a:lnSpc>
              <a:spcBef>
                <a:spcPts val="265"/>
              </a:spcBef>
              <a:buFont typeface="MB Corpo S Text Light"/>
              <a:buChar char="•"/>
              <a:tabLst>
                <a:tab pos="132080" algn="l"/>
                <a:tab pos="133350" algn="l"/>
              </a:tabLst>
            </a:pPr>
            <a:r>
              <a:rPr lang="it-IT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	In alternativa il filtro ai polifenoli Mercedes‑Benz per il montaggio a posteriori offre una protezione affidabile da pollini e polveri sottili.*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6591" y="5280765"/>
            <a:ext cx="5340659" cy="99386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it-IT" sz="550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*  Soluzione per il montaggio a posteriori del filtro ai polifenoli disponibile per ML, GLE, GLE Coupé, GL e GLS (serie 166 e 292).</a:t>
            </a:r>
            <a:endParaRPr sz="550" dirty="0">
              <a:latin typeface="MB Corpo S Text"/>
              <a:cs typeface="MB Corpo S Tex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266876" y="3989785"/>
            <a:ext cx="2425675" cy="175746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lang="it-IT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Ordinare insieme anche:</a:t>
            </a:r>
            <a:endParaRPr sz="700" dirty="0">
              <a:latin typeface="MB Corpo S Text"/>
              <a:cs typeface="MB Corpo S Text"/>
            </a:endParaRPr>
          </a:p>
          <a:p>
            <a:pPr marL="113664" marR="124460" indent="-101600">
              <a:lnSpc>
                <a:spcPct val="113300"/>
              </a:lnSpc>
              <a:spcBef>
                <a:spcPts val="270"/>
              </a:spcBef>
              <a:buChar char="•"/>
              <a:tabLst>
                <a:tab pos="113664" algn="l"/>
              </a:tabLst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Detergente professionale per climatizzatori </a:t>
            </a:r>
            <a:b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originale Mercedes‑Benz (A 000 989 46 00 09)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75"/>
              </a:spcBef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Il vantaggio per voi: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5"/>
              </a:spcBef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detergente ad azione rapida</a:t>
            </a:r>
            <a:endParaRPr sz="700" dirty="0">
              <a:latin typeface="MB Corpo S Text Light"/>
              <a:cs typeface="MB Corpo S Text Light"/>
            </a:endParaRPr>
          </a:p>
          <a:p>
            <a:pPr marL="113664" marR="5080" indent="-101600">
              <a:lnSpc>
                <a:spcPct val="113300"/>
              </a:lnSpc>
              <a:spcBef>
                <a:spcPts val="265"/>
              </a:spcBef>
              <a:buChar char="•"/>
              <a:tabLst>
                <a:tab pos="113664" algn="l"/>
              </a:tabLst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Pistola erogatrice con tazza sotto pressione </a:t>
            </a:r>
            <a:r>
              <a:rPr lang="it-IT" sz="70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incl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. 2 lance </a:t>
            </a:r>
            <a:b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 detergente professionale per climatizzatori originale Mercedes‑Benz (A 000 581 00 04)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Pistola erogatrice con tazza sotto pressione senza lance</a:t>
            </a:r>
            <a:b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(A 000 581 02 04)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80"/>
              </a:spcBef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Il vantaggio per voi:</a:t>
            </a:r>
            <a:endParaRPr sz="700" dirty="0">
              <a:latin typeface="MB Corpo S Text Light"/>
              <a:cs typeface="MB Corpo S Text Light"/>
            </a:endParaRPr>
          </a:p>
          <a:p>
            <a:pPr marL="185420" marR="111125" indent="-71755">
              <a:lnSpc>
                <a:spcPct val="113300"/>
              </a:lnSpc>
            </a:pPr>
            <a:r>
              <a:rPr lang="it-IT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modalità d'uso semplice mediante pistola erogatrice con tazza sotto pressione e corrispondente sonda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148050" y="5815402"/>
            <a:ext cx="2425674" cy="25519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R="59055" algn="r">
              <a:lnSpc>
                <a:spcPct val="100000"/>
              </a:lnSpc>
              <a:spcBef>
                <a:spcPts val="210"/>
              </a:spcBef>
            </a:pPr>
            <a:r>
              <a:rPr lang="it-IT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Per autovetture: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 000 581 00 05 Lancia, corta (954 mm)</a:t>
            </a:r>
            <a:endParaRPr sz="700" dirty="0">
              <a:latin typeface="MB Corpo S Text Light"/>
              <a:cs typeface="MB Corpo S Text Light"/>
            </a:endParaRPr>
          </a:p>
          <a:p>
            <a:pPr marR="5080" algn="r">
              <a:lnSpc>
                <a:spcPct val="100000"/>
              </a:lnSpc>
              <a:spcBef>
                <a:spcPts val="110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 000 581 01 05 Lancia, lunga (1.054 mm)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4" name="object 54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129428" y="0"/>
                  </a:moveTo>
                  <a:lnTo>
                    <a:pt x="79047" y="10172"/>
                  </a:lnTo>
                  <a:lnTo>
                    <a:pt x="37907" y="37913"/>
                  </a:lnTo>
                  <a:lnTo>
                    <a:pt x="10170" y="79057"/>
                  </a:lnTo>
                  <a:lnTo>
                    <a:pt x="0" y="129440"/>
                  </a:lnTo>
                  <a:lnTo>
                    <a:pt x="10170" y="179822"/>
                  </a:lnTo>
                  <a:lnTo>
                    <a:pt x="37907" y="220966"/>
                  </a:lnTo>
                  <a:lnTo>
                    <a:pt x="79047" y="248707"/>
                  </a:lnTo>
                  <a:lnTo>
                    <a:pt x="129428" y="258880"/>
                  </a:lnTo>
                  <a:lnTo>
                    <a:pt x="179810" y="248707"/>
                  </a:lnTo>
                  <a:lnTo>
                    <a:pt x="220954" y="220966"/>
                  </a:lnTo>
                  <a:lnTo>
                    <a:pt x="248695" y="179822"/>
                  </a:lnTo>
                  <a:lnTo>
                    <a:pt x="258868" y="129440"/>
                  </a:lnTo>
                  <a:lnTo>
                    <a:pt x="248695" y="79057"/>
                  </a:lnTo>
                  <a:lnTo>
                    <a:pt x="220954" y="37913"/>
                  </a:lnTo>
                  <a:lnTo>
                    <a:pt x="179810" y="10172"/>
                  </a:lnTo>
                  <a:lnTo>
                    <a:pt x="1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970576" y="6272636"/>
            <a:ext cx="6414473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 i prodotti con questo simbolo sono stati svolti confronti con prodotti concorrenti. Un elenco selezionato dei risultati dei test è riportato alle pagine seguenti.</a:t>
            </a:r>
            <a:endParaRPr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219" y="4452350"/>
            <a:ext cx="8834120" cy="2030730"/>
            <a:chOff x="609219" y="4452350"/>
            <a:chExt cx="8834120" cy="2030730"/>
          </a:xfrm>
        </p:grpSpPr>
        <p:sp>
          <p:nvSpPr>
            <p:cNvPr id="3" name="object 3"/>
            <p:cNvSpPr/>
            <p:nvPr/>
          </p:nvSpPr>
          <p:spPr>
            <a:xfrm>
              <a:off x="609219" y="4452350"/>
              <a:ext cx="8834120" cy="2030730"/>
            </a:xfrm>
            <a:custGeom>
              <a:avLst/>
              <a:gdLst/>
              <a:ahLst/>
              <a:cxnLst/>
              <a:rect l="l" t="t" r="r" b="b"/>
              <a:pathLst>
                <a:path w="8834120" h="2030729">
                  <a:moveTo>
                    <a:pt x="8833622" y="0"/>
                  </a:moveTo>
                  <a:lnTo>
                    <a:pt x="0" y="0"/>
                  </a:lnTo>
                  <a:lnTo>
                    <a:pt x="0" y="2030719"/>
                  </a:lnTo>
                  <a:lnTo>
                    <a:pt x="8833622" y="2030719"/>
                  </a:lnTo>
                  <a:lnTo>
                    <a:pt x="883362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46069" y="5315403"/>
              <a:ext cx="3401695" cy="304800"/>
            </a:xfrm>
            <a:custGeom>
              <a:avLst/>
              <a:gdLst/>
              <a:ahLst/>
              <a:cxnLst/>
              <a:rect l="l" t="t" r="r" b="b"/>
              <a:pathLst>
                <a:path w="3401695" h="304800">
                  <a:moveTo>
                    <a:pt x="744588" y="150723"/>
                  </a:moveTo>
                  <a:lnTo>
                    <a:pt x="743356" y="146037"/>
                  </a:lnTo>
                  <a:lnTo>
                    <a:pt x="739063" y="141249"/>
                  </a:lnTo>
                  <a:lnTo>
                    <a:pt x="730846" y="135864"/>
                  </a:lnTo>
                  <a:lnTo>
                    <a:pt x="717829" y="129387"/>
                  </a:lnTo>
                  <a:lnTo>
                    <a:pt x="667994" y="101295"/>
                  </a:lnTo>
                  <a:lnTo>
                    <a:pt x="627964" y="74930"/>
                  </a:lnTo>
                  <a:lnTo>
                    <a:pt x="594474" y="47955"/>
                  </a:lnTo>
                  <a:lnTo>
                    <a:pt x="564261" y="18072"/>
                  </a:lnTo>
                  <a:lnTo>
                    <a:pt x="555523" y="8521"/>
                  </a:lnTo>
                  <a:lnTo>
                    <a:pt x="549287" y="3060"/>
                  </a:lnTo>
                  <a:lnTo>
                    <a:pt x="544131" y="584"/>
                  </a:lnTo>
                  <a:lnTo>
                    <a:pt x="538670" y="0"/>
                  </a:lnTo>
                  <a:lnTo>
                    <a:pt x="528193" y="0"/>
                  </a:lnTo>
                  <a:lnTo>
                    <a:pt x="521220" y="6375"/>
                  </a:lnTo>
                  <a:lnTo>
                    <a:pt x="521220" y="14884"/>
                  </a:lnTo>
                  <a:lnTo>
                    <a:pt x="527405" y="35255"/>
                  </a:lnTo>
                  <a:lnTo>
                    <a:pt x="542747" y="66497"/>
                  </a:lnTo>
                  <a:lnTo>
                    <a:pt x="562444" y="99745"/>
                  </a:lnTo>
                  <a:lnTo>
                    <a:pt x="581710" y="126187"/>
                  </a:lnTo>
                  <a:lnTo>
                    <a:pt x="0" y="126187"/>
                  </a:lnTo>
                  <a:lnTo>
                    <a:pt x="0" y="180581"/>
                  </a:lnTo>
                  <a:lnTo>
                    <a:pt x="581710" y="180581"/>
                  </a:lnTo>
                  <a:lnTo>
                    <a:pt x="558520" y="212686"/>
                  </a:lnTo>
                  <a:lnTo>
                    <a:pt x="539254" y="243878"/>
                  </a:lnTo>
                  <a:lnTo>
                    <a:pt x="526084" y="270446"/>
                  </a:lnTo>
                  <a:lnTo>
                    <a:pt x="521220" y="288671"/>
                  </a:lnTo>
                  <a:lnTo>
                    <a:pt x="521220" y="298234"/>
                  </a:lnTo>
                  <a:lnTo>
                    <a:pt x="528193" y="304609"/>
                  </a:lnTo>
                  <a:lnTo>
                    <a:pt x="545655" y="304609"/>
                  </a:lnTo>
                  <a:lnTo>
                    <a:pt x="550303" y="302488"/>
                  </a:lnTo>
                  <a:lnTo>
                    <a:pt x="557276" y="295046"/>
                  </a:lnTo>
                  <a:lnTo>
                    <a:pt x="591159" y="260197"/>
                  </a:lnTo>
                  <a:lnTo>
                    <a:pt x="624179" y="232638"/>
                  </a:lnTo>
                  <a:lnTo>
                    <a:pt x="665911" y="205270"/>
                  </a:lnTo>
                  <a:lnTo>
                    <a:pt x="735761" y="165417"/>
                  </a:lnTo>
                  <a:lnTo>
                    <a:pt x="741387" y="160845"/>
                  </a:lnTo>
                  <a:lnTo>
                    <a:pt x="743978" y="156286"/>
                  </a:lnTo>
                  <a:lnTo>
                    <a:pt x="744588" y="150723"/>
                  </a:lnTo>
                  <a:close/>
                </a:path>
                <a:path w="3401695" h="304800">
                  <a:moveTo>
                    <a:pt x="3401453" y="212407"/>
                  </a:moveTo>
                  <a:lnTo>
                    <a:pt x="2792234" y="212407"/>
                  </a:lnTo>
                  <a:lnTo>
                    <a:pt x="2792234" y="270776"/>
                  </a:lnTo>
                  <a:lnTo>
                    <a:pt x="3401453" y="270776"/>
                  </a:lnTo>
                  <a:lnTo>
                    <a:pt x="3401453" y="212407"/>
                  </a:lnTo>
                  <a:close/>
                </a:path>
                <a:path w="3401695" h="304800">
                  <a:moveTo>
                    <a:pt x="3401453" y="33858"/>
                  </a:moveTo>
                  <a:lnTo>
                    <a:pt x="2792234" y="33858"/>
                  </a:lnTo>
                  <a:lnTo>
                    <a:pt x="2792234" y="92214"/>
                  </a:lnTo>
                  <a:lnTo>
                    <a:pt x="3401453" y="92214"/>
                  </a:lnTo>
                  <a:lnTo>
                    <a:pt x="3401453" y="3385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6131" y="4706191"/>
              <a:ext cx="1999152" cy="152303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984210" y="5420134"/>
              <a:ext cx="1658620" cy="399415"/>
            </a:xfrm>
            <a:custGeom>
              <a:avLst/>
              <a:gdLst/>
              <a:ahLst/>
              <a:cxnLst/>
              <a:rect l="l" t="t" r="r" b="b"/>
              <a:pathLst>
                <a:path w="1658620" h="399414">
                  <a:moveTo>
                    <a:pt x="1658184" y="0"/>
                  </a:moveTo>
                  <a:lnTo>
                    <a:pt x="0" y="0"/>
                  </a:lnTo>
                  <a:lnTo>
                    <a:pt x="59508" y="276598"/>
                  </a:lnTo>
                  <a:lnTo>
                    <a:pt x="84161" y="328254"/>
                  </a:lnTo>
                  <a:lnTo>
                    <a:pt x="118509" y="362880"/>
                  </a:lnTo>
                  <a:lnTo>
                    <a:pt x="158974" y="383882"/>
                  </a:lnTo>
                  <a:lnTo>
                    <a:pt x="201980" y="394668"/>
                  </a:lnTo>
                  <a:lnTo>
                    <a:pt x="243948" y="398641"/>
                  </a:lnTo>
                  <a:lnTo>
                    <a:pt x="281303" y="399209"/>
                  </a:lnTo>
                  <a:lnTo>
                    <a:pt x="1376880" y="399209"/>
                  </a:lnTo>
                  <a:lnTo>
                    <a:pt x="1456257" y="390810"/>
                  </a:lnTo>
                  <a:lnTo>
                    <a:pt x="1499298" y="377372"/>
                  </a:lnTo>
                  <a:lnTo>
                    <a:pt x="1539780" y="355164"/>
                  </a:lnTo>
                  <a:lnTo>
                    <a:pt x="1574105" y="322226"/>
                  </a:lnTo>
                  <a:lnTo>
                    <a:pt x="1598675" y="276598"/>
                  </a:lnTo>
                  <a:lnTo>
                    <a:pt x="1570020" y="241352"/>
                  </a:lnTo>
                  <a:lnTo>
                    <a:pt x="1498703" y="227048"/>
                  </a:lnTo>
                  <a:lnTo>
                    <a:pt x="1609336" y="227048"/>
                  </a:lnTo>
                  <a:lnTo>
                    <a:pt x="1613579" y="207323"/>
                  </a:lnTo>
                  <a:lnTo>
                    <a:pt x="1576849" y="207323"/>
                  </a:lnTo>
                  <a:lnTo>
                    <a:pt x="1505532" y="193007"/>
                  </a:lnTo>
                  <a:lnTo>
                    <a:pt x="1616659" y="193007"/>
                  </a:lnTo>
                  <a:lnTo>
                    <a:pt x="1620903" y="173283"/>
                  </a:lnTo>
                  <a:lnTo>
                    <a:pt x="1583679" y="173283"/>
                  </a:lnTo>
                  <a:lnTo>
                    <a:pt x="1512362" y="158979"/>
                  </a:lnTo>
                  <a:lnTo>
                    <a:pt x="1623980" y="158979"/>
                  </a:lnTo>
                  <a:lnTo>
                    <a:pt x="1628224" y="139254"/>
                  </a:lnTo>
                  <a:lnTo>
                    <a:pt x="1590508" y="139254"/>
                  </a:lnTo>
                  <a:lnTo>
                    <a:pt x="1519192" y="124938"/>
                  </a:lnTo>
                  <a:lnTo>
                    <a:pt x="1631304" y="124938"/>
                  </a:lnTo>
                  <a:lnTo>
                    <a:pt x="1635548" y="105214"/>
                  </a:lnTo>
                  <a:lnTo>
                    <a:pt x="1597338" y="105214"/>
                  </a:lnTo>
                  <a:lnTo>
                    <a:pt x="1526021" y="90910"/>
                  </a:lnTo>
                  <a:lnTo>
                    <a:pt x="1638625" y="90910"/>
                  </a:lnTo>
                  <a:lnTo>
                    <a:pt x="1658184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84210" y="5420134"/>
              <a:ext cx="1658620" cy="399415"/>
            </a:xfrm>
            <a:custGeom>
              <a:avLst/>
              <a:gdLst/>
              <a:ahLst/>
              <a:cxnLst/>
              <a:rect l="l" t="t" r="r" b="b"/>
              <a:pathLst>
                <a:path w="1658620" h="399414">
                  <a:moveTo>
                    <a:pt x="1597338" y="105214"/>
                  </a:moveTo>
                  <a:lnTo>
                    <a:pt x="1526021" y="90910"/>
                  </a:lnTo>
                </a:path>
                <a:path w="1658620" h="399414">
                  <a:moveTo>
                    <a:pt x="1590508" y="139254"/>
                  </a:moveTo>
                  <a:lnTo>
                    <a:pt x="1519192" y="124938"/>
                  </a:lnTo>
                </a:path>
                <a:path w="1658620" h="399414">
                  <a:moveTo>
                    <a:pt x="1583679" y="173283"/>
                  </a:moveTo>
                  <a:lnTo>
                    <a:pt x="1512362" y="158979"/>
                  </a:lnTo>
                </a:path>
                <a:path w="1658620" h="399414">
                  <a:moveTo>
                    <a:pt x="1576849" y="207323"/>
                  </a:moveTo>
                  <a:lnTo>
                    <a:pt x="1505532" y="193007"/>
                  </a:lnTo>
                </a:path>
                <a:path w="1658620" h="399414">
                  <a:moveTo>
                    <a:pt x="1570020" y="241352"/>
                  </a:moveTo>
                  <a:lnTo>
                    <a:pt x="1498703" y="227048"/>
                  </a:lnTo>
                </a:path>
                <a:path w="1658620" h="399414">
                  <a:moveTo>
                    <a:pt x="0" y="0"/>
                  </a:moveTo>
                  <a:lnTo>
                    <a:pt x="59508" y="276598"/>
                  </a:lnTo>
                  <a:lnTo>
                    <a:pt x="84161" y="328254"/>
                  </a:lnTo>
                  <a:lnTo>
                    <a:pt x="118509" y="362880"/>
                  </a:lnTo>
                  <a:lnTo>
                    <a:pt x="158974" y="383882"/>
                  </a:lnTo>
                  <a:lnTo>
                    <a:pt x="201980" y="394668"/>
                  </a:lnTo>
                  <a:lnTo>
                    <a:pt x="243948" y="398641"/>
                  </a:lnTo>
                  <a:lnTo>
                    <a:pt x="281303" y="399209"/>
                  </a:lnTo>
                  <a:lnTo>
                    <a:pt x="1376880" y="399209"/>
                  </a:lnTo>
                  <a:lnTo>
                    <a:pt x="1456257" y="390810"/>
                  </a:lnTo>
                  <a:lnTo>
                    <a:pt x="1499298" y="377372"/>
                  </a:lnTo>
                  <a:lnTo>
                    <a:pt x="1539780" y="355164"/>
                  </a:lnTo>
                  <a:lnTo>
                    <a:pt x="1574105" y="322226"/>
                  </a:lnTo>
                  <a:lnTo>
                    <a:pt x="1598675" y="276598"/>
                  </a:lnTo>
                  <a:lnTo>
                    <a:pt x="1658184" y="0"/>
                  </a:lnTo>
                  <a:lnTo>
                    <a:pt x="0" y="0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42482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38052" y="203622"/>
                  </a:lnTo>
                  <a:lnTo>
                    <a:pt x="54488" y="248692"/>
                  </a:lnTo>
                  <a:lnTo>
                    <a:pt x="112187" y="294171"/>
                  </a:lnTo>
                  <a:lnTo>
                    <a:pt x="153761" y="301839"/>
                  </a:lnTo>
                  <a:lnTo>
                    <a:pt x="587238" y="316489"/>
                  </a:lnTo>
                  <a:lnTo>
                    <a:pt x="605094" y="313407"/>
                  </a:lnTo>
                  <a:lnTo>
                    <a:pt x="619675" y="305000"/>
                  </a:lnTo>
                  <a:lnTo>
                    <a:pt x="629506" y="292533"/>
                  </a:lnTo>
                  <a:lnTo>
                    <a:pt x="633111" y="277267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42482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38052" y="203622"/>
                  </a:lnTo>
                  <a:lnTo>
                    <a:pt x="54488" y="248692"/>
                  </a:lnTo>
                  <a:lnTo>
                    <a:pt x="112187" y="294171"/>
                  </a:lnTo>
                  <a:lnTo>
                    <a:pt x="153761" y="301839"/>
                  </a:lnTo>
                  <a:lnTo>
                    <a:pt x="587238" y="316489"/>
                  </a:lnTo>
                  <a:lnTo>
                    <a:pt x="605094" y="313407"/>
                  </a:lnTo>
                  <a:lnTo>
                    <a:pt x="619675" y="305000"/>
                  </a:lnTo>
                  <a:lnTo>
                    <a:pt x="629506" y="292533"/>
                  </a:lnTo>
                  <a:lnTo>
                    <a:pt x="633111" y="277267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0309" y="5494346"/>
              <a:ext cx="625475" cy="210820"/>
            </a:xfrm>
            <a:custGeom>
              <a:avLst/>
              <a:gdLst/>
              <a:ahLst/>
              <a:cxnLst/>
              <a:rect l="l" t="t" r="r" b="b"/>
              <a:pathLst>
                <a:path w="625475" h="210820">
                  <a:moveTo>
                    <a:pt x="625195" y="197980"/>
                  </a:moveTo>
                  <a:lnTo>
                    <a:pt x="45085" y="197980"/>
                  </a:lnTo>
                  <a:lnTo>
                    <a:pt x="45085" y="206870"/>
                  </a:lnTo>
                  <a:lnTo>
                    <a:pt x="48399" y="206870"/>
                  </a:lnTo>
                  <a:lnTo>
                    <a:pt x="48399" y="210680"/>
                  </a:lnTo>
                  <a:lnTo>
                    <a:pt x="625195" y="210680"/>
                  </a:lnTo>
                  <a:lnTo>
                    <a:pt x="625195" y="206870"/>
                  </a:lnTo>
                  <a:lnTo>
                    <a:pt x="625195" y="197980"/>
                  </a:lnTo>
                  <a:close/>
                </a:path>
                <a:path w="625475" h="210820">
                  <a:moveTo>
                    <a:pt x="625221" y="148767"/>
                  </a:moveTo>
                  <a:lnTo>
                    <a:pt x="27800" y="148767"/>
                  </a:lnTo>
                  <a:lnTo>
                    <a:pt x="30035" y="160705"/>
                  </a:lnTo>
                  <a:lnTo>
                    <a:pt x="625208" y="160705"/>
                  </a:lnTo>
                  <a:lnTo>
                    <a:pt x="625221" y="148767"/>
                  </a:lnTo>
                  <a:close/>
                </a:path>
                <a:path w="625475" h="210820">
                  <a:moveTo>
                    <a:pt x="625233" y="99174"/>
                  </a:moveTo>
                  <a:lnTo>
                    <a:pt x="18542" y="99174"/>
                  </a:lnTo>
                  <a:lnTo>
                    <a:pt x="20764" y="111125"/>
                  </a:lnTo>
                  <a:lnTo>
                    <a:pt x="625233" y="111125"/>
                  </a:lnTo>
                  <a:lnTo>
                    <a:pt x="625233" y="99174"/>
                  </a:lnTo>
                  <a:close/>
                </a:path>
                <a:path w="625475" h="210820">
                  <a:moveTo>
                    <a:pt x="625246" y="49593"/>
                  </a:moveTo>
                  <a:lnTo>
                    <a:pt x="9271" y="49593"/>
                  </a:lnTo>
                  <a:lnTo>
                    <a:pt x="11506" y="61531"/>
                  </a:lnTo>
                  <a:lnTo>
                    <a:pt x="625246" y="61531"/>
                  </a:lnTo>
                  <a:lnTo>
                    <a:pt x="625246" y="49593"/>
                  </a:lnTo>
                  <a:close/>
                </a:path>
                <a:path w="625475" h="210820">
                  <a:moveTo>
                    <a:pt x="625271" y="0"/>
                  </a:moveTo>
                  <a:lnTo>
                    <a:pt x="0" y="0"/>
                  </a:lnTo>
                  <a:lnTo>
                    <a:pt x="2235" y="11938"/>
                  </a:lnTo>
                  <a:lnTo>
                    <a:pt x="625259" y="11938"/>
                  </a:lnTo>
                  <a:lnTo>
                    <a:pt x="625271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2482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0" y="0"/>
                  </a:moveTo>
                  <a:lnTo>
                    <a:pt x="38052" y="203622"/>
                  </a:lnTo>
                  <a:lnTo>
                    <a:pt x="54488" y="248692"/>
                  </a:lnTo>
                  <a:lnTo>
                    <a:pt x="112187" y="294171"/>
                  </a:lnTo>
                  <a:lnTo>
                    <a:pt x="153761" y="301839"/>
                  </a:lnTo>
                  <a:lnTo>
                    <a:pt x="587238" y="316489"/>
                  </a:lnTo>
                  <a:lnTo>
                    <a:pt x="605094" y="313407"/>
                  </a:lnTo>
                  <a:lnTo>
                    <a:pt x="619675" y="305000"/>
                  </a:lnTo>
                  <a:lnTo>
                    <a:pt x="629506" y="292533"/>
                  </a:lnTo>
                  <a:lnTo>
                    <a:pt x="633111" y="277267"/>
                  </a:lnTo>
                  <a:lnTo>
                    <a:pt x="633111" y="0"/>
                  </a:lnTo>
                  <a:lnTo>
                    <a:pt x="0" y="0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90024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170262" y="0"/>
                  </a:moveTo>
                  <a:lnTo>
                    <a:pt x="0" y="0"/>
                  </a:lnTo>
                  <a:lnTo>
                    <a:pt x="0" y="24046"/>
                  </a:lnTo>
                  <a:lnTo>
                    <a:pt x="170262" y="24046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390024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170262" y="24046"/>
                  </a:moveTo>
                  <a:lnTo>
                    <a:pt x="0" y="24046"/>
                  </a:lnTo>
                  <a:lnTo>
                    <a:pt x="0" y="0"/>
                  </a:lnTo>
                  <a:lnTo>
                    <a:pt x="170262" y="0"/>
                  </a:lnTo>
                  <a:lnTo>
                    <a:pt x="170262" y="24046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90024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170262" y="0"/>
                  </a:moveTo>
                  <a:lnTo>
                    <a:pt x="0" y="0"/>
                  </a:lnTo>
                  <a:lnTo>
                    <a:pt x="0" y="38685"/>
                  </a:lnTo>
                  <a:lnTo>
                    <a:pt x="170262" y="38685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90024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170262" y="38685"/>
                  </a:moveTo>
                  <a:lnTo>
                    <a:pt x="0" y="38685"/>
                  </a:lnTo>
                  <a:lnTo>
                    <a:pt x="0" y="0"/>
                  </a:lnTo>
                  <a:lnTo>
                    <a:pt x="170262" y="0"/>
                  </a:lnTo>
                  <a:lnTo>
                    <a:pt x="170262" y="38685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7542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51765" y="11"/>
                  </a:moveTo>
                  <a:lnTo>
                    <a:pt x="10457" y="8302"/>
                  </a:lnTo>
                  <a:lnTo>
                    <a:pt x="0" y="33945"/>
                  </a:lnTo>
                  <a:lnTo>
                    <a:pt x="42828" y="247381"/>
                  </a:lnTo>
                  <a:lnTo>
                    <a:pt x="46675" y="256554"/>
                  </a:lnTo>
                  <a:lnTo>
                    <a:pt x="53504" y="263303"/>
                  </a:lnTo>
                  <a:lnTo>
                    <a:pt x="62367" y="266999"/>
                  </a:lnTo>
                  <a:lnTo>
                    <a:pt x="72319" y="267011"/>
                  </a:lnTo>
                  <a:lnTo>
                    <a:pt x="94504" y="262557"/>
                  </a:lnTo>
                  <a:lnTo>
                    <a:pt x="103676" y="258708"/>
                  </a:lnTo>
                  <a:lnTo>
                    <a:pt x="110425" y="251877"/>
                  </a:lnTo>
                  <a:lnTo>
                    <a:pt x="114121" y="243013"/>
                  </a:lnTo>
                  <a:lnTo>
                    <a:pt x="114133" y="233066"/>
                  </a:lnTo>
                  <a:lnTo>
                    <a:pt x="71304" y="19629"/>
                  </a:lnTo>
                  <a:lnTo>
                    <a:pt x="67457" y="10457"/>
                  </a:lnTo>
                  <a:lnTo>
                    <a:pt x="60629" y="3707"/>
                  </a:lnTo>
                  <a:lnTo>
                    <a:pt x="51765" y="11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7542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94504" y="262557"/>
                  </a:moveTo>
                  <a:lnTo>
                    <a:pt x="72319" y="267011"/>
                  </a:lnTo>
                  <a:lnTo>
                    <a:pt x="62367" y="266999"/>
                  </a:lnTo>
                  <a:lnTo>
                    <a:pt x="53504" y="263303"/>
                  </a:lnTo>
                  <a:lnTo>
                    <a:pt x="46675" y="256554"/>
                  </a:lnTo>
                  <a:lnTo>
                    <a:pt x="42828" y="247381"/>
                  </a:lnTo>
                  <a:lnTo>
                    <a:pt x="0" y="33945"/>
                  </a:lnTo>
                  <a:lnTo>
                    <a:pt x="11" y="23997"/>
                  </a:lnTo>
                  <a:lnTo>
                    <a:pt x="3707" y="15133"/>
                  </a:lnTo>
                  <a:lnTo>
                    <a:pt x="10457" y="8302"/>
                  </a:lnTo>
                  <a:lnTo>
                    <a:pt x="19629" y="4453"/>
                  </a:lnTo>
                  <a:lnTo>
                    <a:pt x="41813" y="0"/>
                  </a:lnTo>
                  <a:lnTo>
                    <a:pt x="51765" y="11"/>
                  </a:lnTo>
                  <a:lnTo>
                    <a:pt x="60629" y="3707"/>
                  </a:lnTo>
                  <a:lnTo>
                    <a:pt x="67457" y="10457"/>
                  </a:lnTo>
                  <a:lnTo>
                    <a:pt x="71304" y="19629"/>
                  </a:lnTo>
                  <a:lnTo>
                    <a:pt x="114133" y="233066"/>
                  </a:lnTo>
                  <a:lnTo>
                    <a:pt x="114121" y="243013"/>
                  </a:lnTo>
                  <a:lnTo>
                    <a:pt x="110425" y="251877"/>
                  </a:lnTo>
                  <a:lnTo>
                    <a:pt x="103676" y="258708"/>
                  </a:lnTo>
                  <a:lnTo>
                    <a:pt x="94504" y="262557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33227" y="5474674"/>
              <a:ext cx="122765" cy="22317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851249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0" y="277267"/>
                  </a:lnTo>
                  <a:lnTo>
                    <a:pt x="3604" y="292533"/>
                  </a:lnTo>
                  <a:lnTo>
                    <a:pt x="13435" y="305000"/>
                  </a:lnTo>
                  <a:lnTo>
                    <a:pt x="28016" y="313407"/>
                  </a:lnTo>
                  <a:lnTo>
                    <a:pt x="45872" y="316489"/>
                  </a:lnTo>
                  <a:lnTo>
                    <a:pt x="479349" y="301839"/>
                  </a:lnTo>
                  <a:lnTo>
                    <a:pt x="520924" y="294171"/>
                  </a:lnTo>
                  <a:lnTo>
                    <a:pt x="578623" y="248692"/>
                  </a:lnTo>
                  <a:lnTo>
                    <a:pt x="595058" y="203622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851249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0" y="277267"/>
                  </a:lnTo>
                  <a:lnTo>
                    <a:pt x="3604" y="292533"/>
                  </a:lnTo>
                  <a:lnTo>
                    <a:pt x="13435" y="305000"/>
                  </a:lnTo>
                  <a:lnTo>
                    <a:pt x="28016" y="313407"/>
                  </a:lnTo>
                  <a:lnTo>
                    <a:pt x="45872" y="316489"/>
                  </a:lnTo>
                  <a:lnTo>
                    <a:pt x="479349" y="301839"/>
                  </a:lnTo>
                  <a:lnTo>
                    <a:pt x="520924" y="294171"/>
                  </a:lnTo>
                  <a:lnTo>
                    <a:pt x="578623" y="248692"/>
                  </a:lnTo>
                  <a:lnTo>
                    <a:pt x="595058" y="203622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851260" y="5494346"/>
              <a:ext cx="625475" cy="210820"/>
            </a:xfrm>
            <a:custGeom>
              <a:avLst/>
              <a:gdLst/>
              <a:ahLst/>
              <a:cxnLst/>
              <a:rect l="l" t="t" r="r" b="b"/>
              <a:pathLst>
                <a:path w="625475" h="210820">
                  <a:moveTo>
                    <a:pt x="580174" y="197980"/>
                  </a:moveTo>
                  <a:lnTo>
                    <a:pt x="63" y="197980"/>
                  </a:lnTo>
                  <a:lnTo>
                    <a:pt x="63" y="206870"/>
                  </a:lnTo>
                  <a:lnTo>
                    <a:pt x="76" y="210680"/>
                  </a:lnTo>
                  <a:lnTo>
                    <a:pt x="576872" y="210680"/>
                  </a:lnTo>
                  <a:lnTo>
                    <a:pt x="576872" y="206870"/>
                  </a:lnTo>
                  <a:lnTo>
                    <a:pt x="580174" y="206870"/>
                  </a:lnTo>
                  <a:lnTo>
                    <a:pt x="580174" y="197980"/>
                  </a:lnTo>
                  <a:close/>
                </a:path>
                <a:path w="625475" h="210820">
                  <a:moveTo>
                    <a:pt x="597446" y="148767"/>
                  </a:moveTo>
                  <a:lnTo>
                    <a:pt x="50" y="148767"/>
                  </a:lnTo>
                  <a:lnTo>
                    <a:pt x="50" y="160705"/>
                  </a:lnTo>
                  <a:lnTo>
                    <a:pt x="595223" y="160705"/>
                  </a:lnTo>
                  <a:lnTo>
                    <a:pt x="597446" y="148767"/>
                  </a:lnTo>
                  <a:close/>
                </a:path>
                <a:path w="625475" h="210820">
                  <a:moveTo>
                    <a:pt x="606717" y="99174"/>
                  </a:moveTo>
                  <a:lnTo>
                    <a:pt x="38" y="99174"/>
                  </a:lnTo>
                  <a:lnTo>
                    <a:pt x="38" y="111125"/>
                  </a:lnTo>
                  <a:lnTo>
                    <a:pt x="604481" y="111125"/>
                  </a:lnTo>
                  <a:lnTo>
                    <a:pt x="606717" y="99174"/>
                  </a:lnTo>
                  <a:close/>
                </a:path>
                <a:path w="625475" h="210820">
                  <a:moveTo>
                    <a:pt x="615988" y="49593"/>
                  </a:moveTo>
                  <a:lnTo>
                    <a:pt x="12" y="49593"/>
                  </a:lnTo>
                  <a:lnTo>
                    <a:pt x="12" y="61531"/>
                  </a:lnTo>
                  <a:lnTo>
                    <a:pt x="613752" y="61531"/>
                  </a:lnTo>
                  <a:lnTo>
                    <a:pt x="615988" y="49593"/>
                  </a:lnTo>
                  <a:close/>
                </a:path>
                <a:path w="625475" h="210820">
                  <a:moveTo>
                    <a:pt x="625246" y="0"/>
                  </a:moveTo>
                  <a:lnTo>
                    <a:pt x="0" y="0"/>
                  </a:lnTo>
                  <a:lnTo>
                    <a:pt x="0" y="11938"/>
                  </a:lnTo>
                  <a:lnTo>
                    <a:pt x="623023" y="11938"/>
                  </a:lnTo>
                  <a:lnTo>
                    <a:pt x="62524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851249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595058" y="203622"/>
                  </a:lnTo>
                  <a:lnTo>
                    <a:pt x="578623" y="248692"/>
                  </a:lnTo>
                  <a:lnTo>
                    <a:pt x="520924" y="294171"/>
                  </a:lnTo>
                  <a:lnTo>
                    <a:pt x="479349" y="301839"/>
                  </a:lnTo>
                  <a:lnTo>
                    <a:pt x="45872" y="316489"/>
                  </a:lnTo>
                  <a:lnTo>
                    <a:pt x="28016" y="313407"/>
                  </a:lnTo>
                  <a:lnTo>
                    <a:pt x="13435" y="305000"/>
                  </a:lnTo>
                  <a:lnTo>
                    <a:pt x="3604" y="292533"/>
                  </a:lnTo>
                  <a:lnTo>
                    <a:pt x="0" y="277267"/>
                  </a:lnTo>
                  <a:lnTo>
                    <a:pt x="0" y="0"/>
                  </a:lnTo>
                  <a:lnTo>
                    <a:pt x="633111" y="0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66548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170262" y="0"/>
                  </a:moveTo>
                  <a:lnTo>
                    <a:pt x="0" y="0"/>
                  </a:lnTo>
                  <a:lnTo>
                    <a:pt x="0" y="24046"/>
                  </a:lnTo>
                  <a:lnTo>
                    <a:pt x="170262" y="24046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66548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0" y="24046"/>
                  </a:moveTo>
                  <a:lnTo>
                    <a:pt x="170262" y="24046"/>
                  </a:lnTo>
                  <a:lnTo>
                    <a:pt x="170262" y="0"/>
                  </a:lnTo>
                  <a:lnTo>
                    <a:pt x="0" y="0"/>
                  </a:lnTo>
                  <a:lnTo>
                    <a:pt x="0" y="24046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66548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170262" y="0"/>
                  </a:moveTo>
                  <a:lnTo>
                    <a:pt x="0" y="0"/>
                  </a:lnTo>
                  <a:lnTo>
                    <a:pt x="0" y="38685"/>
                  </a:lnTo>
                  <a:lnTo>
                    <a:pt x="170262" y="38685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066548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0" y="38685"/>
                  </a:moveTo>
                  <a:lnTo>
                    <a:pt x="170262" y="38685"/>
                  </a:lnTo>
                  <a:lnTo>
                    <a:pt x="170262" y="0"/>
                  </a:lnTo>
                  <a:lnTo>
                    <a:pt x="0" y="0"/>
                  </a:lnTo>
                  <a:lnTo>
                    <a:pt x="0" y="38685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5166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72319" y="0"/>
                  </a:moveTo>
                  <a:lnTo>
                    <a:pt x="0" y="233066"/>
                  </a:lnTo>
                  <a:lnTo>
                    <a:pt x="11" y="243013"/>
                  </a:lnTo>
                  <a:lnTo>
                    <a:pt x="3707" y="251877"/>
                  </a:lnTo>
                  <a:lnTo>
                    <a:pt x="10457" y="258708"/>
                  </a:lnTo>
                  <a:lnTo>
                    <a:pt x="19629" y="262557"/>
                  </a:lnTo>
                  <a:lnTo>
                    <a:pt x="41813" y="267011"/>
                  </a:lnTo>
                  <a:lnTo>
                    <a:pt x="51765" y="266999"/>
                  </a:lnTo>
                  <a:lnTo>
                    <a:pt x="60629" y="263303"/>
                  </a:lnTo>
                  <a:lnTo>
                    <a:pt x="67457" y="256554"/>
                  </a:lnTo>
                  <a:lnTo>
                    <a:pt x="71304" y="247381"/>
                  </a:lnTo>
                  <a:lnTo>
                    <a:pt x="114133" y="33945"/>
                  </a:lnTo>
                  <a:lnTo>
                    <a:pt x="114121" y="23997"/>
                  </a:lnTo>
                  <a:lnTo>
                    <a:pt x="110425" y="15133"/>
                  </a:lnTo>
                  <a:lnTo>
                    <a:pt x="103676" y="8302"/>
                  </a:lnTo>
                  <a:lnTo>
                    <a:pt x="94504" y="4453"/>
                  </a:lnTo>
                  <a:lnTo>
                    <a:pt x="72319" y="0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5166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19629" y="262557"/>
                  </a:moveTo>
                  <a:lnTo>
                    <a:pt x="41813" y="267011"/>
                  </a:lnTo>
                  <a:lnTo>
                    <a:pt x="51765" y="266999"/>
                  </a:lnTo>
                  <a:lnTo>
                    <a:pt x="60629" y="263303"/>
                  </a:lnTo>
                  <a:lnTo>
                    <a:pt x="67457" y="256554"/>
                  </a:lnTo>
                  <a:lnTo>
                    <a:pt x="71304" y="247381"/>
                  </a:lnTo>
                  <a:lnTo>
                    <a:pt x="114133" y="33945"/>
                  </a:lnTo>
                  <a:lnTo>
                    <a:pt x="114121" y="23997"/>
                  </a:lnTo>
                  <a:lnTo>
                    <a:pt x="110425" y="15133"/>
                  </a:lnTo>
                  <a:lnTo>
                    <a:pt x="103676" y="8302"/>
                  </a:lnTo>
                  <a:lnTo>
                    <a:pt x="94504" y="4453"/>
                  </a:lnTo>
                  <a:lnTo>
                    <a:pt x="72319" y="0"/>
                  </a:lnTo>
                  <a:lnTo>
                    <a:pt x="62367" y="11"/>
                  </a:lnTo>
                  <a:lnTo>
                    <a:pt x="53504" y="3707"/>
                  </a:lnTo>
                  <a:lnTo>
                    <a:pt x="46675" y="10457"/>
                  </a:lnTo>
                  <a:lnTo>
                    <a:pt x="42828" y="19629"/>
                  </a:lnTo>
                  <a:lnTo>
                    <a:pt x="0" y="233066"/>
                  </a:lnTo>
                  <a:lnTo>
                    <a:pt x="11" y="243013"/>
                  </a:lnTo>
                  <a:lnTo>
                    <a:pt x="3707" y="251877"/>
                  </a:lnTo>
                  <a:lnTo>
                    <a:pt x="10457" y="258708"/>
                  </a:lnTo>
                  <a:lnTo>
                    <a:pt x="19629" y="262557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70849" y="5474674"/>
              <a:ext cx="122765" cy="22317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558188" y="5110224"/>
              <a:ext cx="510540" cy="239395"/>
            </a:xfrm>
            <a:custGeom>
              <a:avLst/>
              <a:gdLst/>
              <a:ahLst/>
              <a:cxnLst/>
              <a:rect l="l" t="t" r="r" b="b"/>
              <a:pathLst>
                <a:path w="510539" h="239395">
                  <a:moveTo>
                    <a:pt x="479797" y="0"/>
                  </a:moveTo>
                  <a:lnTo>
                    <a:pt x="472886" y="556"/>
                  </a:lnTo>
                  <a:lnTo>
                    <a:pt x="466505" y="3864"/>
                  </a:lnTo>
                  <a:lnTo>
                    <a:pt x="452234" y="20016"/>
                  </a:lnTo>
                  <a:lnTo>
                    <a:pt x="442480" y="44705"/>
                  </a:lnTo>
                  <a:lnTo>
                    <a:pt x="444007" y="76266"/>
                  </a:lnTo>
                  <a:lnTo>
                    <a:pt x="463580" y="113030"/>
                  </a:lnTo>
                  <a:lnTo>
                    <a:pt x="473911" y="144371"/>
                  </a:lnTo>
                  <a:lnTo>
                    <a:pt x="466515" y="175481"/>
                  </a:lnTo>
                  <a:lnTo>
                    <a:pt x="453252" y="199410"/>
                  </a:lnTo>
                  <a:lnTo>
                    <a:pt x="445980" y="209205"/>
                  </a:lnTo>
                  <a:lnTo>
                    <a:pt x="442439" y="215436"/>
                  </a:lnTo>
                  <a:lnTo>
                    <a:pt x="455449" y="239186"/>
                  </a:lnTo>
                  <a:lnTo>
                    <a:pt x="464738" y="239186"/>
                  </a:lnTo>
                  <a:lnTo>
                    <a:pt x="502286" y="183855"/>
                  </a:lnTo>
                  <a:lnTo>
                    <a:pt x="510360" y="138584"/>
                  </a:lnTo>
                  <a:lnTo>
                    <a:pt x="491984" y="90475"/>
                  </a:lnTo>
                  <a:lnTo>
                    <a:pt x="479324" y="67271"/>
                  </a:lnTo>
                  <a:lnTo>
                    <a:pt x="478634" y="49683"/>
                  </a:lnTo>
                  <a:lnTo>
                    <a:pt x="483933" y="37871"/>
                  </a:lnTo>
                  <a:lnTo>
                    <a:pt x="489238" y="31994"/>
                  </a:lnTo>
                  <a:lnTo>
                    <a:pt x="493731" y="26514"/>
                  </a:lnTo>
                  <a:lnTo>
                    <a:pt x="495735" y="19930"/>
                  </a:lnTo>
                  <a:lnTo>
                    <a:pt x="495154" y="13053"/>
                  </a:lnTo>
                  <a:lnTo>
                    <a:pt x="491889" y="6693"/>
                  </a:lnTo>
                  <a:lnTo>
                    <a:pt x="486408" y="2082"/>
                  </a:lnTo>
                  <a:lnTo>
                    <a:pt x="479797" y="0"/>
                  </a:lnTo>
                  <a:close/>
                </a:path>
                <a:path w="510539" h="239395">
                  <a:moveTo>
                    <a:pt x="321247" y="0"/>
                  </a:moveTo>
                  <a:lnTo>
                    <a:pt x="314336" y="556"/>
                  </a:lnTo>
                  <a:lnTo>
                    <a:pt x="307955" y="3864"/>
                  </a:lnTo>
                  <a:lnTo>
                    <a:pt x="293685" y="20016"/>
                  </a:lnTo>
                  <a:lnTo>
                    <a:pt x="283931" y="44705"/>
                  </a:lnTo>
                  <a:lnTo>
                    <a:pt x="285458" y="76266"/>
                  </a:lnTo>
                  <a:lnTo>
                    <a:pt x="305030" y="113030"/>
                  </a:lnTo>
                  <a:lnTo>
                    <a:pt x="315367" y="144371"/>
                  </a:lnTo>
                  <a:lnTo>
                    <a:pt x="307970" y="175481"/>
                  </a:lnTo>
                  <a:lnTo>
                    <a:pt x="294704" y="199410"/>
                  </a:lnTo>
                  <a:lnTo>
                    <a:pt x="287431" y="209205"/>
                  </a:lnTo>
                  <a:lnTo>
                    <a:pt x="283890" y="215436"/>
                  </a:lnTo>
                  <a:lnTo>
                    <a:pt x="296899" y="239186"/>
                  </a:lnTo>
                  <a:lnTo>
                    <a:pt x="306188" y="239186"/>
                  </a:lnTo>
                  <a:lnTo>
                    <a:pt x="343738" y="183855"/>
                  </a:lnTo>
                  <a:lnTo>
                    <a:pt x="351811" y="138584"/>
                  </a:lnTo>
                  <a:lnTo>
                    <a:pt x="333435" y="90475"/>
                  </a:lnTo>
                  <a:lnTo>
                    <a:pt x="320774" y="67271"/>
                  </a:lnTo>
                  <a:lnTo>
                    <a:pt x="320085" y="49683"/>
                  </a:lnTo>
                  <a:lnTo>
                    <a:pt x="325384" y="37871"/>
                  </a:lnTo>
                  <a:lnTo>
                    <a:pt x="330689" y="31994"/>
                  </a:lnTo>
                  <a:lnTo>
                    <a:pt x="335186" y="26514"/>
                  </a:lnTo>
                  <a:lnTo>
                    <a:pt x="337190" y="19930"/>
                  </a:lnTo>
                  <a:lnTo>
                    <a:pt x="336606" y="13053"/>
                  </a:lnTo>
                  <a:lnTo>
                    <a:pt x="333340" y="6693"/>
                  </a:lnTo>
                  <a:lnTo>
                    <a:pt x="327859" y="2082"/>
                  </a:lnTo>
                  <a:lnTo>
                    <a:pt x="321247" y="0"/>
                  </a:lnTo>
                  <a:close/>
                </a:path>
                <a:path w="510539" h="239395">
                  <a:moveTo>
                    <a:pt x="196739" y="0"/>
                  </a:moveTo>
                  <a:lnTo>
                    <a:pt x="189827" y="556"/>
                  </a:lnTo>
                  <a:lnTo>
                    <a:pt x="183447" y="3864"/>
                  </a:lnTo>
                  <a:lnTo>
                    <a:pt x="169176" y="20016"/>
                  </a:lnTo>
                  <a:lnTo>
                    <a:pt x="159422" y="44705"/>
                  </a:lnTo>
                  <a:lnTo>
                    <a:pt x="160949" y="76266"/>
                  </a:lnTo>
                  <a:lnTo>
                    <a:pt x="180521" y="113030"/>
                  </a:lnTo>
                  <a:lnTo>
                    <a:pt x="190858" y="144371"/>
                  </a:lnTo>
                  <a:lnTo>
                    <a:pt x="183461" y="175481"/>
                  </a:lnTo>
                  <a:lnTo>
                    <a:pt x="170195" y="199410"/>
                  </a:lnTo>
                  <a:lnTo>
                    <a:pt x="162922" y="209205"/>
                  </a:lnTo>
                  <a:lnTo>
                    <a:pt x="159381" y="215436"/>
                  </a:lnTo>
                  <a:lnTo>
                    <a:pt x="172390" y="239186"/>
                  </a:lnTo>
                  <a:lnTo>
                    <a:pt x="181679" y="239186"/>
                  </a:lnTo>
                  <a:lnTo>
                    <a:pt x="219229" y="183855"/>
                  </a:lnTo>
                  <a:lnTo>
                    <a:pt x="227302" y="138584"/>
                  </a:lnTo>
                  <a:lnTo>
                    <a:pt x="208926" y="90475"/>
                  </a:lnTo>
                  <a:lnTo>
                    <a:pt x="196265" y="67271"/>
                  </a:lnTo>
                  <a:lnTo>
                    <a:pt x="195576" y="49683"/>
                  </a:lnTo>
                  <a:lnTo>
                    <a:pt x="200875" y="37871"/>
                  </a:lnTo>
                  <a:lnTo>
                    <a:pt x="206180" y="31994"/>
                  </a:lnTo>
                  <a:lnTo>
                    <a:pt x="210678" y="26514"/>
                  </a:lnTo>
                  <a:lnTo>
                    <a:pt x="212681" y="19930"/>
                  </a:lnTo>
                  <a:lnTo>
                    <a:pt x="212097" y="13053"/>
                  </a:lnTo>
                  <a:lnTo>
                    <a:pt x="208831" y="6693"/>
                  </a:lnTo>
                  <a:lnTo>
                    <a:pt x="203350" y="2082"/>
                  </a:lnTo>
                  <a:lnTo>
                    <a:pt x="196739" y="0"/>
                  </a:lnTo>
                  <a:close/>
                </a:path>
                <a:path w="510539" h="239395">
                  <a:moveTo>
                    <a:pt x="38200" y="0"/>
                  </a:moveTo>
                  <a:lnTo>
                    <a:pt x="31285" y="556"/>
                  </a:lnTo>
                  <a:lnTo>
                    <a:pt x="24897" y="3864"/>
                  </a:lnTo>
                  <a:lnTo>
                    <a:pt x="10633" y="20016"/>
                  </a:lnTo>
                  <a:lnTo>
                    <a:pt x="882" y="44705"/>
                  </a:lnTo>
                  <a:lnTo>
                    <a:pt x="2406" y="76266"/>
                  </a:lnTo>
                  <a:lnTo>
                    <a:pt x="21972" y="113030"/>
                  </a:lnTo>
                  <a:lnTo>
                    <a:pt x="32310" y="144371"/>
                  </a:lnTo>
                  <a:lnTo>
                    <a:pt x="24918" y="175481"/>
                  </a:lnTo>
                  <a:lnTo>
                    <a:pt x="11656" y="199410"/>
                  </a:lnTo>
                  <a:lnTo>
                    <a:pt x="4384" y="209205"/>
                  </a:lnTo>
                  <a:lnTo>
                    <a:pt x="839" y="215436"/>
                  </a:lnTo>
                  <a:lnTo>
                    <a:pt x="13841" y="239186"/>
                  </a:lnTo>
                  <a:lnTo>
                    <a:pt x="23130" y="239186"/>
                  </a:lnTo>
                  <a:lnTo>
                    <a:pt x="60684" y="183855"/>
                  </a:lnTo>
                  <a:lnTo>
                    <a:pt x="68758" y="138584"/>
                  </a:lnTo>
                  <a:lnTo>
                    <a:pt x="50377" y="90475"/>
                  </a:lnTo>
                  <a:lnTo>
                    <a:pt x="37718" y="67271"/>
                  </a:lnTo>
                  <a:lnTo>
                    <a:pt x="37032" y="49683"/>
                  </a:lnTo>
                  <a:lnTo>
                    <a:pt x="42336" y="37871"/>
                  </a:lnTo>
                  <a:lnTo>
                    <a:pt x="47643" y="31994"/>
                  </a:lnTo>
                  <a:lnTo>
                    <a:pt x="52133" y="26514"/>
                  </a:lnTo>
                  <a:lnTo>
                    <a:pt x="54135" y="19930"/>
                  </a:lnTo>
                  <a:lnTo>
                    <a:pt x="53553" y="13053"/>
                  </a:lnTo>
                  <a:lnTo>
                    <a:pt x="50293" y="6693"/>
                  </a:lnTo>
                  <a:lnTo>
                    <a:pt x="44812" y="2082"/>
                  </a:lnTo>
                  <a:lnTo>
                    <a:pt x="38200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82913" y="5511044"/>
              <a:ext cx="99060" cy="150495"/>
            </a:xfrm>
            <a:custGeom>
              <a:avLst/>
              <a:gdLst/>
              <a:ahLst/>
              <a:cxnLst/>
              <a:rect l="l" t="t" r="r" b="b"/>
              <a:pathLst>
                <a:path w="99060" h="150495">
                  <a:moveTo>
                    <a:pt x="98635" y="14303"/>
                  </a:moveTo>
                  <a:lnTo>
                    <a:pt x="27318" y="0"/>
                  </a:lnTo>
                </a:path>
                <a:path w="99060" h="150495">
                  <a:moveTo>
                    <a:pt x="91805" y="48344"/>
                  </a:moveTo>
                  <a:lnTo>
                    <a:pt x="20488" y="34028"/>
                  </a:lnTo>
                </a:path>
                <a:path w="99060" h="150495">
                  <a:moveTo>
                    <a:pt x="84975" y="82373"/>
                  </a:moveTo>
                  <a:lnTo>
                    <a:pt x="13659" y="68069"/>
                  </a:lnTo>
                </a:path>
                <a:path w="99060" h="150495">
                  <a:moveTo>
                    <a:pt x="78146" y="116413"/>
                  </a:moveTo>
                  <a:lnTo>
                    <a:pt x="6829" y="102097"/>
                  </a:lnTo>
                </a:path>
                <a:path w="99060" h="150495">
                  <a:moveTo>
                    <a:pt x="71316" y="150442"/>
                  </a:moveTo>
                  <a:lnTo>
                    <a:pt x="0" y="136138"/>
                  </a:lnTo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33" name="object 33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0661253" y="4522998"/>
            <a:ext cx="3100070" cy="1674495"/>
            <a:chOff x="10661253" y="4522998"/>
            <a:chExt cx="3100070" cy="1674495"/>
          </a:xfrm>
        </p:grpSpPr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61253" y="4575963"/>
              <a:ext cx="3099552" cy="162105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1884997" y="4526652"/>
              <a:ext cx="83820" cy="41275"/>
            </a:xfrm>
            <a:custGeom>
              <a:avLst/>
              <a:gdLst/>
              <a:ahLst/>
              <a:cxnLst/>
              <a:rect l="l" t="t" r="r" b="b"/>
              <a:pathLst>
                <a:path w="83820" h="41275">
                  <a:moveTo>
                    <a:pt x="83650" y="0"/>
                  </a:moveTo>
                  <a:lnTo>
                    <a:pt x="0" y="0"/>
                  </a:lnTo>
                  <a:lnTo>
                    <a:pt x="0" y="40834"/>
                  </a:lnTo>
                  <a:lnTo>
                    <a:pt x="83650" y="40834"/>
                  </a:lnTo>
                  <a:lnTo>
                    <a:pt x="83650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896977" y="4522998"/>
              <a:ext cx="59690" cy="47625"/>
            </a:xfrm>
            <a:custGeom>
              <a:avLst/>
              <a:gdLst/>
              <a:ahLst/>
              <a:cxnLst/>
              <a:rect l="l" t="t" r="r" b="b"/>
              <a:pathLst>
                <a:path w="59690" h="47625">
                  <a:moveTo>
                    <a:pt x="0" y="47305"/>
                  </a:moveTo>
                  <a:lnTo>
                    <a:pt x="0" y="0"/>
                  </a:lnTo>
                </a:path>
                <a:path w="59690" h="47625">
                  <a:moveTo>
                    <a:pt x="11939" y="47305"/>
                  </a:moveTo>
                  <a:lnTo>
                    <a:pt x="11939" y="0"/>
                  </a:lnTo>
                </a:path>
                <a:path w="59690" h="47625">
                  <a:moveTo>
                    <a:pt x="23879" y="47305"/>
                  </a:moveTo>
                  <a:lnTo>
                    <a:pt x="23879" y="0"/>
                  </a:lnTo>
                </a:path>
                <a:path w="59690" h="47625">
                  <a:moveTo>
                    <a:pt x="35819" y="47305"/>
                  </a:moveTo>
                  <a:lnTo>
                    <a:pt x="35819" y="0"/>
                  </a:lnTo>
                </a:path>
                <a:path w="59690" h="47625">
                  <a:moveTo>
                    <a:pt x="47759" y="47305"/>
                  </a:moveTo>
                  <a:lnTo>
                    <a:pt x="47759" y="0"/>
                  </a:lnTo>
                </a:path>
                <a:path w="59690" h="47625">
                  <a:moveTo>
                    <a:pt x="59687" y="47305"/>
                  </a:moveTo>
                  <a:lnTo>
                    <a:pt x="59687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15162693" y="4226436"/>
            <a:ext cx="4332605" cy="2256790"/>
            <a:chOff x="15162693" y="4226436"/>
            <a:chExt cx="4332605" cy="2256790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162693" y="4226436"/>
              <a:ext cx="4332187" cy="2256633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7030137" y="4546690"/>
              <a:ext cx="665480" cy="665480"/>
            </a:xfrm>
            <a:custGeom>
              <a:avLst/>
              <a:gdLst/>
              <a:ahLst/>
              <a:cxnLst/>
              <a:rect l="l" t="t" r="r" b="b"/>
              <a:pathLst>
                <a:path w="665480" h="665479">
                  <a:moveTo>
                    <a:pt x="332489" y="664966"/>
                  </a:moveTo>
                  <a:lnTo>
                    <a:pt x="381620" y="661361"/>
                  </a:lnTo>
                  <a:lnTo>
                    <a:pt x="428513" y="650890"/>
                  </a:lnTo>
                  <a:lnTo>
                    <a:pt x="472653" y="634065"/>
                  </a:lnTo>
                  <a:lnTo>
                    <a:pt x="513527" y="611402"/>
                  </a:lnTo>
                  <a:lnTo>
                    <a:pt x="550619" y="583415"/>
                  </a:lnTo>
                  <a:lnTo>
                    <a:pt x="583415" y="550619"/>
                  </a:lnTo>
                  <a:lnTo>
                    <a:pt x="611402" y="513527"/>
                  </a:lnTo>
                  <a:lnTo>
                    <a:pt x="634065" y="472653"/>
                  </a:lnTo>
                  <a:lnTo>
                    <a:pt x="650890" y="428513"/>
                  </a:lnTo>
                  <a:lnTo>
                    <a:pt x="661361" y="381620"/>
                  </a:lnTo>
                  <a:lnTo>
                    <a:pt x="664966" y="332489"/>
                  </a:lnTo>
                  <a:lnTo>
                    <a:pt x="661361" y="283355"/>
                  </a:lnTo>
                  <a:lnTo>
                    <a:pt x="650890" y="236459"/>
                  </a:lnTo>
                  <a:lnTo>
                    <a:pt x="634065" y="192317"/>
                  </a:lnTo>
                  <a:lnTo>
                    <a:pt x="611402" y="151442"/>
                  </a:lnTo>
                  <a:lnTo>
                    <a:pt x="583415" y="114349"/>
                  </a:lnTo>
                  <a:lnTo>
                    <a:pt x="550619" y="81551"/>
                  </a:lnTo>
                  <a:lnTo>
                    <a:pt x="513527" y="53564"/>
                  </a:lnTo>
                  <a:lnTo>
                    <a:pt x="472653" y="30901"/>
                  </a:lnTo>
                  <a:lnTo>
                    <a:pt x="428513" y="14076"/>
                  </a:lnTo>
                  <a:lnTo>
                    <a:pt x="381620" y="3604"/>
                  </a:lnTo>
                  <a:lnTo>
                    <a:pt x="332489" y="0"/>
                  </a:lnTo>
                  <a:lnTo>
                    <a:pt x="283357" y="3604"/>
                  </a:lnTo>
                  <a:lnTo>
                    <a:pt x="236464" y="14076"/>
                  </a:lnTo>
                  <a:lnTo>
                    <a:pt x="192322" y="30901"/>
                  </a:lnTo>
                  <a:lnTo>
                    <a:pt x="151447" y="53564"/>
                  </a:lnTo>
                  <a:lnTo>
                    <a:pt x="114354" y="81551"/>
                  </a:lnTo>
                  <a:lnTo>
                    <a:pt x="81555" y="114349"/>
                  </a:lnTo>
                  <a:lnTo>
                    <a:pt x="53567" y="151442"/>
                  </a:lnTo>
                  <a:lnTo>
                    <a:pt x="30903" y="192317"/>
                  </a:lnTo>
                  <a:lnTo>
                    <a:pt x="14077" y="236459"/>
                  </a:lnTo>
                  <a:lnTo>
                    <a:pt x="3605" y="283355"/>
                  </a:lnTo>
                  <a:lnTo>
                    <a:pt x="0" y="332489"/>
                  </a:lnTo>
                  <a:lnTo>
                    <a:pt x="3605" y="381620"/>
                  </a:lnTo>
                  <a:lnTo>
                    <a:pt x="14077" y="428513"/>
                  </a:lnTo>
                  <a:lnTo>
                    <a:pt x="30903" y="472653"/>
                  </a:lnTo>
                  <a:lnTo>
                    <a:pt x="53567" y="513527"/>
                  </a:lnTo>
                  <a:lnTo>
                    <a:pt x="81555" y="550619"/>
                  </a:lnTo>
                  <a:lnTo>
                    <a:pt x="114354" y="583415"/>
                  </a:lnTo>
                  <a:lnTo>
                    <a:pt x="151447" y="611402"/>
                  </a:lnTo>
                  <a:lnTo>
                    <a:pt x="192322" y="634065"/>
                  </a:lnTo>
                  <a:lnTo>
                    <a:pt x="236464" y="650890"/>
                  </a:lnTo>
                  <a:lnTo>
                    <a:pt x="283357" y="661361"/>
                  </a:lnTo>
                  <a:lnTo>
                    <a:pt x="332489" y="664966"/>
                  </a:lnTo>
                  <a:close/>
                </a:path>
              </a:pathLst>
            </a:custGeom>
            <a:ln w="1193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96514" y="1629223"/>
            <a:ext cx="4334510" cy="10223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639"/>
              </a:lnSpc>
              <a:spcBef>
                <a:spcPts val="130"/>
              </a:spcBef>
            </a:pPr>
            <a:r>
              <a:rPr lang="it-IT" sz="14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Originale vs. concorrenti</a:t>
            </a:r>
            <a:endParaRPr sz="1400">
              <a:latin typeface="MB Corpo S Text Light"/>
              <a:cs typeface="MB Corpo S Text Light"/>
            </a:endParaRPr>
          </a:p>
          <a:p>
            <a:pPr marL="12700">
              <a:lnSpc>
                <a:spcPts val="1100"/>
              </a:lnSpc>
            </a:pPr>
            <a:r>
              <a:rPr lang="it-IT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L'aria fresca e depurata favorisce l'attenzione e la capacità di concentrazione</a:t>
            </a:r>
            <a:endParaRPr sz="95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</a:pPr>
            <a:r>
              <a:rPr lang="it-IT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del conducente ed incrementa quindi anche la sicurezza nella circolazione stradale. A tal fine è rilevante anche la qualità del filtro dell'abitacolo impiegato. Un test commissionato da Mercedes‑Benz Group AG a fiatec* dimostra inequivocabilmente i vantaggi del filtro dell'abitacolo originale Mercedes‑Benz rispetto ai prodotti concorrenti.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6514" y="2804830"/>
            <a:ext cx="303466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Segue qui un estratto dei test svolti: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648564" y="1817336"/>
            <a:ext cx="4323080" cy="248792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22225">
              <a:lnSpc>
                <a:spcPct val="112000"/>
              </a:lnSpc>
              <a:spcBef>
                <a:spcPts val="114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Capacità di accumulo della polvere.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 questa proprietà del filtro di trattenere la polvere, il filtro dell'abitacolo originale Mercedes‑Benz vanta la massima capacità di accumulo della polvere. Anche per i filtri usati questo valore risulta superiore al limite specificato di 30 g. Due dei prodotti concorrenti sottoposti a test non rispettavano questo limite neanche nello stato a nuovo.</a:t>
            </a:r>
            <a:endParaRPr sz="950" dirty="0">
              <a:latin typeface="MB Corpo S Text Light"/>
              <a:cs typeface="MB Corpo S Text Light"/>
            </a:endParaRPr>
          </a:p>
          <a:p>
            <a:pPr marL="12700">
              <a:lnSpc>
                <a:spcPct val="112000"/>
              </a:lnSpc>
              <a:spcBef>
                <a:spcPts val="105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Potere di assorbimento.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Questa caratteristica indica la qualità del carbone attivo impiegato e quanto</a:t>
            </a:r>
            <a:r>
              <a:rPr lang="it-IT" sz="95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efficace è l'assorbimento degli odori. Il filtro dell'abitacolo originale Mercedes‑Benz è l'unico filtro del test a soddisfare i criteri richiesti.</a:t>
            </a:r>
            <a:endParaRPr sz="950" dirty="0">
              <a:latin typeface="MB Corpo S Text Light"/>
              <a:cs typeface="MB Corpo S Text Light"/>
            </a:endParaRPr>
          </a:p>
          <a:p>
            <a:pPr marL="12700">
              <a:lnSpc>
                <a:spcPct val="112000"/>
              </a:lnSpc>
              <a:spcBef>
                <a:spcPts val="105"/>
              </a:spcBef>
            </a:pPr>
            <a:r>
              <a:rPr lang="it-IT" sz="950" b="1" dirty="0" err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Montabilità</a:t>
            </a: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Durante il test di montaggio viene verificato l'accoppiamento geometrico del filtro</a:t>
            </a:r>
            <a:r>
              <a:rPr lang="it-IT" sz="95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nel climatizzatore. Grazie alla costruzione con perni di guida e una taratura ottimale tra cornice e mezzo filtrante, il filtro dell'abitacolo originale Mercedes‑Benz esce come vincitore incontrastato dal test. Sono garantiti criteri come costruzione stabile, precisione dimensionale ottimale, difetti di tenuta minimi e la facilità di montaggio risulta inoltre ineguagliabile. I fornitori alternativi non rispettano le specifiche del costruttore.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097961" y="1819791"/>
            <a:ext cx="4313555" cy="2276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">
              <a:lnSpc>
                <a:spcPct val="111300"/>
              </a:lnSpc>
              <a:spcBef>
                <a:spcPts val="100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Perdita di pressione e separazione frazionale.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La perdita di pressione indica quanta aria riesce ad attraversare il filtro e passare nell'abitacolo con la ventola regolata alla massima velocità. La separazione frazionale descrive il potere di depurazione del filtro. Il filtro dell'abitacolo originale Mercedes‑Benz soddisfa pienamente i requisiti in entrambi i test. Gli occupanti ricevono aria depurata in quantità ottimale. Tutti gli altri filtri dell'abitacolo non erano in grado di superare </a:t>
            </a:r>
            <a:b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il test. Anche se la perdita di pressione rientra nella norma, si rimane però notevolmente al di sotto del limite per la separazione frazionale.</a:t>
            </a:r>
            <a:r>
              <a:rPr lang="de-DE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L'aria esterna sporca non viene depurata in modo ottimale e, a causa della resistenza bassa del filtro, può giungere nell'abitacolo. Per quanto riguarda il particolato fine, il filtro dell'abitacolo originale Mercedes‑Benz convince con un potere di depurazione pari al 93% con un netto distacco dai prodotti concorrenti che raggiungono al massimo il 62%. Per il particolato grossolano l'originale arriva al 98,2% di potere di depurazione</a:t>
            </a:r>
            <a:r>
              <a:rPr lang="it-IT" sz="950" dirty="0"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 ben 13% in più rispetto al migliore prodotto concorrente.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6515" y="4257625"/>
            <a:ext cx="5188335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* </a:t>
            </a:r>
            <a:r>
              <a:rPr lang="it-IT" sz="70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fiatec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Filter &amp; Aerosol </a:t>
            </a:r>
            <a:r>
              <a:rPr lang="it-IT" sz="70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Technologie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GmbH è un laboratorio di test indipendente specializzato nella verifica di filtri dell'abitacolo.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833850" y="6705892"/>
            <a:ext cx="2494123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it-IT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Componenti originali Mercedes-Benz </a:t>
            </a:r>
            <a:r>
              <a:rPr lang="it-IT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Confronto tra prodotti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5162680" y="1827646"/>
            <a:ext cx="4332605" cy="2237740"/>
            <a:chOff x="15162680" y="1827646"/>
            <a:chExt cx="4332605" cy="2237740"/>
          </a:xfrm>
        </p:grpSpPr>
        <p:sp>
          <p:nvSpPr>
            <p:cNvPr id="50" name="object 50"/>
            <p:cNvSpPr/>
            <p:nvPr/>
          </p:nvSpPr>
          <p:spPr>
            <a:xfrm>
              <a:off x="15162680" y="1827646"/>
              <a:ext cx="4332605" cy="2237740"/>
            </a:xfrm>
            <a:custGeom>
              <a:avLst/>
              <a:gdLst/>
              <a:ahLst/>
              <a:cxnLst/>
              <a:rect l="l" t="t" r="r" b="b"/>
              <a:pathLst>
                <a:path w="4332605" h="2237740">
                  <a:moveTo>
                    <a:pt x="4332199" y="0"/>
                  </a:moveTo>
                  <a:lnTo>
                    <a:pt x="0" y="0"/>
                  </a:lnTo>
                  <a:lnTo>
                    <a:pt x="0" y="2237601"/>
                  </a:lnTo>
                  <a:lnTo>
                    <a:pt x="4332199" y="2237601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230367" y="2087219"/>
              <a:ext cx="169235" cy="1692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230367" y="2664000"/>
              <a:ext cx="169235" cy="169223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230367" y="3132000"/>
              <a:ext cx="169235" cy="169223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230367" y="3386777"/>
              <a:ext cx="169235" cy="169223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230367" y="3780000"/>
              <a:ext cx="169235" cy="169223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5157450" y="1827646"/>
            <a:ext cx="4332605" cy="223774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it-IT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Vantaggi dei filtri dell'abitacolo originali Mercedes-Benz.</a:t>
            </a:r>
            <a:endParaRPr sz="950" dirty="0">
              <a:latin typeface="MB Corpo S Text"/>
              <a:cs typeface="MB Corpo S Text"/>
            </a:endParaRPr>
          </a:p>
          <a:p>
            <a:pPr marL="372110" marR="441959">
              <a:lnSpc>
                <a:spcPct val="111300"/>
              </a:lnSpc>
              <a:spcBef>
                <a:spcPts val="52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Una depurazione efficiente dell'aria che entra dall'esterno, dal particolato sia fine che grossolano – anche in presenza di freddo o caldo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229235">
              <a:lnSpc>
                <a:spcPct val="111300"/>
              </a:lnSpc>
              <a:spcBef>
                <a:spcPts val="8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Migliore capacità di accumulo della polvere e quindi durata particolarmente lunga rispetto ai prodotti concorrenti testati</a:t>
            </a:r>
            <a:endParaRPr sz="95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0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5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Assorbimento efficace di odori e gas nocivi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361950">
              <a:lnSpc>
                <a:spcPct val="111300"/>
              </a:lnSpc>
              <a:spcBef>
                <a:spcPts val="800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Costruzione stabile, precisione dimensionale ottimale, sigillatura buona e difetti di tenuta minimi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25"/>
              </a:spcBef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Montaggio rapido e semplice nella scatola del filtro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09219" y="3108686"/>
            <a:ext cx="186182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it-IT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EFFICIENZA FILTRANTE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09214" y="3382997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64204" y="3464248"/>
            <a:ext cx="2046701" cy="6705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Perdita di pressione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Separazione frazionale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Capacità di accumulo della polvere</a:t>
            </a:r>
            <a:endParaRPr sz="950" dirty="0">
              <a:latin typeface="MB Corpo S Text Light"/>
              <a:cs typeface="MB Corpo S Text Light"/>
            </a:endParaRPr>
          </a:p>
          <a:p>
            <a:pPr marL="125095" indent="-112395">
              <a:lnSpc>
                <a:spcPct val="100000"/>
              </a:lnSpc>
              <a:spcBef>
                <a:spcPts val="125"/>
              </a:spcBef>
              <a:buChar char="•"/>
              <a:tabLst>
                <a:tab pos="125095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Potere di assorbimento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46952" y="3108686"/>
            <a:ext cx="186182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it-IT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PRECISIONE DIMENSIONALE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846951" y="3382997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901940" y="3464248"/>
            <a:ext cx="1739909" cy="3479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it-IT" sz="95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Montabilità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it-IT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Corrispondenza ai bordi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648562" y="6246495"/>
            <a:ext cx="3649979" cy="26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lang="it-IT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Il montaggio rapido e semplice dei filtri dell'abitacolo originali Mercedes‑Benz fa risparmiare tempo di lavoro e garantisce la corretta funzionalità.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7789915" y="4459363"/>
            <a:ext cx="836294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it-IT" sz="95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Perno di guida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title"/>
          </p:nvPr>
        </p:nvSpPr>
        <p:spPr>
          <a:xfrm>
            <a:off x="596518" y="446793"/>
            <a:ext cx="7169532" cy="1114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</a:pPr>
            <a:r>
              <a:rPr lang="it-IT" dirty="0"/>
              <a:t>Confronto tra concorrenti: Filtro dell'abitacolo.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609219" y="4452350"/>
            <a:ext cx="8834120" cy="2030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R="503555" algn="r">
              <a:lnSpc>
                <a:spcPct val="100000"/>
              </a:lnSpc>
              <a:spcBef>
                <a:spcPts val="975"/>
              </a:spcBef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Il filtro dell'abitacolo è responsabile per:</a:t>
            </a:r>
            <a:endParaRPr sz="950">
              <a:latin typeface="MB Corpo S Text"/>
              <a:cs typeface="MB Corpo S Tex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MB Corpo S Text"/>
              <a:cs typeface="MB Corpo S Text"/>
            </a:endParaRPr>
          </a:p>
          <a:p>
            <a:pPr marL="6139815" marR="393700" indent="-116205">
              <a:lnSpc>
                <a:spcPct val="111300"/>
              </a:lnSpc>
              <a:spcBef>
                <a:spcPts val="5"/>
              </a:spcBef>
              <a:buFont typeface="MB Corpo S Text Light"/>
              <a:buChar char="•"/>
              <a:tabLst>
                <a:tab pos="6139815" algn="l"/>
              </a:tabLst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Aria fresca e pulita</a:t>
            </a:r>
            <a:r>
              <a:rPr lang="it-IT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nell'abitacolo</a:t>
            </a:r>
            <a:endParaRPr sz="950">
              <a:latin typeface="MB Corpo S Text Light"/>
              <a:cs typeface="MB Corpo S Text Light"/>
            </a:endParaRPr>
          </a:p>
          <a:p>
            <a:pPr marL="6139815" marR="527050" indent="-116205">
              <a:lnSpc>
                <a:spcPct val="111300"/>
              </a:lnSpc>
              <a:buFont typeface="MB Corpo S Text Light"/>
              <a:buChar char="•"/>
              <a:tabLst>
                <a:tab pos="6139815" algn="l"/>
              </a:tabLst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Maggiore capacità di concentrazione</a:t>
            </a:r>
            <a:r>
              <a:rPr lang="it-IT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del conducente e quindi </a:t>
            </a: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maggiore sicurezza nella circolazione stradale</a:t>
            </a:r>
            <a:endParaRPr sz="950">
              <a:latin typeface="MB Corpo S Text"/>
              <a:cs typeface="MB Corpo S Text"/>
            </a:endParaRPr>
          </a:p>
          <a:p>
            <a:pPr marL="6139815" marR="570865" indent="-116205">
              <a:lnSpc>
                <a:spcPct val="111300"/>
              </a:lnSpc>
              <a:buFont typeface="MB Corpo S Text Light"/>
              <a:buChar char="•"/>
              <a:tabLst>
                <a:tab pos="6139815" algn="l"/>
              </a:tabLst>
            </a:pP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Longevità dell'impianto di riscaldamento e di climatizzazione</a:t>
            </a:r>
            <a:r>
              <a:rPr lang="it-IT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e </a:t>
            </a:r>
            <a:r>
              <a:rPr lang="it-IT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preservazione del valore del veicolo</a:t>
            </a:r>
            <a:endParaRPr sz="950">
              <a:latin typeface="MB Corpo S Text"/>
              <a:cs typeface="MB Corpo S Tex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737</Words>
  <Application>Microsoft Office PowerPoint</Application>
  <PresentationFormat>Benutzerdefiniert</PresentationFormat>
  <Paragraphs>65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Filtro dell'abitacolo. Qualità del costruttore per un clima da benessere salutare senza odori e sostanze nocive.</vt:lpstr>
      <vt:lpstr>Confronto tra concorrenti: Filtro dell'abitacolo.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beo</cp:lastModifiedBy>
  <cp:revision>4</cp:revision>
  <dcterms:created xsi:type="dcterms:W3CDTF">2023-08-25T09:03:27Z</dcterms:created>
  <dcterms:modified xsi:type="dcterms:W3CDTF">2023-09-07T11:12:23Z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2023-08-25T09:03:28Z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f471108f-3509-4f84-9374-a9e433a544fe</vt:lpwstr>
  </property>
  <property fmtid="{D5CDD505-2E9C-101B-9397-08002B2CF9AE}" pid="12" name="MSIP_Label_924dbb1d-991d-4bbd-aad5-33bac1d8ffaf_ContentBits">
    <vt:lpwstr>0</vt:lpwstr>
  </property>
</Properties>
</file>