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8" y="19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563870"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816131" y="6706753"/>
            <a:ext cx="2191385" cy="133350"/>
          </a:xfrm>
          <a:prstGeom prst="rect">
            <a:avLst/>
          </a:prstGeom>
        </p:spPr>
        <p:txBody>
          <a:bodyPr vert="horz" wrap="square" lIns="0" tIns="13335" rIns="0" bIns="0" rtlCol="0">
            <a:spAutoFit/>
          </a:bodyPr>
          <a:lstStyle/>
          <a:p>
            <a:pPr marL="12700">
              <a:lnSpc>
                <a:spcPct val="100000"/>
              </a:lnSpc>
              <a:spcBef>
                <a:spcPts val="105"/>
              </a:spcBef>
            </a:pPr>
            <a:r>
              <a:rPr lang="cs-CZ" sz="700" b="1">
                <a:solidFill>
                  <a:srgbClr val="1A1A18"/>
                </a:solidFill>
                <a:latin typeface="MB Corpo S Text"/>
                <a:ea typeface="MB Corpo S Text"/>
                <a:cs typeface="MB Corpo S Text"/>
                <a:sym typeface="MB Corpo S Text"/>
              </a:rPr>
              <a:t>Originální díly Mercedes-Benz </a:t>
            </a:r>
            <a:r>
              <a:rPr lang="cs-CZ" sz="700">
                <a:solidFill>
                  <a:srgbClr val="1A1A18"/>
                </a:solidFill>
                <a:latin typeface="MB Corpo S Text Light"/>
                <a:ea typeface="MB Corpo S Text Light"/>
                <a:cs typeface="MB Corpo S Text Light"/>
                <a:sym typeface="MB Corpo S Text Light"/>
              </a:rPr>
              <a:t>| Údržba a opotřebení</a:t>
            </a:r>
            <a:endParaRPr sz="700">
              <a:latin typeface="MB Corpo S Text Light"/>
              <a:cs typeface="MB Corpo S Text Light"/>
            </a:endParaRPr>
          </a:p>
        </p:txBody>
      </p:sp>
      <p:sp>
        <p:nvSpPr>
          <p:cNvPr id="3" name="object 3"/>
          <p:cNvSpPr txBox="1">
            <a:spLocks noGrp="1"/>
          </p:cNvSpPr>
          <p:nvPr>
            <p:ph type="title"/>
          </p:nvPr>
        </p:nvSpPr>
        <p:spPr>
          <a:xfrm>
            <a:off x="596514" y="446794"/>
            <a:ext cx="1744476" cy="570230"/>
          </a:xfrm>
          <a:prstGeom prst="rect">
            <a:avLst/>
          </a:prstGeom>
        </p:spPr>
        <p:txBody>
          <a:bodyPr vert="horz" wrap="square" lIns="0" tIns="15240" rIns="0" bIns="0" rtlCol="0">
            <a:spAutoFit/>
          </a:bodyPr>
          <a:lstStyle/>
          <a:p>
            <a:pPr marL="12700">
              <a:lnSpc>
                <a:spcPct val="100000"/>
              </a:lnSpc>
              <a:spcBef>
                <a:spcPts val="120"/>
              </a:spcBef>
            </a:pPr>
            <a:r>
              <a:rPr lang="cs-CZ" dirty="0"/>
              <a:t>Motor.</a:t>
            </a:r>
          </a:p>
        </p:txBody>
      </p:sp>
      <p:graphicFrame>
        <p:nvGraphicFramePr>
          <p:cNvPr id="4" name="object 4"/>
          <p:cNvGraphicFramePr>
            <a:graphicFrameLocks noGrp="1"/>
          </p:cNvGraphicFramePr>
          <p:nvPr/>
        </p:nvGraphicFramePr>
        <p:xfrm>
          <a:off x="609214" y="1862987"/>
          <a:ext cx="17028791" cy="1387475"/>
        </p:xfrm>
        <a:graphic>
          <a:graphicData uri="http://schemas.openxmlformats.org/drawingml/2006/table">
            <a:tbl>
              <a:tblPr firstRow="1" bandRow="1">
                <a:tableStyleId>{2D5ABB26-0587-4C30-8999-92F81FD0307C}</a:tableStyleId>
              </a:tblPr>
              <a:tblGrid>
                <a:gridCol w="2572385">
                  <a:extLst>
                    <a:ext uri="{9D8B030D-6E8A-4147-A177-3AD203B41FA5}">
                      <a16:colId xmlns:a16="http://schemas.microsoft.com/office/drawing/2014/main" val="20000"/>
                    </a:ext>
                  </a:extLst>
                </a:gridCol>
                <a:gridCol w="2200275">
                  <a:extLst>
                    <a:ext uri="{9D8B030D-6E8A-4147-A177-3AD203B41FA5}">
                      <a16:colId xmlns:a16="http://schemas.microsoft.com/office/drawing/2014/main" val="20001"/>
                    </a:ext>
                  </a:extLst>
                </a:gridCol>
                <a:gridCol w="2268219">
                  <a:extLst>
                    <a:ext uri="{9D8B030D-6E8A-4147-A177-3AD203B41FA5}">
                      <a16:colId xmlns:a16="http://schemas.microsoft.com/office/drawing/2014/main" val="20002"/>
                    </a:ext>
                  </a:extLst>
                </a:gridCol>
                <a:gridCol w="1794510">
                  <a:extLst>
                    <a:ext uri="{9D8B030D-6E8A-4147-A177-3AD203B41FA5}">
                      <a16:colId xmlns:a16="http://schemas.microsoft.com/office/drawing/2014/main" val="20003"/>
                    </a:ext>
                  </a:extLst>
                </a:gridCol>
                <a:gridCol w="3791584">
                  <a:extLst>
                    <a:ext uri="{9D8B030D-6E8A-4147-A177-3AD203B41FA5}">
                      <a16:colId xmlns:a16="http://schemas.microsoft.com/office/drawing/2014/main" val="20004"/>
                    </a:ext>
                  </a:extLst>
                </a:gridCol>
                <a:gridCol w="2200909">
                  <a:extLst>
                    <a:ext uri="{9D8B030D-6E8A-4147-A177-3AD203B41FA5}">
                      <a16:colId xmlns:a16="http://schemas.microsoft.com/office/drawing/2014/main" val="20005"/>
                    </a:ext>
                  </a:extLst>
                </a:gridCol>
                <a:gridCol w="2200909">
                  <a:extLst>
                    <a:ext uri="{9D8B030D-6E8A-4147-A177-3AD203B41FA5}">
                      <a16:colId xmlns:a16="http://schemas.microsoft.com/office/drawing/2014/main" val="20006"/>
                    </a:ext>
                  </a:extLst>
                </a:gridCol>
              </a:tblGrid>
              <a:tr h="200660">
                <a:tc>
                  <a:txBody>
                    <a:bodyPr/>
                    <a:lstStyle/>
                    <a:p>
                      <a:pPr marL="50165">
                        <a:lnSpc>
                          <a:spcPct val="100000"/>
                        </a:lnSpc>
                        <a:spcBef>
                          <a:spcPts val="225"/>
                        </a:spcBef>
                      </a:pPr>
                      <a:r>
                        <a:rPr lang="cs-CZ" sz="950" b="1">
                          <a:solidFill>
                            <a:srgbClr val="1A1A18"/>
                          </a:solidFill>
                          <a:latin typeface="MB Corpo S Text"/>
                          <a:cs typeface="MB Corpo S Text"/>
                          <a:sym typeface="MB Corpo S Text"/>
                        </a:rPr>
                        <a:t>Produkt</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cs-CZ" sz="950" b="1">
                          <a:solidFill>
                            <a:srgbClr val="1A1A18"/>
                          </a:solidFill>
                          <a:latin typeface="MB Corpo S Text"/>
                          <a:cs typeface="MB Corpo S Text"/>
                          <a:sym typeface="MB Corpo S Text"/>
                        </a:rPr>
                        <a:t>Výhody pro Vaše zákazníky</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cs-CZ" sz="950" b="1">
                          <a:solidFill>
                            <a:srgbClr val="1A1A18"/>
                          </a:solidFill>
                          <a:latin typeface="MB Corpo S Text"/>
                          <a:cs typeface="MB Corpo S Text"/>
                          <a:sym typeface="MB Corpo S Text"/>
                        </a:rPr>
                        <a:t>Výhody pro Vás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35"/>
                        </a:spcBef>
                      </a:pPr>
                      <a:r>
                        <a:rPr lang="cs-CZ" sz="950" b="1">
                          <a:solidFill>
                            <a:srgbClr val="FFFFFF"/>
                          </a:solidFill>
                          <a:latin typeface="MB Corpo S Text"/>
                          <a:cs typeface="MB Corpo S Text"/>
                          <a:sym typeface="MB Corpo S Text"/>
                        </a:rPr>
                        <a:t>Praktický tip</a:t>
                      </a:r>
                      <a:endParaRPr sz="950">
                        <a:latin typeface="MB Corpo S Text"/>
                        <a:cs typeface="MB Corpo S Text"/>
                      </a:endParaRPr>
                    </a:p>
                  </a:txBody>
                  <a:tcPr marL="0" marR="0" marT="29845" marB="0">
                    <a:solidFill>
                      <a:srgbClr val="009EE3"/>
                    </a:solidFill>
                  </a:tcPr>
                </a:tc>
                <a:tc>
                  <a:txBody>
                    <a:bodyPr/>
                    <a:lstStyle/>
                    <a:p>
                      <a:pPr marL="1268730">
                        <a:lnSpc>
                          <a:spcPct val="100000"/>
                        </a:lnSpc>
                        <a:spcBef>
                          <a:spcPts val="225"/>
                        </a:spcBef>
                      </a:pPr>
                      <a:r>
                        <a:rPr lang="cs-CZ" sz="950" b="1">
                          <a:solidFill>
                            <a:srgbClr val="1A1A18"/>
                          </a:solidFill>
                          <a:latin typeface="MB Corpo S Text"/>
                          <a:cs typeface="MB Corpo S Text"/>
                          <a:sym typeface="MB Corpo S Text"/>
                        </a:rPr>
                        <a:t>Produkt</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cs-CZ" sz="950" b="1">
                          <a:solidFill>
                            <a:srgbClr val="1A1A18"/>
                          </a:solidFill>
                          <a:latin typeface="MB Corpo S Text"/>
                          <a:cs typeface="MB Corpo S Text"/>
                          <a:sym typeface="MB Corpo S Text"/>
                        </a:rPr>
                        <a:t>Výhody pro Vaše zákazníky</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cs-CZ" sz="950" b="1">
                          <a:solidFill>
                            <a:srgbClr val="1A1A18"/>
                          </a:solidFill>
                          <a:latin typeface="MB Corpo S Text"/>
                          <a:cs typeface="MB Corpo S Text"/>
                          <a:sym typeface="MB Corpo S Text"/>
                        </a:rPr>
                        <a:t>Výhody pro Vás</a:t>
                      </a:r>
                      <a:endParaRPr sz="950">
                        <a:latin typeface="MB Corpo S Text"/>
                        <a:cs typeface="MB Corpo S Text"/>
                      </a:endParaRPr>
                    </a:p>
                  </a:txBody>
                  <a:tcPr marL="0" marR="0" marT="28575" marB="0">
                    <a:lnT w="3175">
                      <a:solidFill>
                        <a:srgbClr val="1A1A18"/>
                      </a:solidFill>
                      <a:prstDash val="solid"/>
                    </a:lnT>
                  </a:tcPr>
                </a:tc>
                <a:extLst>
                  <a:ext uri="{0D108BD9-81ED-4DB2-BD59-A6C34878D82A}">
                    <a16:rowId xmlns:a16="http://schemas.microsoft.com/office/drawing/2014/main" val="10000"/>
                  </a:ext>
                </a:extLst>
              </a:tr>
              <a:tr h="49530">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extLst>
                  <a:ext uri="{0D108BD9-81ED-4DB2-BD59-A6C34878D82A}">
                    <a16:rowId xmlns:a16="http://schemas.microsoft.com/office/drawing/2014/main" val="10001"/>
                  </a:ext>
                </a:extLst>
              </a:tr>
              <a:tr h="231775">
                <a:tc>
                  <a:txBody>
                    <a:bodyPr/>
                    <a:lstStyle/>
                    <a:p>
                      <a:pPr marL="50165">
                        <a:lnSpc>
                          <a:spcPts val="1105"/>
                        </a:lnSpc>
                        <a:spcBef>
                          <a:spcPts val="1025"/>
                        </a:spcBef>
                      </a:pPr>
                      <a:r>
                        <a:rPr lang="cs-CZ" sz="950" b="1">
                          <a:solidFill>
                            <a:srgbClr val="009EE3"/>
                          </a:solidFill>
                          <a:latin typeface="MB Corpo S Text"/>
                          <a:cs typeface="MB Corpo S Text"/>
                          <a:sym typeface="MB Corpo S Text"/>
                        </a:rPr>
                        <a:t>Klínový řemen a</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cs-CZ" sz="700">
                          <a:solidFill>
                            <a:srgbClr val="FFFFFF"/>
                          </a:solidFill>
                          <a:latin typeface="MB Corpo S Text Light"/>
                          <a:cs typeface="MB Corpo S Text Light"/>
                          <a:sym typeface="MB Corpo S Text Light"/>
                        </a:rPr>
                        <a:t>Dlouhá životnost díky nízkému</a:t>
                      </a:r>
                      <a:endParaRPr sz="70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a:latin typeface="Times New Roman"/>
                        <a:cs typeface="Times New Roman"/>
                      </a:endParaRPr>
                    </a:p>
                    <a:p>
                      <a:pPr marL="136525" indent="-86360">
                        <a:lnSpc>
                          <a:spcPct val="100000"/>
                        </a:lnSpc>
                        <a:buChar char="•"/>
                        <a:tabLst>
                          <a:tab pos="136525" algn="l"/>
                        </a:tabLst>
                      </a:pPr>
                      <a:r>
                        <a:rPr lang="cs-CZ" sz="700">
                          <a:solidFill>
                            <a:srgbClr val="1A1A18"/>
                          </a:solidFill>
                          <a:latin typeface="MB Corpo S Text Light"/>
                          <a:cs typeface="MB Corpo S Text Light"/>
                          <a:sym typeface="MB Corpo S Text Light"/>
                        </a:rPr>
                        <a:t>Precizní sladění s pomocnými agregáty jako alternátor,</a:t>
                      </a:r>
                      <a:endParaRPr sz="700">
                        <a:latin typeface="MB Corpo S Text Light"/>
                        <a:cs typeface="MB Corpo S Text Light"/>
                      </a:endParaRPr>
                    </a:p>
                  </a:txBody>
                  <a:tcPr marL="0" marR="0" marT="5715" marB="0">
                    <a:lnT w="3175">
                      <a:solidFill>
                        <a:srgbClr val="1A1A18"/>
                      </a:solidFill>
                      <a:prstDash val="solid"/>
                    </a:lnT>
                  </a:tcPr>
                </a:tc>
                <a:tc>
                  <a:txBody>
                    <a:bodyPr/>
                    <a:lstStyle/>
                    <a:p>
                      <a:pPr>
                        <a:lnSpc>
                          <a:spcPct val="100000"/>
                        </a:lnSpc>
                        <a:spcBef>
                          <a:spcPts val="30"/>
                        </a:spcBef>
                      </a:pPr>
                      <a:endParaRPr sz="900">
                        <a:latin typeface="Times New Roman"/>
                        <a:cs typeface="Times New Roman"/>
                      </a:endParaRPr>
                    </a:p>
                    <a:p>
                      <a:pPr marL="136525" indent="-86360">
                        <a:lnSpc>
                          <a:spcPct val="100000"/>
                        </a:lnSpc>
                        <a:buChar char="•"/>
                        <a:tabLst>
                          <a:tab pos="136525" algn="l"/>
                        </a:tabLst>
                      </a:pPr>
                      <a:r>
                        <a:rPr lang="cs-CZ" sz="700">
                          <a:solidFill>
                            <a:srgbClr val="009EE3"/>
                          </a:solidFill>
                          <a:latin typeface="MB Corpo S Text Light"/>
                          <a:cs typeface="MB Corpo S Text Light"/>
                          <a:sym typeface="MB Corpo S Text Light"/>
                        </a:rPr>
                        <a:t>Originální vícedrážkový klínový řemen Mercedes‑Benz</a:t>
                      </a:r>
                      <a:endParaRPr sz="700">
                        <a:latin typeface="MB Corpo S Text Light"/>
                        <a:cs typeface="MB Corpo S Text Light"/>
                      </a:endParaRPr>
                    </a:p>
                  </a:txBody>
                  <a:tcPr marL="0" marR="0" marT="3810" marB="0"/>
                </a:tc>
                <a:tc>
                  <a:txBody>
                    <a:bodyPr/>
                    <a:lstStyle/>
                    <a:p>
                      <a:pPr marL="1268730">
                        <a:lnSpc>
                          <a:spcPts val="1105"/>
                        </a:lnSpc>
                        <a:spcBef>
                          <a:spcPts val="1025"/>
                        </a:spcBef>
                      </a:pPr>
                      <a:r>
                        <a:rPr lang="cs-CZ" sz="950" b="1">
                          <a:solidFill>
                            <a:srgbClr val="009EE3"/>
                          </a:solidFill>
                          <a:latin typeface="MB Corpo S Text"/>
                          <a:cs typeface="MB Corpo S Text"/>
                          <a:sym typeface="MB Corpo S Text"/>
                        </a:rPr>
                        <a:t>Zapalovací svíčky.</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cs-CZ" sz="700">
                          <a:solidFill>
                            <a:srgbClr val="FFFFFF"/>
                          </a:solidFill>
                          <a:latin typeface="MB Corpo S Text Light"/>
                          <a:cs typeface="MB Corpo S Text Light"/>
                          <a:sym typeface="MB Corpo S Text Light"/>
                        </a:rPr>
                        <a:t>Vysoce kvalitní struktura dílů díky použití</a:t>
                      </a:r>
                      <a:endParaRPr sz="70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a:latin typeface="Times New Roman"/>
                        <a:cs typeface="Times New Roman"/>
                      </a:endParaRPr>
                    </a:p>
                    <a:p>
                      <a:pPr marL="136525" indent="-86360">
                        <a:lnSpc>
                          <a:spcPct val="100000"/>
                        </a:lnSpc>
                        <a:buChar char="•"/>
                        <a:tabLst>
                          <a:tab pos="136525" algn="l"/>
                        </a:tabLst>
                      </a:pPr>
                      <a:r>
                        <a:rPr lang="cs-CZ" sz="700">
                          <a:solidFill>
                            <a:srgbClr val="1A1A18"/>
                          </a:solidFill>
                          <a:latin typeface="MB Corpo S Text Light"/>
                          <a:cs typeface="MB Corpo S Text Light"/>
                          <a:sym typeface="MB Corpo S Text Light"/>
                        </a:rPr>
                        <a:t>Speciálně vyvinuto a otestováno</a:t>
                      </a:r>
                      <a:endParaRPr sz="700">
                        <a:latin typeface="MB Corpo S Text Light"/>
                        <a:cs typeface="MB Corpo S Text Light"/>
                      </a:endParaRPr>
                    </a:p>
                  </a:txBody>
                  <a:tcPr marL="0" marR="0" marT="5715" marB="0">
                    <a:lnT w="3175">
                      <a:solidFill>
                        <a:srgbClr val="1A1A18"/>
                      </a:solidFill>
                      <a:prstDash val="solid"/>
                    </a:lnT>
                  </a:tcPr>
                </a:tc>
                <a:extLst>
                  <a:ext uri="{0D108BD9-81ED-4DB2-BD59-A6C34878D82A}">
                    <a16:rowId xmlns:a16="http://schemas.microsoft.com/office/drawing/2014/main" val="10002"/>
                  </a:ext>
                </a:extLst>
              </a:tr>
              <a:tr h="782955">
                <a:tc>
                  <a:txBody>
                    <a:bodyPr/>
                    <a:lstStyle/>
                    <a:p>
                      <a:pPr marL="50165">
                        <a:lnSpc>
                          <a:spcPts val="1065"/>
                        </a:lnSpc>
                      </a:pPr>
                      <a:r>
                        <a:rPr lang="cs-CZ" sz="950" b="1">
                          <a:solidFill>
                            <a:srgbClr val="009EE3"/>
                          </a:solidFill>
                          <a:latin typeface="MB Corpo S Text"/>
                          <a:cs typeface="MB Corpo S Text"/>
                          <a:sym typeface="MB Corpo S Text"/>
                        </a:rPr>
                        <a:t>řemenový pohon.</a:t>
                      </a:r>
                      <a:endParaRPr sz="950">
                        <a:latin typeface="MB Corpo S Text"/>
                        <a:cs typeface="MB Corpo S Text"/>
                      </a:endParaRPr>
                    </a:p>
                    <a:p>
                      <a:pPr marL="50165" marR="1409700">
                        <a:lnSpc>
                          <a:spcPct val="113300"/>
                        </a:lnSpc>
                        <a:spcBef>
                          <a:spcPts val="215"/>
                        </a:spcBef>
                      </a:pPr>
                      <a:r>
                        <a:rPr lang="cs-CZ" sz="700">
                          <a:solidFill>
                            <a:srgbClr val="1A1A18"/>
                          </a:solidFill>
                          <a:latin typeface="MB Corpo S Text Light"/>
                          <a:cs typeface="MB Corpo S Text Light"/>
                          <a:sym typeface="MB Corpo S Text Light"/>
                        </a:rPr>
                        <a:t>Velice nízká hlučnost a eliminace skřípání.</a:t>
                      </a:r>
                      <a:endParaRPr sz="700">
                        <a:latin typeface="MB Corpo S Text Light"/>
                        <a:cs typeface="MB Corpo S Text Light"/>
                      </a:endParaRPr>
                    </a:p>
                  </a:txBody>
                  <a:tcPr marL="0" marR="0" marT="0" marB="0"/>
                </a:tc>
                <a:tc>
                  <a:txBody>
                    <a:bodyPr/>
                    <a:lstStyle/>
                    <a:p>
                      <a:pPr marL="137160">
                        <a:lnSpc>
                          <a:spcPts val="645"/>
                        </a:lnSpc>
                      </a:pPr>
                      <a:r>
                        <a:rPr lang="cs-CZ" sz="700">
                          <a:solidFill>
                            <a:srgbClr val="FFFFFF"/>
                          </a:solidFill>
                          <a:latin typeface="MB Corpo S Text Light"/>
                          <a:cs typeface="MB Corpo S Text Light"/>
                          <a:sym typeface="MB Corpo S Text Light"/>
                        </a:rPr>
                        <a:t>mechanickému opotřebení.</a:t>
                      </a:r>
                      <a:endParaRPr sz="700">
                        <a:latin typeface="MB Corpo S Text Light"/>
                        <a:cs typeface="MB Corpo S Text Light"/>
                      </a:endParaRPr>
                    </a:p>
                    <a:p>
                      <a:pPr marL="134620" indent="-84455">
                        <a:lnSpc>
                          <a:spcPct val="100000"/>
                        </a:lnSpc>
                        <a:spcBef>
                          <a:spcPts val="375"/>
                        </a:spcBef>
                        <a:buChar char="•"/>
                        <a:tabLst>
                          <a:tab pos="134620" algn="l"/>
                        </a:tabLst>
                      </a:pPr>
                      <a:r>
                        <a:rPr lang="cs-CZ" sz="700">
                          <a:solidFill>
                            <a:srgbClr val="FFFFFF"/>
                          </a:solidFill>
                          <a:latin typeface="MB Corpo S Text Light"/>
                          <a:cs typeface="MB Corpo S Text Light"/>
                          <a:sym typeface="MB Corpo S Text Light"/>
                        </a:rPr>
                        <a:t>Snižuje riziko následných škod.</a:t>
                      </a:r>
                      <a:endParaRPr sz="700">
                        <a:latin typeface="MB Corpo S Text Light"/>
                        <a:cs typeface="MB Corpo S Text Light"/>
                      </a:endParaRPr>
                    </a:p>
                  </a:txBody>
                  <a:tcPr marL="0" marR="0" marT="0" marB="0">
                    <a:solidFill>
                      <a:srgbClr val="009EE3"/>
                    </a:solidFill>
                  </a:tcPr>
                </a:tc>
                <a:tc gridSpan="3">
                  <a:txBody>
                    <a:bodyPr/>
                    <a:lstStyle/>
                    <a:p>
                      <a:pPr marL="137160">
                        <a:lnSpc>
                          <a:spcPts val="645"/>
                        </a:lnSpc>
                        <a:tabLst>
                          <a:tab pos="2404745" algn="l"/>
                          <a:tab pos="5330190" algn="l"/>
                        </a:tabLst>
                      </a:pPr>
                      <a:r>
                        <a:rPr lang="cs-CZ" sz="700" dirty="0">
                          <a:solidFill>
                            <a:srgbClr val="1A1A18"/>
                          </a:solidFill>
                          <a:latin typeface="MB Corpo S Text Light"/>
                          <a:cs typeface="MB Corpo S Text Light"/>
                          <a:sym typeface="MB Corpo S Text Light"/>
                        </a:rPr>
                        <a:t>vodní čerpadlo a kompresor 	</a:t>
                      </a:r>
                      <a:r>
                        <a:rPr lang="cs-CZ" sz="700" dirty="0">
                          <a:solidFill>
                            <a:srgbClr val="009EE3"/>
                          </a:solidFill>
                          <a:latin typeface="MB Corpo S Text Light"/>
                          <a:cs typeface="MB Corpo S Text Light"/>
                          <a:sym typeface="MB Corpo S Text Light"/>
                        </a:rPr>
                        <a:t>má životnost	</a:t>
                      </a:r>
                      <a:r>
                        <a:rPr lang="cs-CZ" sz="1050" baseline="-35714" dirty="0">
                          <a:solidFill>
                            <a:srgbClr val="1A1A18"/>
                          </a:solidFill>
                          <a:latin typeface="MB Corpo S Text Light"/>
                          <a:cs typeface="MB Corpo S Text Light"/>
                          <a:sym typeface="MB Corpo S Text Light"/>
                        </a:rPr>
                        <a:t>Optimálně sladěny s motorem</a:t>
                      </a:r>
                      <a:endParaRPr sz="1050" baseline="-35714" dirty="0">
                        <a:latin typeface="MB Corpo S Text Light"/>
                        <a:cs typeface="MB Corpo S Text Light"/>
                      </a:endParaRPr>
                    </a:p>
                    <a:p>
                      <a:pPr marL="137160">
                        <a:lnSpc>
                          <a:spcPct val="100000"/>
                        </a:lnSpc>
                        <a:spcBef>
                          <a:spcPts val="110"/>
                        </a:spcBef>
                        <a:tabLst>
                          <a:tab pos="2404745" algn="l"/>
                          <a:tab pos="5330190" algn="l"/>
                        </a:tabLst>
                      </a:pPr>
                      <a:r>
                        <a:rPr lang="cs-CZ" sz="700" dirty="0">
                          <a:solidFill>
                            <a:srgbClr val="1A1A18"/>
                          </a:solidFill>
                          <a:latin typeface="MB Corpo S Text Light"/>
                          <a:cs typeface="MB Corpo S Text Light"/>
                          <a:sym typeface="MB Corpo S Text Light"/>
                        </a:rPr>
                        <a:t>klimatizace.	</a:t>
                      </a:r>
                      <a:r>
                        <a:rPr lang="cs-CZ" sz="700" dirty="0">
                          <a:solidFill>
                            <a:srgbClr val="009EE3"/>
                          </a:solidFill>
                          <a:latin typeface="MB Corpo S Text Light"/>
                          <a:cs typeface="MB Corpo S Text Light"/>
                          <a:sym typeface="MB Corpo S Text Light"/>
                        </a:rPr>
                        <a:t>minimálně 90 000 km (při normálním	</a:t>
                      </a:r>
                      <a:r>
                        <a:rPr lang="cs-CZ" sz="1050" baseline="-35714" dirty="0">
                          <a:solidFill>
                            <a:srgbClr val="1A1A18"/>
                          </a:solidFill>
                          <a:latin typeface="MB Corpo S Text Light"/>
                          <a:cs typeface="MB Corpo S Text Light"/>
                          <a:sym typeface="MB Corpo S Text Light"/>
                        </a:rPr>
                        <a:t>– pro větší výkon,</a:t>
                      </a:r>
                      <a:endParaRPr sz="1050" baseline="-35714" dirty="0">
                        <a:latin typeface="MB Corpo S Text Light"/>
                        <a:cs typeface="MB Corpo S Text Light"/>
                      </a:endParaRPr>
                    </a:p>
                    <a:p>
                      <a:pPr marL="2404745">
                        <a:lnSpc>
                          <a:spcPts val="665"/>
                        </a:lnSpc>
                        <a:spcBef>
                          <a:spcPts val="570"/>
                        </a:spcBef>
                        <a:tabLst>
                          <a:tab pos="5330190" algn="l"/>
                        </a:tabLst>
                      </a:pPr>
                      <a:r>
                        <a:rPr lang="cs-CZ" sz="1050" baseline="35714" dirty="0">
                          <a:solidFill>
                            <a:srgbClr val="009EE3"/>
                          </a:solidFill>
                          <a:latin typeface="MB Corpo S Text Light"/>
                          <a:cs typeface="MB Corpo S Text Light"/>
                          <a:sym typeface="MB Corpo S Text Light"/>
                        </a:rPr>
                        <a:t>namáhání).	</a:t>
                      </a:r>
                      <a:r>
                        <a:rPr lang="cs-CZ" sz="700" dirty="0">
                          <a:solidFill>
                            <a:srgbClr val="1A1A18"/>
                          </a:solidFill>
                          <a:latin typeface="MB Corpo S Text Light"/>
                          <a:cs typeface="MB Corpo S Text Light"/>
                          <a:sym typeface="MB Corpo S Text Light"/>
                        </a:rPr>
                        <a:t>nižší spotřebu paliva</a:t>
                      </a:r>
                      <a:endParaRPr sz="700" dirty="0">
                        <a:latin typeface="MB Corpo S Text Light"/>
                        <a:cs typeface="MB Corpo S Text Light"/>
                      </a:endParaRPr>
                    </a:p>
                    <a:p>
                      <a:pPr marL="2404745">
                        <a:lnSpc>
                          <a:spcPts val="665"/>
                        </a:lnSpc>
                        <a:tabLst>
                          <a:tab pos="5330190" algn="l"/>
                        </a:tabLst>
                      </a:pPr>
                      <a:r>
                        <a:rPr lang="cs-CZ" sz="700" dirty="0">
                          <a:solidFill>
                            <a:srgbClr val="009EE3"/>
                          </a:solidFill>
                          <a:latin typeface="MB Corpo S Text Light"/>
                          <a:cs typeface="MB Corpo S Text Light"/>
                          <a:sym typeface="MB Corpo S Text Light"/>
                        </a:rPr>
                        <a:t>Mercedes‑Benz by s ním mohl objet	</a:t>
                      </a:r>
                      <a:r>
                        <a:rPr lang="cs-CZ" sz="1050" baseline="-35714" dirty="0">
                          <a:solidFill>
                            <a:srgbClr val="1A1A18"/>
                          </a:solidFill>
                          <a:latin typeface="MB Corpo S Text Light"/>
                          <a:cs typeface="MB Corpo S Text Light"/>
                          <a:sym typeface="MB Corpo S Text Light"/>
                        </a:rPr>
                        <a:t>a dlouhou životnost</a:t>
                      </a:r>
                      <a:endParaRPr sz="1050" baseline="-35714" dirty="0">
                        <a:latin typeface="MB Corpo S Text Light"/>
                        <a:cs typeface="MB Corpo S Text Light"/>
                      </a:endParaRPr>
                    </a:p>
                    <a:p>
                      <a:pPr marL="2404745">
                        <a:lnSpc>
                          <a:spcPct val="100000"/>
                        </a:lnSpc>
                        <a:spcBef>
                          <a:spcPts val="114"/>
                        </a:spcBef>
                        <a:tabLst>
                          <a:tab pos="5330190" algn="l"/>
                        </a:tabLst>
                      </a:pPr>
                      <a:r>
                        <a:rPr lang="cs-CZ" sz="700" dirty="0">
                          <a:solidFill>
                            <a:srgbClr val="009EE3"/>
                          </a:solidFill>
                          <a:latin typeface="MB Corpo S Text Light"/>
                          <a:cs typeface="MB Corpo S Text Light"/>
                          <a:sym typeface="MB Corpo S Text Light"/>
                        </a:rPr>
                        <a:t>zeměkouli více než dvakrát.	</a:t>
                      </a:r>
                      <a:r>
                        <a:rPr lang="cs-CZ" sz="1050" baseline="-35714" dirty="0">
                          <a:solidFill>
                            <a:srgbClr val="1A1A18"/>
                          </a:solidFill>
                          <a:latin typeface="MB Corpo S Text Light"/>
                          <a:cs typeface="MB Corpo S Text Light"/>
                          <a:sym typeface="MB Corpo S Text Light"/>
                        </a:rPr>
                        <a:t>motoru.</a:t>
                      </a:r>
                      <a:endParaRPr sz="1050" baseline="-35714" dirty="0">
                        <a:latin typeface="MB Corpo S Text Light"/>
                        <a:cs typeface="MB Corpo S Text Light"/>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37160">
                        <a:lnSpc>
                          <a:spcPts val="645"/>
                        </a:lnSpc>
                      </a:pPr>
                      <a:r>
                        <a:rPr lang="cs-CZ" sz="700">
                          <a:solidFill>
                            <a:srgbClr val="FFFFFF"/>
                          </a:solidFill>
                          <a:latin typeface="MB Corpo S Text Light"/>
                          <a:cs typeface="MB Corpo S Text Light"/>
                          <a:sym typeface="MB Corpo S Text Light"/>
                        </a:rPr>
                        <a:t>extrémně odolných materiálů s dlouhou</a:t>
                      </a:r>
                      <a:endParaRPr sz="700">
                        <a:latin typeface="MB Corpo S Text Light"/>
                        <a:cs typeface="MB Corpo S Text Light"/>
                      </a:endParaRPr>
                    </a:p>
                    <a:p>
                      <a:pPr marL="137160">
                        <a:lnSpc>
                          <a:spcPct val="100000"/>
                        </a:lnSpc>
                        <a:spcBef>
                          <a:spcPts val="110"/>
                        </a:spcBef>
                      </a:pPr>
                      <a:r>
                        <a:rPr lang="cs-CZ" sz="700">
                          <a:solidFill>
                            <a:srgbClr val="FFFFFF"/>
                          </a:solidFill>
                          <a:latin typeface="MB Corpo S Text Light"/>
                          <a:cs typeface="MB Corpo S Text Light"/>
                          <a:sym typeface="MB Corpo S Text Light"/>
                        </a:rPr>
                        <a:t>životností.</a:t>
                      </a:r>
                      <a:endParaRPr sz="700">
                        <a:latin typeface="MB Corpo S Text Light"/>
                        <a:cs typeface="MB Corpo S Text Light"/>
                      </a:endParaRPr>
                    </a:p>
                    <a:p>
                      <a:pPr marL="136525" indent="-86360">
                        <a:lnSpc>
                          <a:spcPct val="100000"/>
                        </a:lnSpc>
                        <a:spcBef>
                          <a:spcPts val="380"/>
                        </a:spcBef>
                        <a:buChar char="•"/>
                        <a:tabLst>
                          <a:tab pos="136525" algn="l"/>
                        </a:tabLst>
                      </a:pPr>
                      <a:r>
                        <a:rPr lang="cs-CZ" sz="700">
                          <a:solidFill>
                            <a:srgbClr val="FFFFFF"/>
                          </a:solidFill>
                          <a:latin typeface="MB Corpo S Text Light"/>
                          <a:cs typeface="MB Corpo S Text Light"/>
                          <a:sym typeface="MB Corpo S Text Light"/>
                        </a:rPr>
                        <a:t>Účinné, ekologické spalování.</a:t>
                      </a:r>
                      <a:endParaRPr sz="700">
                        <a:latin typeface="MB Corpo S Text Light"/>
                        <a:cs typeface="MB Corpo S Text Light"/>
                      </a:endParaRPr>
                    </a:p>
                  </a:txBody>
                  <a:tcPr marL="0" marR="0" marT="0" marB="0">
                    <a:solidFill>
                      <a:srgbClr val="009EE3"/>
                    </a:solidFill>
                  </a:tcPr>
                </a:tc>
                <a:tc>
                  <a:txBody>
                    <a:bodyPr/>
                    <a:lstStyle/>
                    <a:p>
                      <a:pPr marL="137160">
                        <a:lnSpc>
                          <a:spcPts val="645"/>
                        </a:lnSpc>
                      </a:pPr>
                      <a:r>
                        <a:rPr lang="cs-CZ" sz="700" dirty="0">
                          <a:solidFill>
                            <a:srgbClr val="1A1A18"/>
                          </a:solidFill>
                          <a:latin typeface="MB Corpo S Text Light"/>
                          <a:cs typeface="MB Corpo S Text Light"/>
                          <a:sym typeface="MB Corpo S Text Light"/>
                        </a:rPr>
                        <a:t>pro každý typ motoru Mercedes-Benz.</a:t>
                      </a:r>
                      <a:endParaRPr sz="700" dirty="0">
                        <a:latin typeface="MB Corpo S Text Light"/>
                        <a:cs typeface="MB Corpo S Text Light"/>
                      </a:endParaRPr>
                    </a:p>
                  </a:txBody>
                  <a:tcPr marL="0" marR="0" marT="0" marB="0"/>
                </a:tc>
                <a:extLst>
                  <a:ext uri="{0D108BD9-81ED-4DB2-BD59-A6C34878D82A}">
                    <a16:rowId xmlns:a16="http://schemas.microsoft.com/office/drawing/2014/main" val="10003"/>
                  </a:ext>
                </a:extLst>
              </a:tr>
            </a:tbl>
          </a:graphicData>
        </a:graphic>
      </p:graphicFrame>
      <p:grpSp>
        <p:nvGrpSpPr>
          <p:cNvPr id="5" name="object 5"/>
          <p:cNvGrpSpPr/>
          <p:nvPr/>
        </p:nvGrpSpPr>
        <p:grpSpPr>
          <a:xfrm>
            <a:off x="609214" y="3178308"/>
            <a:ext cx="6972300" cy="3175"/>
            <a:chOff x="609214" y="3178308"/>
            <a:chExt cx="6972300" cy="3175"/>
          </a:xfrm>
        </p:grpSpPr>
        <p:sp>
          <p:nvSpPr>
            <p:cNvPr id="6" name="object 6"/>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7" name="object 7"/>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5750548"/>
            <a:ext cx="6972300" cy="3175"/>
            <a:chOff x="609214" y="5750548"/>
            <a:chExt cx="6972300" cy="3175"/>
          </a:xfrm>
        </p:grpSpPr>
        <p:sp>
          <p:nvSpPr>
            <p:cNvPr id="11" name="object 11"/>
            <p:cNvSpPr/>
            <p:nvPr/>
          </p:nvSpPr>
          <p:spPr>
            <a:xfrm>
              <a:off x="609214" y="575204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2" name="object 12"/>
            <p:cNvSpPr/>
            <p:nvPr/>
          </p:nvSpPr>
          <p:spPr>
            <a:xfrm>
              <a:off x="1929180" y="575204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15" name="object 15"/>
          <p:cNvSpPr/>
          <p:nvPr/>
        </p:nvSpPr>
        <p:spPr>
          <a:xfrm>
            <a:off x="7649032"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16" name="object 16"/>
          <p:cNvSpPr/>
          <p:nvPr/>
        </p:nvSpPr>
        <p:spPr>
          <a:xfrm>
            <a:off x="7649032" y="575204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pic>
        <p:nvPicPr>
          <p:cNvPr id="17" name="object 17"/>
          <p:cNvPicPr/>
          <p:nvPr/>
        </p:nvPicPr>
        <p:blipFill>
          <a:blip r:embed="rId2" cstate="print"/>
          <a:stretch>
            <a:fillRect/>
          </a:stretch>
        </p:blipFill>
        <p:spPr>
          <a:xfrm>
            <a:off x="2015541" y="2312332"/>
            <a:ext cx="1091423" cy="553297"/>
          </a:xfrm>
          <a:prstGeom prst="rect">
            <a:avLst/>
          </a:prstGeom>
        </p:spPr>
      </p:pic>
      <p:sp>
        <p:nvSpPr>
          <p:cNvPr id="18" name="object 18"/>
          <p:cNvSpPr txBox="1"/>
          <p:nvPr/>
        </p:nvSpPr>
        <p:spPr>
          <a:xfrm>
            <a:off x="644274" y="3243313"/>
            <a:ext cx="1010285" cy="614680"/>
          </a:xfrm>
          <a:prstGeom prst="rect">
            <a:avLst/>
          </a:prstGeom>
        </p:spPr>
        <p:txBody>
          <a:bodyPr vert="horz" wrap="square" lIns="0" tIns="66040" rIns="0" bIns="0" rtlCol="0">
            <a:spAutoFit/>
          </a:bodyPr>
          <a:lstStyle/>
          <a:p>
            <a:pPr marL="12700">
              <a:lnSpc>
                <a:spcPct val="100000"/>
              </a:lnSpc>
              <a:spcBef>
                <a:spcPts val="520"/>
              </a:spcBef>
            </a:pPr>
            <a:r>
              <a:rPr lang="cs-CZ" sz="950" b="1">
                <a:solidFill>
                  <a:srgbClr val="009EE3"/>
                </a:solidFill>
                <a:latin typeface="MB Corpo S Text"/>
                <a:ea typeface="MB Corpo S Text"/>
                <a:cs typeface="MB Corpo S Text"/>
                <a:sym typeface="MB Corpo S Text"/>
              </a:rPr>
              <a:t>Startovací akumulátor.</a:t>
            </a:r>
            <a:endParaRPr sz="950">
              <a:latin typeface="MB Corpo S Text"/>
              <a:cs typeface="MB Corpo S Text"/>
            </a:endParaRPr>
          </a:p>
          <a:p>
            <a:pPr marL="12700" marR="5080">
              <a:lnSpc>
                <a:spcPct val="113300"/>
              </a:lnSpc>
              <a:spcBef>
                <a:spcPts val="220"/>
              </a:spcBef>
            </a:pPr>
            <a:r>
              <a:rPr lang="cs-CZ" sz="700">
                <a:solidFill>
                  <a:srgbClr val="1A1A18"/>
                </a:solidFill>
                <a:latin typeface="MB Corpo S Text Light"/>
                <a:ea typeface="MB Corpo S Text Light"/>
                <a:cs typeface="MB Corpo S Text Light"/>
                <a:sym typeface="MB Corpo S Text Light"/>
              </a:rPr>
              <a:t>Kompletně bezúdržbový, vysoce výkonný produkt s dlouhou životností.</a:t>
            </a:r>
            <a:endParaRPr sz="700">
              <a:latin typeface="MB Corpo S Text Light"/>
              <a:cs typeface="MB Corpo S Text Light"/>
            </a:endParaRPr>
          </a:p>
        </p:txBody>
      </p:sp>
      <p:grpSp>
        <p:nvGrpSpPr>
          <p:cNvPr id="19" name="object 19"/>
          <p:cNvGrpSpPr/>
          <p:nvPr/>
        </p:nvGrpSpPr>
        <p:grpSpPr>
          <a:xfrm>
            <a:off x="1940462" y="3230568"/>
            <a:ext cx="1139825" cy="1113790"/>
            <a:chOff x="1940462" y="3230568"/>
            <a:chExt cx="1139825" cy="1113790"/>
          </a:xfrm>
        </p:grpSpPr>
        <p:pic>
          <p:nvPicPr>
            <p:cNvPr id="20" name="object 20"/>
            <p:cNvPicPr/>
            <p:nvPr/>
          </p:nvPicPr>
          <p:blipFill>
            <a:blip r:embed="rId3" cstate="print"/>
            <a:stretch>
              <a:fillRect/>
            </a:stretch>
          </p:blipFill>
          <p:spPr>
            <a:xfrm>
              <a:off x="2030707" y="3230568"/>
              <a:ext cx="1049203" cy="710744"/>
            </a:xfrm>
            <a:prstGeom prst="rect">
              <a:avLst/>
            </a:prstGeom>
          </p:spPr>
        </p:pic>
        <p:sp>
          <p:nvSpPr>
            <p:cNvPr id="21" name="object 21"/>
            <p:cNvSpPr/>
            <p:nvPr/>
          </p:nvSpPr>
          <p:spPr>
            <a:xfrm>
              <a:off x="1947925" y="394367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22" name="object 22"/>
            <p:cNvSpPr/>
            <p:nvPr/>
          </p:nvSpPr>
          <p:spPr>
            <a:xfrm>
              <a:off x="2038947" y="3990043"/>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70" y="24422"/>
                  </a:lnTo>
                  <a:lnTo>
                    <a:pt x="203606" y="24422"/>
                  </a:lnTo>
                  <a:lnTo>
                    <a:pt x="161188" y="24422"/>
                  </a:lnTo>
                  <a:lnTo>
                    <a:pt x="170154" y="40843"/>
                  </a:lnTo>
                  <a:lnTo>
                    <a:pt x="195580" y="40843"/>
                  </a:lnTo>
                  <a:lnTo>
                    <a:pt x="195580" y="270662"/>
                  </a:lnTo>
                  <a:lnTo>
                    <a:pt x="15367" y="270662"/>
                  </a:lnTo>
                  <a:lnTo>
                    <a:pt x="15367" y="40843"/>
                  </a:lnTo>
                  <a:lnTo>
                    <a:pt x="40805" y="40843"/>
                  </a:lnTo>
                  <a:lnTo>
                    <a:pt x="49771" y="24422"/>
                  </a:lnTo>
                  <a:lnTo>
                    <a:pt x="3289" y="24422"/>
                  </a:lnTo>
                  <a:lnTo>
                    <a:pt x="0" y="27724"/>
                  </a:lnTo>
                  <a:lnTo>
                    <a:pt x="0" y="283781"/>
                  </a:lnTo>
                  <a:lnTo>
                    <a:pt x="3289" y="287083"/>
                  </a:lnTo>
                  <a:lnTo>
                    <a:pt x="207670" y="287083"/>
                  </a:lnTo>
                  <a:lnTo>
                    <a:pt x="210947" y="283781"/>
                  </a:lnTo>
                  <a:lnTo>
                    <a:pt x="210947" y="27724"/>
                  </a:lnTo>
                  <a:close/>
                </a:path>
              </a:pathLst>
            </a:custGeom>
            <a:solidFill>
              <a:srgbClr val="009EE3"/>
            </a:solidFill>
          </p:spPr>
          <p:txBody>
            <a:bodyPr wrap="square" lIns="0" tIns="0" rIns="0" bIns="0" rtlCol="0"/>
            <a:lstStyle/>
            <a:p>
              <a:endParaRPr/>
            </a:p>
          </p:txBody>
        </p:sp>
        <p:pic>
          <p:nvPicPr>
            <p:cNvPr id="23" name="object 23"/>
            <p:cNvPicPr/>
            <p:nvPr/>
          </p:nvPicPr>
          <p:blipFill>
            <a:blip r:embed="rId4" cstate="print"/>
            <a:stretch>
              <a:fillRect/>
            </a:stretch>
          </p:blipFill>
          <p:spPr>
            <a:xfrm>
              <a:off x="2102311" y="4059126"/>
              <a:ext cx="125244" cy="173769"/>
            </a:xfrm>
            <a:prstGeom prst="rect">
              <a:avLst/>
            </a:prstGeom>
          </p:spPr>
        </p:pic>
      </p:grpSp>
      <p:sp>
        <p:nvSpPr>
          <p:cNvPr id="24" name="object 24"/>
          <p:cNvSpPr txBox="1"/>
          <p:nvPr/>
        </p:nvSpPr>
        <p:spPr>
          <a:xfrm>
            <a:off x="3181459" y="3230568"/>
            <a:ext cx="2200275" cy="2470785"/>
          </a:xfrm>
          <a:prstGeom prst="rect">
            <a:avLst/>
          </a:prstGeom>
          <a:solidFill>
            <a:srgbClr val="009EE3"/>
          </a:solidFill>
        </p:spPr>
        <p:txBody>
          <a:bodyPr vert="horz" wrap="square" lIns="0" tIns="86360" rIns="0" bIns="0" rtlCol="0">
            <a:spAutoFit/>
          </a:bodyPr>
          <a:lstStyle/>
          <a:p>
            <a:pPr marL="47625">
              <a:lnSpc>
                <a:spcPct val="100000"/>
              </a:lnSpc>
              <a:spcBef>
                <a:spcPts val="680"/>
              </a:spcBef>
            </a:pPr>
            <a:r>
              <a:rPr lang="cs-CZ" sz="700" b="1">
                <a:solidFill>
                  <a:srgbClr val="FFFFFF"/>
                </a:solidFill>
                <a:latin typeface="MB Corpo S Text"/>
                <a:ea typeface="MB Corpo S Text"/>
                <a:cs typeface="MB Corpo S Text"/>
                <a:sym typeface="MB Corpo S Text"/>
              </a:rPr>
              <a:t>Výhody technologie AGM:</a:t>
            </a:r>
            <a:endParaRPr sz="700">
              <a:latin typeface="MB Corpo S Text"/>
              <a:cs typeface="MB Corpo S Text"/>
            </a:endParaRPr>
          </a:p>
          <a:p>
            <a:pPr marL="133985" marR="475615" indent="-86995">
              <a:lnSpc>
                <a:spcPct val="113300"/>
              </a:lnSpc>
              <a:spcBef>
                <a:spcPts val="265"/>
              </a:spcBef>
              <a:buChar char="•"/>
              <a:tabLst>
                <a:tab pos="133985" algn="l"/>
              </a:tabLst>
            </a:pPr>
            <a:r>
              <a:rPr lang="cs-CZ" sz="700">
                <a:solidFill>
                  <a:srgbClr val="FFFFFF"/>
                </a:solidFill>
                <a:latin typeface="MB Corpo S Text Light"/>
                <a:ea typeface="MB Corpo S Text Light"/>
                <a:cs typeface="MB Corpo S Text Light"/>
                <a:sym typeface="MB Corpo S Text Light"/>
              </a:rPr>
              <a:t>Třikrát delší životnost díky vysoké cyklické odolnosti a chemické stabilitě.</a:t>
            </a:r>
            <a:endParaRPr sz="700">
              <a:latin typeface="MB Corpo S Text Light"/>
              <a:cs typeface="MB Corpo S Text Light"/>
            </a:endParaRPr>
          </a:p>
          <a:p>
            <a:pPr marL="133985" indent="-86360">
              <a:lnSpc>
                <a:spcPct val="100000"/>
              </a:lnSpc>
              <a:spcBef>
                <a:spcPts val="380"/>
              </a:spcBef>
              <a:buChar char="•"/>
              <a:tabLst>
                <a:tab pos="133985" algn="l"/>
              </a:tabLst>
            </a:pPr>
            <a:r>
              <a:rPr lang="cs-CZ" sz="700">
                <a:solidFill>
                  <a:srgbClr val="FFFFFF"/>
                </a:solidFill>
                <a:latin typeface="MB Corpo S Text Light"/>
                <a:ea typeface="MB Corpo S Text Light"/>
                <a:cs typeface="MB Corpo S Text Light"/>
                <a:sym typeface="MB Corpo S Text Light"/>
              </a:rPr>
              <a:t>Obzvláště dobré vlastnosti při studeném startu.</a:t>
            </a:r>
            <a:endParaRPr sz="700">
              <a:latin typeface="MB Corpo S Text Light"/>
              <a:cs typeface="MB Corpo S Text Light"/>
            </a:endParaRPr>
          </a:p>
          <a:p>
            <a:pPr marL="133985" marR="260350" indent="-86995">
              <a:lnSpc>
                <a:spcPct val="113300"/>
              </a:lnSpc>
              <a:spcBef>
                <a:spcPts val="265"/>
              </a:spcBef>
              <a:buChar char="•"/>
              <a:tabLst>
                <a:tab pos="133985" algn="l"/>
              </a:tabLst>
            </a:pPr>
            <a:r>
              <a:rPr lang="cs-CZ" sz="700">
                <a:solidFill>
                  <a:srgbClr val="FFFFFF"/>
                </a:solidFill>
                <a:latin typeface="MB Corpo S Text Light"/>
                <a:ea typeface="MB Corpo S Text Light"/>
                <a:cs typeface="MB Corpo S Text Light"/>
                <a:sym typeface="MB Corpo S Text Light"/>
              </a:rPr>
              <a:t>Vysoká výkonnost, a tudíž optimální vhodnost pro vozidla s náročnou výbavou.</a:t>
            </a:r>
            <a:endParaRPr sz="700">
              <a:latin typeface="MB Corpo S Text Light"/>
              <a:cs typeface="MB Corpo S Text Light"/>
            </a:endParaRPr>
          </a:p>
          <a:p>
            <a:pPr marL="133985" indent="-86360">
              <a:lnSpc>
                <a:spcPct val="100000"/>
              </a:lnSpc>
              <a:spcBef>
                <a:spcPts val="380"/>
              </a:spcBef>
              <a:buChar char="•"/>
              <a:tabLst>
                <a:tab pos="133985" algn="l"/>
              </a:tabLst>
            </a:pPr>
            <a:r>
              <a:rPr lang="cs-CZ" sz="700">
                <a:solidFill>
                  <a:srgbClr val="FFFFFF"/>
                </a:solidFill>
                <a:latin typeface="MB Corpo S Text Light"/>
                <a:ea typeface="MB Corpo S Text Light"/>
                <a:cs typeface="MB Corpo S Text Light"/>
                <a:sym typeface="MB Corpo S Text Light"/>
              </a:rPr>
              <a:t>Odolnost vůči úplnému vybití.</a:t>
            </a:r>
            <a:endParaRPr sz="700">
              <a:latin typeface="MB Corpo S Text Light"/>
              <a:cs typeface="MB Corpo S Text Light"/>
            </a:endParaRPr>
          </a:p>
          <a:p>
            <a:pPr marL="132080" indent="-84455">
              <a:lnSpc>
                <a:spcPct val="100000"/>
              </a:lnSpc>
              <a:spcBef>
                <a:spcPts val="380"/>
              </a:spcBef>
              <a:buChar char="•"/>
              <a:tabLst>
                <a:tab pos="132080" algn="l"/>
              </a:tabLst>
            </a:pPr>
            <a:r>
              <a:rPr lang="cs-CZ" sz="700">
                <a:solidFill>
                  <a:srgbClr val="FFFFFF"/>
                </a:solidFill>
                <a:latin typeface="MB Corpo S Text Light"/>
                <a:ea typeface="MB Corpo S Text Light"/>
                <a:cs typeface="MB Corpo S Text Light"/>
                <a:sym typeface="MB Corpo S Text Light"/>
              </a:rPr>
              <a:t>Nižší samovybíjení.</a:t>
            </a:r>
            <a:endParaRPr sz="700">
              <a:latin typeface="MB Corpo S Text Light"/>
              <a:cs typeface="MB Corpo S Text Light"/>
            </a:endParaRPr>
          </a:p>
          <a:p>
            <a:pPr marL="133985" indent="-86360">
              <a:lnSpc>
                <a:spcPct val="100000"/>
              </a:lnSpc>
              <a:spcBef>
                <a:spcPts val="375"/>
              </a:spcBef>
              <a:buChar char="•"/>
              <a:tabLst>
                <a:tab pos="133985" algn="l"/>
              </a:tabLst>
            </a:pPr>
            <a:r>
              <a:rPr lang="cs-CZ" sz="700">
                <a:solidFill>
                  <a:srgbClr val="FFFFFF"/>
                </a:solidFill>
                <a:latin typeface="MB Corpo S Text Light"/>
                <a:ea typeface="MB Corpo S Text Light"/>
                <a:cs typeface="MB Corpo S Text Light"/>
                <a:sym typeface="MB Corpo S Text Light"/>
              </a:rPr>
              <a:t>100% bezpečnost proti převrácení a úniku elektrolytu.</a:t>
            </a:r>
            <a:endParaRPr sz="700">
              <a:latin typeface="MB Corpo S Text Light"/>
              <a:cs typeface="MB Corpo S Text Light"/>
            </a:endParaRPr>
          </a:p>
          <a:p>
            <a:pPr>
              <a:lnSpc>
                <a:spcPct val="100000"/>
              </a:lnSpc>
              <a:buClr>
                <a:srgbClr val="FFFFFF"/>
              </a:buClr>
              <a:buFont typeface="MB Corpo S Text Light"/>
              <a:buChar char="•"/>
            </a:pPr>
            <a:endParaRPr sz="800">
              <a:latin typeface="MB Corpo S Text Light"/>
              <a:cs typeface="MB Corpo S Text Light"/>
            </a:endParaRPr>
          </a:p>
          <a:p>
            <a:pPr marL="47625">
              <a:lnSpc>
                <a:spcPct val="100000"/>
              </a:lnSpc>
              <a:spcBef>
                <a:spcPts val="575"/>
              </a:spcBef>
            </a:pPr>
            <a:r>
              <a:rPr lang="cs-CZ" sz="700" b="1">
                <a:solidFill>
                  <a:srgbClr val="FFFFFF"/>
                </a:solidFill>
                <a:latin typeface="MB Corpo S Text"/>
                <a:ea typeface="MB Corpo S Text"/>
                <a:cs typeface="MB Corpo S Text"/>
                <a:sym typeface="MB Corpo S Text"/>
              </a:rPr>
              <a:t>Výhody technologie na bázi olova/vápníku/stříbra:</a:t>
            </a:r>
            <a:endParaRPr sz="700">
              <a:latin typeface="MB Corpo S Text"/>
              <a:cs typeface="MB Corpo S Text"/>
            </a:endParaRPr>
          </a:p>
          <a:p>
            <a:pPr marL="133985" marR="339090" indent="-86995">
              <a:lnSpc>
                <a:spcPct val="113300"/>
              </a:lnSpc>
              <a:spcBef>
                <a:spcPts val="265"/>
              </a:spcBef>
              <a:buChar char="•"/>
              <a:tabLst>
                <a:tab pos="133985" algn="l"/>
              </a:tabLst>
            </a:pPr>
            <a:r>
              <a:rPr lang="cs-CZ" sz="700">
                <a:solidFill>
                  <a:srgbClr val="FFFFFF"/>
                </a:solidFill>
                <a:latin typeface="MB Corpo S Text Light"/>
                <a:ea typeface="MB Corpo S Text Light"/>
                <a:cs typeface="MB Corpo S Text Light"/>
                <a:sym typeface="MB Corpo S Text Light"/>
              </a:rPr>
              <a:t>Až o 20 % delší životnost oproti běžným akumulátorům.</a:t>
            </a:r>
            <a:endParaRPr sz="700">
              <a:latin typeface="MB Corpo S Text Light"/>
              <a:cs typeface="MB Corpo S Text Light"/>
            </a:endParaRPr>
          </a:p>
          <a:p>
            <a:pPr marL="133985" marR="404495" indent="-86995">
              <a:lnSpc>
                <a:spcPct val="113300"/>
              </a:lnSpc>
              <a:spcBef>
                <a:spcPts val="265"/>
              </a:spcBef>
              <a:buChar char="•"/>
              <a:tabLst>
                <a:tab pos="133985" algn="l"/>
              </a:tabLst>
            </a:pPr>
            <a:r>
              <a:rPr lang="cs-CZ" sz="700">
                <a:solidFill>
                  <a:srgbClr val="FFFFFF"/>
                </a:solidFill>
                <a:latin typeface="MB Corpo S Text Light"/>
                <a:ea typeface="MB Corpo S Text Light"/>
                <a:cs typeface="MB Corpo S Text Light"/>
                <a:sym typeface="MB Corpo S Text Light"/>
              </a:rPr>
              <a:t>Lepší odolnost při jízdách na krátké vzdálenosti a větší spolehlivost při studeném startu než běžné akumulátory.</a:t>
            </a:r>
            <a:endParaRPr sz="700">
              <a:latin typeface="MB Corpo S Text Light"/>
              <a:cs typeface="MB Corpo S Text Light"/>
            </a:endParaRPr>
          </a:p>
        </p:txBody>
      </p:sp>
      <p:sp>
        <p:nvSpPr>
          <p:cNvPr id="25" name="object 25"/>
          <p:cNvSpPr txBox="1"/>
          <p:nvPr/>
        </p:nvSpPr>
        <p:spPr>
          <a:xfrm>
            <a:off x="5416464" y="3290210"/>
            <a:ext cx="1908175" cy="629920"/>
          </a:xfrm>
          <a:prstGeom prst="rect">
            <a:avLst/>
          </a:prstGeom>
        </p:spPr>
        <p:txBody>
          <a:bodyPr vert="horz" wrap="square" lIns="0" tIns="12700" rIns="0" bIns="0" rtlCol="0">
            <a:spAutoFit/>
          </a:bodyPr>
          <a:lstStyle/>
          <a:p>
            <a:pPr marL="99060" marR="8890" indent="-86995">
              <a:lnSpc>
                <a:spcPct val="113300"/>
              </a:lnSpc>
              <a:spcBef>
                <a:spcPts val="100"/>
              </a:spcBef>
              <a:buChar char="•"/>
              <a:tabLst>
                <a:tab pos="99060" algn="l"/>
              </a:tabLst>
            </a:pPr>
            <a:r>
              <a:rPr lang="cs-CZ" sz="700">
                <a:solidFill>
                  <a:srgbClr val="1A1A18"/>
                </a:solidFill>
                <a:latin typeface="MB Corpo S Text Light"/>
                <a:ea typeface="MB Corpo S Text Light"/>
                <a:cs typeface="MB Corpo S Text Light"/>
                <a:sym typeface="MB Corpo S Text Light"/>
              </a:rPr>
              <a:t>S originálním startovacím akumulátorem Mercedes‑Benz získává Váš zákazník vysoce kvalitní produkt,</a:t>
            </a:r>
            <a:endParaRPr sz="700">
              <a:latin typeface="MB Corpo S Text Light"/>
              <a:cs typeface="MB Corpo S Text Light"/>
            </a:endParaRPr>
          </a:p>
          <a:p>
            <a:pPr marL="99060" marR="5080">
              <a:lnSpc>
                <a:spcPct val="113300"/>
              </a:lnSpc>
            </a:pPr>
            <a:r>
              <a:rPr lang="cs-CZ" sz="700">
                <a:solidFill>
                  <a:srgbClr val="1A1A18"/>
                </a:solidFill>
                <a:latin typeface="MB Corpo S Text Light"/>
                <a:ea typeface="MB Corpo S Text Light"/>
                <a:cs typeface="MB Corpo S Text Light"/>
                <a:sym typeface="MB Corpo S Text Light"/>
              </a:rPr>
              <a:t>který je optimálně sladěn s potřebou energie v jeho vozidle a který lze skladovat déle než běžné akumulátory (IAM).</a:t>
            </a:r>
            <a:endParaRPr sz="700">
              <a:latin typeface="MB Corpo S Text Light"/>
              <a:cs typeface="MB Corpo S Text Light"/>
            </a:endParaRPr>
          </a:p>
        </p:txBody>
      </p:sp>
      <p:sp>
        <p:nvSpPr>
          <p:cNvPr id="26" name="object 26"/>
          <p:cNvSpPr txBox="1"/>
          <p:nvPr/>
        </p:nvSpPr>
        <p:spPr>
          <a:xfrm>
            <a:off x="7684113" y="3290210"/>
            <a:ext cx="1686560" cy="1389380"/>
          </a:xfrm>
          <a:prstGeom prst="rect">
            <a:avLst/>
          </a:prstGeom>
        </p:spPr>
        <p:txBody>
          <a:bodyPr vert="horz" wrap="square" lIns="0" tIns="12700" rIns="0" bIns="0" rtlCol="0">
            <a:spAutoFit/>
          </a:bodyPr>
          <a:lstStyle/>
          <a:p>
            <a:pPr marL="97155" marR="238760" indent="-85090">
              <a:lnSpc>
                <a:spcPct val="113300"/>
              </a:lnSpc>
              <a:spcBef>
                <a:spcPts val="100"/>
              </a:spcBef>
              <a:buChar char="•"/>
              <a:tabLst>
                <a:tab pos="97155" algn="l"/>
              </a:tabLst>
            </a:pPr>
            <a:r>
              <a:rPr lang="cs-CZ" sz="700">
                <a:solidFill>
                  <a:srgbClr val="009EE3"/>
                </a:solidFill>
                <a:latin typeface="MB Corpo S Text Light"/>
                <a:ea typeface="MB Corpo S Text Light"/>
                <a:cs typeface="MB Corpo S Text Light"/>
                <a:sym typeface="MB Corpo S Text Light"/>
              </a:rPr>
              <a:t>AGM je zkratkou Absorbent Glass Mat (tj. absorpční skelná vata).</a:t>
            </a:r>
            <a:endParaRPr sz="700">
              <a:latin typeface="MB Corpo S Text Light"/>
              <a:cs typeface="MB Corpo S Text Light"/>
            </a:endParaRPr>
          </a:p>
          <a:p>
            <a:pPr marL="97155" marR="5080">
              <a:lnSpc>
                <a:spcPct val="113300"/>
              </a:lnSpc>
            </a:pPr>
            <a:r>
              <a:rPr lang="cs-CZ" sz="700">
                <a:solidFill>
                  <a:srgbClr val="009EE3"/>
                </a:solidFill>
                <a:latin typeface="MB Corpo S Text Light"/>
                <a:ea typeface="MB Corpo S Text Light"/>
                <a:cs typeface="MB Corpo S Text Light"/>
                <a:sym typeface="MB Corpo S Text Light"/>
              </a:rPr>
              <a:t>Tento materiál je v akumulátoru napuštěn kyselinou sírovou (elektrolytem). Oproti normálním akumulátorům vozidel není v akumulátoru AGM žádná kapalina, která by například při nehodě mohla vytéct.</a:t>
            </a:r>
            <a:endParaRPr sz="700">
              <a:latin typeface="MB Corpo S Text Light"/>
              <a:cs typeface="MB Corpo S Text Light"/>
            </a:endParaRPr>
          </a:p>
          <a:p>
            <a:pPr marL="99060" indent="-86360">
              <a:lnSpc>
                <a:spcPct val="100000"/>
              </a:lnSpc>
              <a:spcBef>
                <a:spcPts val="375"/>
              </a:spcBef>
              <a:buChar char="•"/>
              <a:tabLst>
                <a:tab pos="99060" algn="l"/>
              </a:tabLst>
            </a:pPr>
            <a:r>
              <a:rPr lang="cs-CZ" sz="700">
                <a:solidFill>
                  <a:srgbClr val="009EE3"/>
                </a:solidFill>
                <a:latin typeface="MB Corpo S Text Light"/>
                <a:ea typeface="MB Corpo S Text Light"/>
                <a:cs typeface="MB Corpo S Text Light"/>
                <a:sym typeface="MB Corpo S Text Light"/>
              </a:rPr>
              <a:t>Akumulátory AGM jsou optimální</a:t>
            </a:r>
            <a:endParaRPr sz="700">
              <a:latin typeface="MB Corpo S Text Light"/>
              <a:cs typeface="MB Corpo S Text Light"/>
            </a:endParaRPr>
          </a:p>
          <a:p>
            <a:pPr marL="99060" marR="65405">
              <a:lnSpc>
                <a:spcPct val="113300"/>
              </a:lnSpc>
            </a:pPr>
            <a:r>
              <a:rPr lang="cs-CZ" sz="700">
                <a:solidFill>
                  <a:srgbClr val="009EE3"/>
                </a:solidFill>
                <a:latin typeface="MB Corpo S Text Light"/>
                <a:ea typeface="MB Corpo S Text Light"/>
                <a:cs typeface="MB Corpo S Text Light"/>
                <a:sym typeface="MB Corpo S Text Light"/>
              </a:rPr>
              <a:t>pro vozidla vybavená mnoha elektrickými spotřebiči a vhodná pro funkci start‑stop.</a:t>
            </a:r>
            <a:endParaRPr sz="700">
              <a:latin typeface="MB Corpo S Text Light"/>
              <a:cs typeface="MB Corpo S Text Light"/>
            </a:endParaRPr>
          </a:p>
        </p:txBody>
      </p:sp>
      <p:grpSp>
        <p:nvGrpSpPr>
          <p:cNvPr id="27" name="object 27"/>
          <p:cNvGrpSpPr/>
          <p:nvPr/>
        </p:nvGrpSpPr>
        <p:grpSpPr>
          <a:xfrm>
            <a:off x="10661262" y="3178308"/>
            <a:ext cx="6972300" cy="3175"/>
            <a:chOff x="10661262" y="3178308"/>
            <a:chExt cx="6972300" cy="3175"/>
          </a:xfrm>
        </p:grpSpPr>
        <p:sp>
          <p:nvSpPr>
            <p:cNvPr id="28" name="object 28"/>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10661262" y="4295202"/>
            <a:ext cx="6972300" cy="3175"/>
            <a:chOff x="10661262" y="4295202"/>
            <a:chExt cx="6972300" cy="3175"/>
          </a:xfrm>
        </p:grpSpPr>
        <p:sp>
          <p:nvSpPr>
            <p:cNvPr id="33" name="object 33"/>
            <p:cNvSpPr/>
            <p:nvPr/>
          </p:nvSpPr>
          <p:spPr>
            <a:xfrm>
              <a:off x="10661262" y="429669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1981228"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13233502"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1543344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7" name="object 37"/>
          <p:cNvGrpSpPr/>
          <p:nvPr/>
        </p:nvGrpSpPr>
        <p:grpSpPr>
          <a:xfrm>
            <a:off x="10661262" y="5412096"/>
            <a:ext cx="6972300" cy="3175"/>
            <a:chOff x="10661262" y="5412096"/>
            <a:chExt cx="6972300" cy="3175"/>
          </a:xfrm>
        </p:grpSpPr>
        <p:sp>
          <p:nvSpPr>
            <p:cNvPr id="38" name="object 38"/>
            <p:cNvSpPr/>
            <p:nvPr/>
          </p:nvSpPr>
          <p:spPr>
            <a:xfrm>
              <a:off x="10661262" y="5413589"/>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9" name="object 39"/>
            <p:cNvSpPr/>
            <p:nvPr/>
          </p:nvSpPr>
          <p:spPr>
            <a:xfrm>
              <a:off x="11981228"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40" name="object 40"/>
            <p:cNvSpPr/>
            <p:nvPr/>
          </p:nvSpPr>
          <p:spPr>
            <a:xfrm>
              <a:off x="13233502"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41" name="object 41"/>
            <p:cNvSpPr/>
            <p:nvPr/>
          </p:nvSpPr>
          <p:spPr>
            <a:xfrm>
              <a:off x="1543344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pic>
        <p:nvPicPr>
          <p:cNvPr id="42" name="object 42"/>
          <p:cNvPicPr/>
          <p:nvPr/>
        </p:nvPicPr>
        <p:blipFill>
          <a:blip r:embed="rId5" cstate="print"/>
          <a:stretch>
            <a:fillRect/>
          </a:stretch>
        </p:blipFill>
        <p:spPr>
          <a:xfrm>
            <a:off x="12083867" y="2395287"/>
            <a:ext cx="1046997" cy="452132"/>
          </a:xfrm>
          <a:prstGeom prst="rect">
            <a:avLst/>
          </a:prstGeom>
        </p:spPr>
      </p:pic>
      <p:sp>
        <p:nvSpPr>
          <p:cNvPr id="43" name="object 43"/>
          <p:cNvSpPr txBox="1"/>
          <p:nvPr/>
        </p:nvSpPr>
        <p:spPr>
          <a:xfrm>
            <a:off x="10696323" y="3243313"/>
            <a:ext cx="1161415" cy="735330"/>
          </a:xfrm>
          <a:prstGeom prst="rect">
            <a:avLst/>
          </a:prstGeom>
        </p:spPr>
        <p:txBody>
          <a:bodyPr vert="horz" wrap="square" lIns="0" tIns="66040" rIns="0" bIns="0" rtlCol="0">
            <a:spAutoFit/>
          </a:bodyPr>
          <a:lstStyle/>
          <a:p>
            <a:pPr marL="12700">
              <a:lnSpc>
                <a:spcPct val="100000"/>
              </a:lnSpc>
              <a:spcBef>
                <a:spcPts val="520"/>
              </a:spcBef>
            </a:pPr>
            <a:r>
              <a:rPr lang="cs-CZ" sz="950" b="1">
                <a:solidFill>
                  <a:srgbClr val="009EE3"/>
                </a:solidFill>
                <a:latin typeface="MB Corpo S Text"/>
                <a:ea typeface="MB Corpo S Text"/>
                <a:cs typeface="MB Corpo S Text"/>
                <a:sym typeface="MB Corpo S Text"/>
              </a:rPr>
              <a:t>Žhavicí svíčky.</a:t>
            </a:r>
            <a:endParaRPr sz="950">
              <a:latin typeface="MB Corpo S Text"/>
              <a:cs typeface="MB Corpo S Text"/>
            </a:endParaRPr>
          </a:p>
          <a:p>
            <a:pPr marL="12700" marR="5080">
              <a:lnSpc>
                <a:spcPct val="113300"/>
              </a:lnSpc>
              <a:spcBef>
                <a:spcPts val="220"/>
              </a:spcBef>
            </a:pPr>
            <a:r>
              <a:rPr lang="cs-CZ" sz="700">
                <a:solidFill>
                  <a:srgbClr val="1A1A18"/>
                </a:solidFill>
                <a:latin typeface="MB Corpo S Text Light"/>
                <a:ea typeface="MB Corpo S Text Light"/>
                <a:cs typeface="MB Corpo S Text Light"/>
                <a:sym typeface="MB Corpo S Text Light"/>
              </a:rPr>
              <a:t>Podporují rychlé startování motoru a účinný, ekologicky šetrný průběh zahřívací fáze.</a:t>
            </a:r>
            <a:endParaRPr sz="700">
              <a:latin typeface="MB Corpo S Text Light"/>
              <a:cs typeface="MB Corpo S Text Light"/>
            </a:endParaRPr>
          </a:p>
        </p:txBody>
      </p:sp>
      <p:pic>
        <p:nvPicPr>
          <p:cNvPr id="44" name="object 44"/>
          <p:cNvPicPr/>
          <p:nvPr/>
        </p:nvPicPr>
        <p:blipFill>
          <a:blip r:embed="rId6" cstate="print"/>
          <a:stretch>
            <a:fillRect/>
          </a:stretch>
        </p:blipFill>
        <p:spPr>
          <a:xfrm>
            <a:off x="12562060" y="3268876"/>
            <a:ext cx="90610" cy="938743"/>
          </a:xfrm>
          <a:prstGeom prst="rect">
            <a:avLst/>
          </a:prstGeom>
        </p:spPr>
      </p:pic>
      <p:sp>
        <p:nvSpPr>
          <p:cNvPr id="45" name="object 45"/>
          <p:cNvSpPr txBox="1"/>
          <p:nvPr/>
        </p:nvSpPr>
        <p:spPr>
          <a:xfrm>
            <a:off x="13233497" y="3230568"/>
            <a:ext cx="2200275" cy="1015365"/>
          </a:xfrm>
          <a:prstGeom prst="rect">
            <a:avLst/>
          </a:prstGeom>
          <a:solidFill>
            <a:srgbClr val="009EE3"/>
          </a:solidFill>
        </p:spPr>
        <p:txBody>
          <a:bodyPr vert="horz" wrap="square" lIns="0" tIns="71755" rIns="0" bIns="0" rtlCol="0">
            <a:spAutoFit/>
          </a:bodyPr>
          <a:lstStyle/>
          <a:p>
            <a:pPr marL="134620" marR="302260" indent="-86995">
              <a:lnSpc>
                <a:spcPct val="113300"/>
              </a:lnSpc>
              <a:spcBef>
                <a:spcPts val="565"/>
              </a:spcBef>
              <a:buChar char="•"/>
              <a:tabLst>
                <a:tab pos="134620" algn="l"/>
              </a:tabLst>
            </a:pPr>
            <a:r>
              <a:rPr lang="cs-CZ" sz="700">
                <a:solidFill>
                  <a:srgbClr val="FFFFFF"/>
                </a:solidFill>
                <a:latin typeface="MB Corpo S Text Light"/>
                <a:ea typeface="MB Corpo S Text Light"/>
                <a:cs typeface="MB Corpo S Text Light"/>
                <a:sym typeface="MB Corpo S Text Light"/>
              </a:rPr>
              <a:t>Tím, že se rychle dosáhne optimální provozní teploty, snižují originální žhavicí svíčky Mercedes‑Benz riziko zanesení sazemi.</a:t>
            </a:r>
            <a:endParaRPr sz="700">
              <a:latin typeface="MB Corpo S Text Light"/>
              <a:cs typeface="MB Corpo S Text Light"/>
            </a:endParaRPr>
          </a:p>
        </p:txBody>
      </p:sp>
      <p:sp>
        <p:nvSpPr>
          <p:cNvPr id="46" name="object 46"/>
          <p:cNvSpPr txBox="1"/>
          <p:nvPr/>
        </p:nvSpPr>
        <p:spPr>
          <a:xfrm>
            <a:off x="15468513" y="3290210"/>
            <a:ext cx="1853564" cy="267335"/>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cs-CZ" sz="700">
                <a:solidFill>
                  <a:srgbClr val="1A1A18"/>
                </a:solidFill>
                <a:latin typeface="MB Corpo S Text Light"/>
                <a:ea typeface="MB Corpo S Text Light"/>
                <a:cs typeface="MB Corpo S Text Light"/>
                <a:sym typeface="MB Corpo S Text Light"/>
              </a:rPr>
              <a:t>Speciálně vyvinuty a otestovány pro každý typ motoru Mercedes-Benz.</a:t>
            </a:r>
            <a:endParaRPr sz="700">
              <a:latin typeface="MB Corpo S Text Light"/>
              <a:cs typeface="MB Corpo S Text Light"/>
            </a:endParaRPr>
          </a:p>
        </p:txBody>
      </p:sp>
      <p:sp>
        <p:nvSpPr>
          <p:cNvPr id="47" name="object 47"/>
          <p:cNvSpPr txBox="1"/>
          <p:nvPr/>
        </p:nvSpPr>
        <p:spPr>
          <a:xfrm>
            <a:off x="10696323" y="4360207"/>
            <a:ext cx="1066165" cy="735330"/>
          </a:xfrm>
          <a:prstGeom prst="rect">
            <a:avLst/>
          </a:prstGeom>
        </p:spPr>
        <p:txBody>
          <a:bodyPr vert="horz" wrap="square" lIns="0" tIns="66040" rIns="0" bIns="0" rtlCol="0">
            <a:spAutoFit/>
          </a:bodyPr>
          <a:lstStyle/>
          <a:p>
            <a:pPr marL="12700">
              <a:lnSpc>
                <a:spcPct val="100000"/>
              </a:lnSpc>
              <a:spcBef>
                <a:spcPts val="520"/>
              </a:spcBef>
            </a:pPr>
            <a:r>
              <a:rPr lang="cs-CZ" sz="950" b="1">
                <a:solidFill>
                  <a:srgbClr val="009EE3"/>
                </a:solidFill>
                <a:latin typeface="MB Corpo S Text"/>
                <a:ea typeface="MB Corpo S Text"/>
                <a:cs typeface="MB Corpo S Text"/>
                <a:sym typeface="MB Corpo S Text"/>
              </a:rPr>
              <a:t>Tlumiče výfuku.</a:t>
            </a:r>
            <a:endParaRPr sz="950">
              <a:latin typeface="MB Corpo S Text"/>
              <a:cs typeface="MB Corpo S Text"/>
            </a:endParaRPr>
          </a:p>
          <a:p>
            <a:pPr marL="12700" marR="5080">
              <a:lnSpc>
                <a:spcPct val="113300"/>
              </a:lnSpc>
              <a:spcBef>
                <a:spcPts val="220"/>
              </a:spcBef>
            </a:pPr>
            <a:r>
              <a:rPr lang="cs-CZ" sz="700">
                <a:solidFill>
                  <a:srgbClr val="1A1A18"/>
                </a:solidFill>
                <a:latin typeface="MB Corpo S Text Light"/>
                <a:ea typeface="MB Corpo S Text Light"/>
                <a:cs typeface="MB Corpo S Text Light"/>
                <a:sym typeface="MB Corpo S Text Light"/>
              </a:rPr>
              <a:t>Nejvyšší úroveň tlumení výfuku, aniž by docházelo k omezení výkonu motoru.</a:t>
            </a:r>
            <a:endParaRPr sz="700">
              <a:latin typeface="MB Corpo S Text Light"/>
              <a:cs typeface="MB Corpo S Text Light"/>
            </a:endParaRPr>
          </a:p>
        </p:txBody>
      </p:sp>
      <p:pic>
        <p:nvPicPr>
          <p:cNvPr id="48" name="object 48"/>
          <p:cNvPicPr/>
          <p:nvPr/>
        </p:nvPicPr>
        <p:blipFill>
          <a:blip r:embed="rId7" cstate="print"/>
          <a:stretch>
            <a:fillRect/>
          </a:stretch>
        </p:blipFill>
        <p:spPr>
          <a:xfrm>
            <a:off x="12039542" y="4537287"/>
            <a:ext cx="1177024" cy="659252"/>
          </a:xfrm>
          <a:prstGeom prst="rect">
            <a:avLst/>
          </a:prstGeom>
        </p:spPr>
      </p:pic>
      <p:sp>
        <p:nvSpPr>
          <p:cNvPr id="49" name="object 49"/>
          <p:cNvSpPr txBox="1"/>
          <p:nvPr/>
        </p:nvSpPr>
        <p:spPr>
          <a:xfrm>
            <a:off x="13233497" y="4347458"/>
            <a:ext cx="2200275" cy="1015365"/>
          </a:xfrm>
          <a:prstGeom prst="rect">
            <a:avLst/>
          </a:prstGeom>
          <a:solidFill>
            <a:srgbClr val="009EE3"/>
          </a:solidFill>
        </p:spPr>
        <p:txBody>
          <a:bodyPr vert="horz" wrap="square" lIns="0" tIns="71755" rIns="0" bIns="0" rtlCol="0">
            <a:spAutoFit/>
          </a:bodyPr>
          <a:lstStyle/>
          <a:p>
            <a:pPr marL="134620" marR="596265" indent="-86995">
              <a:lnSpc>
                <a:spcPct val="113300"/>
              </a:lnSpc>
              <a:spcBef>
                <a:spcPts val="565"/>
              </a:spcBef>
              <a:buChar char="•"/>
              <a:tabLst>
                <a:tab pos="134620" algn="l"/>
              </a:tabLst>
            </a:pPr>
            <a:r>
              <a:rPr lang="cs-CZ" sz="700">
                <a:solidFill>
                  <a:srgbClr val="FFFFFF"/>
                </a:solidFill>
                <a:latin typeface="MB Corpo S Text Light"/>
                <a:ea typeface="MB Corpo S Text Light"/>
                <a:cs typeface="MB Corpo S Text Light"/>
                <a:sym typeface="MB Corpo S Text Light"/>
              </a:rPr>
              <a:t>Dlouhá životnost, a tím pádem vysoká hospodárnost.</a:t>
            </a:r>
            <a:endParaRPr sz="700">
              <a:latin typeface="MB Corpo S Text Light"/>
              <a:cs typeface="MB Corpo S Text Light"/>
            </a:endParaRPr>
          </a:p>
          <a:p>
            <a:pPr marL="134620" marR="606425" indent="-86995">
              <a:lnSpc>
                <a:spcPct val="113300"/>
              </a:lnSpc>
              <a:spcBef>
                <a:spcPts val="270"/>
              </a:spcBef>
              <a:buChar char="•"/>
              <a:tabLst>
                <a:tab pos="134620" algn="l"/>
              </a:tabLst>
            </a:pPr>
            <a:r>
              <a:rPr lang="cs-CZ" sz="700">
                <a:solidFill>
                  <a:srgbClr val="FFFFFF"/>
                </a:solidFill>
                <a:latin typeface="MB Corpo S Text Light"/>
                <a:ea typeface="MB Corpo S Text Light"/>
                <a:cs typeface="MB Corpo S Text Light"/>
                <a:sym typeface="MB Corpo S Text Light"/>
              </a:rPr>
              <a:t>Vyvinuty a vyladěny speciálně pro vozidla Mercedes‑Benz.</a:t>
            </a:r>
            <a:endParaRPr sz="700">
              <a:latin typeface="MB Corpo S Text Light"/>
              <a:cs typeface="MB Corpo S Text Light"/>
            </a:endParaRPr>
          </a:p>
          <a:p>
            <a:pPr marL="134620" marR="643890" indent="-86995">
              <a:lnSpc>
                <a:spcPct val="113300"/>
              </a:lnSpc>
              <a:spcBef>
                <a:spcPts val="265"/>
              </a:spcBef>
              <a:buChar char="•"/>
              <a:tabLst>
                <a:tab pos="134620" algn="l"/>
              </a:tabLst>
            </a:pPr>
            <a:r>
              <a:rPr lang="cs-CZ" sz="700">
                <a:solidFill>
                  <a:srgbClr val="FFFFFF"/>
                </a:solidFill>
                <a:latin typeface="MB Corpo S Text Light"/>
                <a:ea typeface="MB Corpo S Text Light"/>
                <a:cs typeface="MB Corpo S Text Light"/>
                <a:sym typeface="MB Corpo S Text Light"/>
              </a:rPr>
              <a:t>Komplexní a stabilní struktura díky vysoce kvalitní ušlechtilé oceli V2A.</a:t>
            </a:r>
            <a:endParaRPr sz="700">
              <a:latin typeface="MB Corpo S Text Light"/>
              <a:cs typeface="MB Corpo S Text Light"/>
            </a:endParaRPr>
          </a:p>
        </p:txBody>
      </p:sp>
      <p:sp>
        <p:nvSpPr>
          <p:cNvPr id="50" name="object 50"/>
          <p:cNvSpPr txBox="1"/>
          <p:nvPr/>
        </p:nvSpPr>
        <p:spPr>
          <a:xfrm>
            <a:off x="15468513" y="4407104"/>
            <a:ext cx="1887220"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cs-CZ" sz="700">
                <a:solidFill>
                  <a:srgbClr val="1A1A18"/>
                </a:solidFill>
                <a:latin typeface="MB Corpo S Text Light"/>
                <a:ea typeface="MB Corpo S Text Light"/>
                <a:cs typeface="MB Corpo S Text Light"/>
                <a:sym typeface="MB Corpo S Text Light"/>
              </a:rPr>
              <a:t>Originální tlumiče výfuku Mercedes‑Benz mají ideální rozměrovou přesnost pro naše modely Mercedes‑Benz, což umožňuje rychlé provádění oprav.</a:t>
            </a:r>
            <a:endParaRPr sz="700">
              <a:latin typeface="MB Corpo S Text Light"/>
              <a:cs typeface="MB Corpo S Text Light"/>
            </a:endParaRPr>
          </a:p>
        </p:txBody>
      </p:sp>
      <p:grpSp>
        <p:nvGrpSpPr>
          <p:cNvPr id="51" name="object 51"/>
          <p:cNvGrpSpPr/>
          <p:nvPr/>
        </p:nvGrpSpPr>
        <p:grpSpPr>
          <a:xfrm>
            <a:off x="12623444" y="2656865"/>
            <a:ext cx="408305" cy="408305"/>
            <a:chOff x="12623444" y="2656865"/>
            <a:chExt cx="408305" cy="408305"/>
          </a:xfrm>
        </p:grpSpPr>
        <p:sp>
          <p:nvSpPr>
            <p:cNvPr id="52" name="object 52"/>
            <p:cNvSpPr/>
            <p:nvPr/>
          </p:nvSpPr>
          <p:spPr>
            <a:xfrm>
              <a:off x="12630907" y="2664327"/>
              <a:ext cx="393065" cy="393065"/>
            </a:xfrm>
            <a:custGeom>
              <a:avLst/>
              <a:gdLst/>
              <a:ahLst/>
              <a:cxnLst/>
              <a:rect l="l" t="t" r="r" b="b"/>
              <a:pathLst>
                <a:path w="393065"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3" name="object 53"/>
            <p:cNvSpPr/>
            <p:nvPr/>
          </p:nvSpPr>
          <p:spPr>
            <a:xfrm>
              <a:off x="12630907" y="2664327"/>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4" name="object 54"/>
            <p:cNvSpPr/>
            <p:nvPr/>
          </p:nvSpPr>
          <p:spPr>
            <a:xfrm>
              <a:off x="12721921" y="2710696"/>
              <a:ext cx="211454" cy="287655"/>
            </a:xfrm>
            <a:custGeom>
              <a:avLst/>
              <a:gdLst/>
              <a:ahLst/>
              <a:cxnLst/>
              <a:rect l="l" t="t" r="r" b="b"/>
              <a:pathLst>
                <a:path w="211454" h="287655">
                  <a:moveTo>
                    <a:pt x="54063" y="224828"/>
                  </a:moveTo>
                  <a:lnTo>
                    <a:pt x="48615" y="219392"/>
                  </a:lnTo>
                  <a:lnTo>
                    <a:pt x="41884" y="219392"/>
                  </a:lnTo>
                  <a:lnTo>
                    <a:pt x="35166" y="219392"/>
                  </a:lnTo>
                  <a:lnTo>
                    <a:pt x="29705" y="224828"/>
                  </a:lnTo>
                  <a:lnTo>
                    <a:pt x="29705" y="238290"/>
                  </a:lnTo>
                  <a:lnTo>
                    <a:pt x="35166" y="243738"/>
                  </a:lnTo>
                  <a:lnTo>
                    <a:pt x="48615" y="243738"/>
                  </a:lnTo>
                  <a:lnTo>
                    <a:pt x="54063" y="238290"/>
                  </a:lnTo>
                  <a:lnTo>
                    <a:pt x="54063" y="224828"/>
                  </a:lnTo>
                  <a:close/>
                </a:path>
                <a:path w="211454" h="287655">
                  <a:moveTo>
                    <a:pt x="54063" y="187807"/>
                  </a:moveTo>
                  <a:lnTo>
                    <a:pt x="48615" y="182359"/>
                  </a:lnTo>
                  <a:lnTo>
                    <a:pt x="41884" y="182359"/>
                  </a:lnTo>
                  <a:lnTo>
                    <a:pt x="35166" y="182359"/>
                  </a:lnTo>
                  <a:lnTo>
                    <a:pt x="29705" y="187807"/>
                  </a:lnTo>
                  <a:lnTo>
                    <a:pt x="29705" y="201269"/>
                  </a:lnTo>
                  <a:lnTo>
                    <a:pt x="35166" y="206705"/>
                  </a:lnTo>
                  <a:lnTo>
                    <a:pt x="48615" y="206705"/>
                  </a:lnTo>
                  <a:lnTo>
                    <a:pt x="54063" y="201269"/>
                  </a:lnTo>
                  <a:lnTo>
                    <a:pt x="54063" y="187807"/>
                  </a:lnTo>
                  <a:close/>
                </a:path>
                <a:path w="211454" h="287655">
                  <a:moveTo>
                    <a:pt x="54063" y="150761"/>
                  </a:moveTo>
                  <a:lnTo>
                    <a:pt x="48615" y="145313"/>
                  </a:lnTo>
                  <a:lnTo>
                    <a:pt x="41884" y="145313"/>
                  </a:lnTo>
                  <a:lnTo>
                    <a:pt x="35166" y="145313"/>
                  </a:lnTo>
                  <a:lnTo>
                    <a:pt x="29705" y="150761"/>
                  </a:lnTo>
                  <a:lnTo>
                    <a:pt x="29705" y="164249"/>
                  </a:lnTo>
                  <a:lnTo>
                    <a:pt x="35166" y="169684"/>
                  </a:lnTo>
                  <a:lnTo>
                    <a:pt x="48615" y="169684"/>
                  </a:lnTo>
                  <a:lnTo>
                    <a:pt x="54063" y="164249"/>
                  </a:lnTo>
                  <a:lnTo>
                    <a:pt x="54063" y="150761"/>
                  </a:lnTo>
                  <a:close/>
                </a:path>
                <a:path w="211454" h="287655">
                  <a:moveTo>
                    <a:pt x="54063" y="113753"/>
                  </a:moveTo>
                  <a:lnTo>
                    <a:pt x="48615" y="108292"/>
                  </a:lnTo>
                  <a:lnTo>
                    <a:pt x="41884" y="108292"/>
                  </a:lnTo>
                  <a:lnTo>
                    <a:pt x="35166" y="108292"/>
                  </a:lnTo>
                  <a:lnTo>
                    <a:pt x="29705" y="113753"/>
                  </a:lnTo>
                  <a:lnTo>
                    <a:pt x="29705" y="127215"/>
                  </a:lnTo>
                  <a:lnTo>
                    <a:pt x="35166" y="132664"/>
                  </a:lnTo>
                  <a:lnTo>
                    <a:pt x="48615" y="132664"/>
                  </a:lnTo>
                  <a:lnTo>
                    <a:pt x="54063" y="127215"/>
                  </a:lnTo>
                  <a:lnTo>
                    <a:pt x="54063" y="113753"/>
                  </a:lnTo>
                  <a:close/>
                </a:path>
                <a:path w="211454" h="287655">
                  <a:moveTo>
                    <a:pt x="54063" y="76746"/>
                  </a:moveTo>
                  <a:lnTo>
                    <a:pt x="48615" y="71297"/>
                  </a:lnTo>
                  <a:lnTo>
                    <a:pt x="41884" y="71297"/>
                  </a:lnTo>
                  <a:lnTo>
                    <a:pt x="35166" y="71297"/>
                  </a:lnTo>
                  <a:lnTo>
                    <a:pt x="29705" y="76746"/>
                  </a:lnTo>
                  <a:lnTo>
                    <a:pt x="29705" y="90195"/>
                  </a:lnTo>
                  <a:lnTo>
                    <a:pt x="35166" y="95643"/>
                  </a:lnTo>
                  <a:lnTo>
                    <a:pt x="48615" y="95643"/>
                  </a:lnTo>
                  <a:lnTo>
                    <a:pt x="54063" y="90195"/>
                  </a:lnTo>
                  <a:lnTo>
                    <a:pt x="54063" y="76746"/>
                  </a:lnTo>
                  <a:close/>
                </a:path>
                <a:path w="211454" h="287655">
                  <a:moveTo>
                    <a:pt x="167652" y="46101"/>
                  </a:moveTo>
                  <a:lnTo>
                    <a:pt x="161226" y="34302"/>
                  </a:lnTo>
                  <a:lnTo>
                    <a:pt x="148958" y="11798"/>
                  </a:lnTo>
                  <a:lnTo>
                    <a:pt x="142532" y="0"/>
                  </a:lnTo>
                  <a:lnTo>
                    <a:pt x="116738" y="0"/>
                  </a:lnTo>
                  <a:lnTo>
                    <a:pt x="116738" y="16840"/>
                  </a:lnTo>
                  <a:lnTo>
                    <a:pt x="116738" y="29260"/>
                  </a:lnTo>
                  <a:lnTo>
                    <a:pt x="111683" y="34302"/>
                  </a:lnTo>
                  <a:lnTo>
                    <a:pt x="99263" y="34302"/>
                  </a:lnTo>
                  <a:lnTo>
                    <a:pt x="94234" y="29260"/>
                  </a:lnTo>
                  <a:lnTo>
                    <a:pt x="94234" y="16840"/>
                  </a:lnTo>
                  <a:lnTo>
                    <a:pt x="99263" y="11798"/>
                  </a:lnTo>
                  <a:lnTo>
                    <a:pt x="111683" y="11798"/>
                  </a:lnTo>
                  <a:lnTo>
                    <a:pt x="116738" y="16840"/>
                  </a:lnTo>
                  <a:lnTo>
                    <a:pt x="116738" y="0"/>
                  </a:lnTo>
                  <a:lnTo>
                    <a:pt x="68478" y="0"/>
                  </a:lnTo>
                  <a:lnTo>
                    <a:pt x="43307" y="46101"/>
                  </a:lnTo>
                  <a:lnTo>
                    <a:pt x="167652" y="46101"/>
                  </a:lnTo>
                  <a:close/>
                </a:path>
                <a:path w="211454" h="287655">
                  <a:moveTo>
                    <a:pt x="210959" y="27711"/>
                  </a:moveTo>
                  <a:lnTo>
                    <a:pt x="207670" y="24422"/>
                  </a:lnTo>
                  <a:lnTo>
                    <a:pt x="203619" y="24422"/>
                  </a:lnTo>
                  <a:lnTo>
                    <a:pt x="161201" y="24422"/>
                  </a:lnTo>
                  <a:lnTo>
                    <a:pt x="170154" y="40843"/>
                  </a:lnTo>
                  <a:lnTo>
                    <a:pt x="195592" y="40843"/>
                  </a:lnTo>
                  <a:lnTo>
                    <a:pt x="195592" y="270662"/>
                  </a:lnTo>
                  <a:lnTo>
                    <a:pt x="15367" y="270662"/>
                  </a:lnTo>
                  <a:lnTo>
                    <a:pt x="15367" y="40843"/>
                  </a:lnTo>
                  <a:lnTo>
                    <a:pt x="40817" y="40843"/>
                  </a:lnTo>
                  <a:lnTo>
                    <a:pt x="49784" y="24422"/>
                  </a:lnTo>
                  <a:lnTo>
                    <a:pt x="3289" y="24422"/>
                  </a:lnTo>
                  <a:lnTo>
                    <a:pt x="0" y="27711"/>
                  </a:lnTo>
                  <a:lnTo>
                    <a:pt x="0" y="283781"/>
                  </a:lnTo>
                  <a:lnTo>
                    <a:pt x="3289" y="287070"/>
                  </a:lnTo>
                  <a:lnTo>
                    <a:pt x="207670" y="287070"/>
                  </a:lnTo>
                  <a:lnTo>
                    <a:pt x="210959" y="283781"/>
                  </a:lnTo>
                  <a:lnTo>
                    <a:pt x="210959" y="27711"/>
                  </a:lnTo>
                  <a:close/>
                </a:path>
              </a:pathLst>
            </a:custGeom>
            <a:solidFill>
              <a:srgbClr val="009EE3"/>
            </a:solidFill>
          </p:spPr>
          <p:txBody>
            <a:bodyPr wrap="square" lIns="0" tIns="0" rIns="0" bIns="0" rtlCol="0"/>
            <a:lstStyle/>
            <a:p>
              <a:endParaRPr/>
            </a:p>
          </p:txBody>
        </p:sp>
        <p:pic>
          <p:nvPicPr>
            <p:cNvPr id="55" name="object 55"/>
            <p:cNvPicPr/>
            <p:nvPr/>
          </p:nvPicPr>
          <p:blipFill>
            <a:blip r:embed="rId8" cstate="print"/>
            <a:stretch>
              <a:fillRect/>
            </a:stretch>
          </p:blipFill>
          <p:spPr>
            <a:xfrm>
              <a:off x="12785287" y="2779775"/>
              <a:ext cx="125250" cy="173769"/>
            </a:xfrm>
            <a:prstGeom prst="rect">
              <a:avLst/>
            </a:prstGeom>
          </p:spPr>
        </p:pic>
      </p:grpSp>
      <p:grpSp>
        <p:nvGrpSpPr>
          <p:cNvPr id="56" name="object 56"/>
          <p:cNvGrpSpPr/>
          <p:nvPr/>
        </p:nvGrpSpPr>
        <p:grpSpPr>
          <a:xfrm>
            <a:off x="609219" y="6187737"/>
            <a:ext cx="271145" cy="271145"/>
            <a:chOff x="609219" y="6187737"/>
            <a:chExt cx="271145" cy="271145"/>
          </a:xfrm>
        </p:grpSpPr>
        <p:sp>
          <p:nvSpPr>
            <p:cNvPr id="57" name="object 57"/>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58" name="object 58"/>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59" name="object 59"/>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60" name="object 60"/>
          <p:cNvSpPr txBox="1"/>
          <p:nvPr/>
        </p:nvSpPr>
        <p:spPr>
          <a:xfrm>
            <a:off x="970577" y="6272637"/>
            <a:ext cx="5914390" cy="133350"/>
          </a:xfrm>
          <a:prstGeom prst="rect">
            <a:avLst/>
          </a:prstGeom>
        </p:spPr>
        <p:txBody>
          <a:bodyPr vert="horz" wrap="square" lIns="0" tIns="13335" rIns="0" bIns="0" rtlCol="0">
            <a:spAutoFit/>
          </a:bodyPr>
          <a:lstStyle/>
          <a:p>
            <a:pPr marL="12700">
              <a:lnSpc>
                <a:spcPct val="100000"/>
              </a:lnSpc>
              <a:spcBef>
                <a:spcPts val="105"/>
              </a:spcBef>
            </a:pPr>
            <a:r>
              <a:rPr lang="cs-CZ" sz="700">
                <a:solidFill>
                  <a:srgbClr val="1A1A18"/>
                </a:solidFill>
                <a:latin typeface="MB Corpo S Text Light"/>
                <a:ea typeface="MB Corpo S Text Light"/>
                <a:cs typeface="MB Corpo S Text Light"/>
                <a:sym typeface="MB Corpo S Text Light"/>
              </a:rPr>
              <a:t>U produktů s tímto symbolem bylo provedeno srovnání s konkurenčními produkty. Na následujících stránkách najdete výběr z výsledků testů.</a:t>
            </a:r>
            <a:endParaRPr sz="70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620856" y="4411312"/>
            <a:ext cx="2455659" cy="664524"/>
          </a:xfrm>
          <a:prstGeom prst="rect">
            <a:avLst/>
          </a:prstGeom>
        </p:spPr>
      </p:pic>
      <p:pic>
        <p:nvPicPr>
          <p:cNvPr id="3" name="object 3"/>
          <p:cNvPicPr/>
          <p:nvPr/>
        </p:nvPicPr>
        <p:blipFill>
          <a:blip r:embed="rId3" cstate="print"/>
          <a:stretch>
            <a:fillRect/>
          </a:stretch>
        </p:blipFill>
        <p:spPr>
          <a:xfrm>
            <a:off x="5668425" y="5506055"/>
            <a:ext cx="2455659" cy="664524"/>
          </a:xfrm>
          <a:prstGeom prst="rect">
            <a:avLst/>
          </a:prstGeom>
        </p:spPr>
      </p:pic>
      <p:grpSp>
        <p:nvGrpSpPr>
          <p:cNvPr id="4" name="object 4"/>
          <p:cNvGrpSpPr/>
          <p:nvPr/>
        </p:nvGrpSpPr>
        <p:grpSpPr>
          <a:xfrm>
            <a:off x="18663324" y="565489"/>
            <a:ext cx="845819" cy="845819"/>
            <a:chOff x="18663324" y="565489"/>
            <a:chExt cx="845819" cy="845819"/>
          </a:xfrm>
        </p:grpSpPr>
        <p:sp>
          <p:nvSpPr>
            <p:cNvPr id="5" name="object 5"/>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6" name="object 6"/>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7" name="object 7"/>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pic>
        <p:nvPicPr>
          <p:cNvPr id="8" name="object 8"/>
          <p:cNvPicPr/>
          <p:nvPr/>
        </p:nvPicPr>
        <p:blipFill>
          <a:blip r:embed="rId4" cstate="print"/>
          <a:stretch>
            <a:fillRect/>
          </a:stretch>
        </p:blipFill>
        <p:spPr>
          <a:xfrm>
            <a:off x="16966998" y="6083791"/>
            <a:ext cx="139063" cy="106384"/>
          </a:xfrm>
          <a:prstGeom prst="rect">
            <a:avLst/>
          </a:prstGeom>
        </p:spPr>
      </p:pic>
      <p:grpSp>
        <p:nvGrpSpPr>
          <p:cNvPr id="9" name="object 9"/>
          <p:cNvGrpSpPr/>
          <p:nvPr/>
        </p:nvGrpSpPr>
        <p:grpSpPr>
          <a:xfrm>
            <a:off x="16632682" y="5032371"/>
            <a:ext cx="793750" cy="1294765"/>
            <a:chOff x="16632682" y="5032371"/>
            <a:chExt cx="793750" cy="1294765"/>
          </a:xfrm>
        </p:grpSpPr>
        <p:sp>
          <p:nvSpPr>
            <p:cNvPr id="10" name="object 10"/>
            <p:cNvSpPr/>
            <p:nvPr/>
          </p:nvSpPr>
          <p:spPr>
            <a:xfrm>
              <a:off x="16636016" y="5035708"/>
              <a:ext cx="787400" cy="937260"/>
            </a:xfrm>
            <a:custGeom>
              <a:avLst/>
              <a:gdLst/>
              <a:ahLst/>
              <a:cxnLst/>
              <a:rect l="l" t="t" r="r" b="b"/>
              <a:pathLst>
                <a:path w="787400" h="937260">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936968"/>
                  </a:lnTo>
                  <a:lnTo>
                    <a:pt x="178345" y="936968"/>
                  </a:lnTo>
                  <a:lnTo>
                    <a:pt x="178345" y="911966"/>
                  </a:lnTo>
                  <a:lnTo>
                    <a:pt x="733704" y="911966"/>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11" name="object 11"/>
            <p:cNvSpPr/>
            <p:nvPr/>
          </p:nvSpPr>
          <p:spPr>
            <a:xfrm>
              <a:off x="16636016" y="5035708"/>
              <a:ext cx="787400" cy="937260"/>
            </a:xfrm>
            <a:custGeom>
              <a:avLst/>
              <a:gdLst/>
              <a:ahLst/>
              <a:cxnLst/>
              <a:rect l="l" t="t" r="r" b="b"/>
              <a:pathLst>
                <a:path w="787400" h="937260">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911966"/>
                  </a:lnTo>
                  <a:lnTo>
                    <a:pt x="178345" y="911966"/>
                  </a:lnTo>
                  <a:lnTo>
                    <a:pt x="178345" y="936968"/>
                  </a:lnTo>
                  <a:lnTo>
                    <a:pt x="53335" y="93696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12" name="object 12"/>
            <p:cNvSpPr/>
            <p:nvPr/>
          </p:nvSpPr>
          <p:spPr>
            <a:xfrm>
              <a:off x="16636013" y="5035702"/>
              <a:ext cx="787400" cy="815975"/>
            </a:xfrm>
            <a:custGeom>
              <a:avLst/>
              <a:gdLst/>
              <a:ahLst/>
              <a:cxnLst/>
              <a:rect l="l" t="t" r="r" b="b"/>
              <a:pathLst>
                <a:path w="787400" h="815975">
                  <a:moveTo>
                    <a:pt x="403161" y="815862"/>
                  </a:moveTo>
                  <a:lnTo>
                    <a:pt x="787039" y="776986"/>
                  </a:lnTo>
                </a:path>
                <a:path w="787400" h="815975">
                  <a:moveTo>
                    <a:pt x="0" y="776986"/>
                  </a:moveTo>
                  <a:lnTo>
                    <a:pt x="787039" y="710326"/>
                  </a:lnTo>
                </a:path>
                <a:path w="787400" h="815975">
                  <a:moveTo>
                    <a:pt x="0" y="710326"/>
                  </a:moveTo>
                  <a:lnTo>
                    <a:pt x="787039" y="643654"/>
                  </a:lnTo>
                </a:path>
                <a:path w="787400" h="815975">
                  <a:moveTo>
                    <a:pt x="0" y="643654"/>
                  </a:moveTo>
                  <a:lnTo>
                    <a:pt x="787039" y="576993"/>
                  </a:lnTo>
                </a:path>
                <a:path w="787400" h="815975">
                  <a:moveTo>
                    <a:pt x="0" y="576993"/>
                  </a:moveTo>
                  <a:lnTo>
                    <a:pt x="787039" y="510321"/>
                  </a:lnTo>
                </a:path>
                <a:path w="787400" h="815975">
                  <a:moveTo>
                    <a:pt x="0" y="510321"/>
                  </a:moveTo>
                  <a:lnTo>
                    <a:pt x="787039" y="443649"/>
                  </a:lnTo>
                </a:path>
                <a:path w="787400" h="815975">
                  <a:moveTo>
                    <a:pt x="0" y="443649"/>
                  </a:moveTo>
                  <a:lnTo>
                    <a:pt x="787039" y="376989"/>
                  </a:lnTo>
                </a:path>
                <a:path w="787400" h="815975">
                  <a:moveTo>
                    <a:pt x="0" y="376989"/>
                  </a:moveTo>
                  <a:lnTo>
                    <a:pt x="787039" y="310316"/>
                  </a:lnTo>
                </a:path>
                <a:path w="787400" h="815975">
                  <a:moveTo>
                    <a:pt x="0" y="310316"/>
                  </a:moveTo>
                  <a:lnTo>
                    <a:pt x="787039" y="243644"/>
                  </a:lnTo>
                </a:path>
                <a:path w="787400" h="815975">
                  <a:moveTo>
                    <a:pt x="0" y="243644"/>
                  </a:moveTo>
                  <a:lnTo>
                    <a:pt x="787039" y="176984"/>
                  </a:lnTo>
                </a:path>
                <a:path w="787400" h="815975">
                  <a:moveTo>
                    <a:pt x="0" y="176984"/>
                  </a:moveTo>
                  <a:lnTo>
                    <a:pt x="787039" y="110312"/>
                  </a:lnTo>
                </a:path>
                <a:path w="787400" h="815975">
                  <a:moveTo>
                    <a:pt x="0" y="110312"/>
                  </a:moveTo>
                  <a:lnTo>
                    <a:pt x="780198" y="47914"/>
                  </a:lnTo>
                </a:path>
                <a:path w="787400" h="815975">
                  <a:moveTo>
                    <a:pt x="0" y="43640"/>
                  </a:moveTo>
                  <a:lnTo>
                    <a:pt x="580014" y="0"/>
                  </a:lnTo>
                </a:path>
              </a:pathLst>
            </a:custGeom>
            <a:ln w="6662">
              <a:solidFill>
                <a:srgbClr val="1A1A18"/>
              </a:solidFill>
            </a:ln>
          </p:spPr>
          <p:txBody>
            <a:bodyPr wrap="square" lIns="0" tIns="0" rIns="0" bIns="0" rtlCol="0"/>
            <a:lstStyle/>
            <a:p>
              <a:endParaRPr/>
            </a:p>
          </p:txBody>
        </p:sp>
        <p:sp>
          <p:nvSpPr>
            <p:cNvPr id="13" name="object 13"/>
            <p:cNvSpPr/>
            <p:nvPr/>
          </p:nvSpPr>
          <p:spPr>
            <a:xfrm>
              <a:off x="16892688" y="5947677"/>
              <a:ext cx="283845" cy="136525"/>
            </a:xfrm>
            <a:custGeom>
              <a:avLst/>
              <a:gdLst/>
              <a:ahLst/>
              <a:cxnLst/>
              <a:rect l="l" t="t" r="r" b="b"/>
              <a:pathLst>
                <a:path w="283844" h="136525">
                  <a:moveTo>
                    <a:pt x="283356" y="0"/>
                  </a:moveTo>
                  <a:lnTo>
                    <a:pt x="0" y="0"/>
                  </a:lnTo>
                  <a:lnTo>
                    <a:pt x="0" y="98312"/>
                  </a:lnTo>
                  <a:lnTo>
                    <a:pt x="2969" y="113029"/>
                  </a:lnTo>
                  <a:lnTo>
                    <a:pt x="11068" y="125044"/>
                  </a:lnTo>
                  <a:lnTo>
                    <a:pt x="23080" y="133144"/>
                  </a:lnTo>
                  <a:lnTo>
                    <a:pt x="37789" y="136114"/>
                  </a:lnTo>
                  <a:lnTo>
                    <a:pt x="245555" y="136114"/>
                  </a:lnTo>
                  <a:lnTo>
                    <a:pt x="260266" y="133144"/>
                  </a:lnTo>
                  <a:lnTo>
                    <a:pt x="272282" y="125044"/>
                  </a:lnTo>
                  <a:lnTo>
                    <a:pt x="280385" y="113029"/>
                  </a:lnTo>
                  <a:lnTo>
                    <a:pt x="283356" y="98312"/>
                  </a:lnTo>
                  <a:lnTo>
                    <a:pt x="283356" y="0"/>
                  </a:lnTo>
                  <a:close/>
                </a:path>
              </a:pathLst>
            </a:custGeom>
            <a:solidFill>
              <a:srgbClr val="FFFFFF"/>
            </a:solidFill>
          </p:spPr>
          <p:txBody>
            <a:bodyPr wrap="square" lIns="0" tIns="0" rIns="0" bIns="0" rtlCol="0"/>
            <a:lstStyle/>
            <a:p>
              <a:endParaRPr/>
            </a:p>
          </p:txBody>
        </p:sp>
        <p:sp>
          <p:nvSpPr>
            <p:cNvPr id="14" name="object 14"/>
            <p:cNvSpPr/>
            <p:nvPr/>
          </p:nvSpPr>
          <p:spPr>
            <a:xfrm>
              <a:off x="16892688" y="5947677"/>
              <a:ext cx="283845" cy="136525"/>
            </a:xfrm>
            <a:custGeom>
              <a:avLst/>
              <a:gdLst/>
              <a:ahLst/>
              <a:cxnLst/>
              <a:rect l="l" t="t" r="r" b="b"/>
              <a:pathLst>
                <a:path w="283844" h="136525">
                  <a:moveTo>
                    <a:pt x="245555" y="136114"/>
                  </a:moveTo>
                  <a:lnTo>
                    <a:pt x="37789" y="136114"/>
                  </a:lnTo>
                  <a:lnTo>
                    <a:pt x="23080" y="133144"/>
                  </a:lnTo>
                  <a:lnTo>
                    <a:pt x="11068" y="125044"/>
                  </a:lnTo>
                  <a:lnTo>
                    <a:pt x="2969" y="113029"/>
                  </a:lnTo>
                  <a:lnTo>
                    <a:pt x="0" y="98312"/>
                  </a:lnTo>
                  <a:lnTo>
                    <a:pt x="0" y="0"/>
                  </a:lnTo>
                  <a:lnTo>
                    <a:pt x="283356" y="0"/>
                  </a:lnTo>
                  <a:lnTo>
                    <a:pt x="283356" y="98312"/>
                  </a:lnTo>
                  <a:lnTo>
                    <a:pt x="280385" y="113029"/>
                  </a:lnTo>
                  <a:lnTo>
                    <a:pt x="272282" y="125044"/>
                  </a:lnTo>
                  <a:lnTo>
                    <a:pt x="260266" y="133144"/>
                  </a:lnTo>
                  <a:lnTo>
                    <a:pt x="245555" y="136114"/>
                  </a:lnTo>
                  <a:close/>
                </a:path>
              </a:pathLst>
            </a:custGeom>
            <a:ln w="6662">
              <a:solidFill>
                <a:srgbClr val="1A1A18"/>
              </a:solidFill>
            </a:ln>
          </p:spPr>
          <p:txBody>
            <a:bodyPr wrap="square" lIns="0" tIns="0" rIns="0" bIns="0" rtlCol="0"/>
            <a:lstStyle/>
            <a:p>
              <a:endParaRPr/>
            </a:p>
          </p:txBody>
        </p:sp>
        <p:sp>
          <p:nvSpPr>
            <p:cNvPr id="15" name="object 15"/>
            <p:cNvSpPr/>
            <p:nvPr/>
          </p:nvSpPr>
          <p:spPr>
            <a:xfrm>
              <a:off x="16721578" y="5972678"/>
              <a:ext cx="370205" cy="351155"/>
            </a:xfrm>
            <a:custGeom>
              <a:avLst/>
              <a:gdLst/>
              <a:ahLst/>
              <a:cxnLst/>
              <a:rect l="l" t="t" r="r" b="b"/>
              <a:pathLst>
                <a:path w="370205" h="351154">
                  <a:moveTo>
                    <a:pt x="81668" y="0"/>
                  </a:moveTo>
                  <a:lnTo>
                    <a:pt x="0" y="0"/>
                  </a:ln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close/>
                </a:path>
              </a:pathLst>
            </a:custGeom>
            <a:solidFill>
              <a:srgbClr val="ECECED"/>
            </a:solidFill>
          </p:spPr>
          <p:txBody>
            <a:bodyPr wrap="square" lIns="0" tIns="0" rIns="0" bIns="0" rtlCol="0"/>
            <a:lstStyle/>
            <a:p>
              <a:endParaRPr/>
            </a:p>
          </p:txBody>
        </p:sp>
        <p:sp>
          <p:nvSpPr>
            <p:cNvPr id="16" name="object 16"/>
            <p:cNvSpPr/>
            <p:nvPr/>
          </p:nvSpPr>
          <p:spPr>
            <a:xfrm>
              <a:off x="16721578" y="5972678"/>
              <a:ext cx="370205" cy="351155"/>
            </a:xfrm>
            <a:custGeom>
              <a:avLst/>
              <a:gdLst/>
              <a:ahLst/>
              <a:cxnLst/>
              <a:rect l="l" t="t" r="r" b="b"/>
              <a:pathLst>
                <a:path w="370205" h="351154">
                  <a:moveTo>
                    <a:pt x="0" y="0"/>
                  </a:move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lnTo>
                    <a:pt x="0" y="0"/>
                  </a:lnTo>
                  <a:close/>
                </a:path>
              </a:pathLst>
            </a:custGeom>
            <a:ln w="6662">
              <a:solidFill>
                <a:srgbClr val="1A1A18"/>
              </a:solidFill>
            </a:ln>
          </p:spPr>
          <p:txBody>
            <a:bodyPr wrap="square" lIns="0" tIns="0" rIns="0" bIns="0" rtlCol="0"/>
            <a:lstStyle/>
            <a:p>
              <a:endParaRPr/>
            </a:p>
          </p:txBody>
        </p:sp>
        <p:sp>
          <p:nvSpPr>
            <p:cNvPr id="17" name="object 17"/>
            <p:cNvSpPr/>
            <p:nvPr/>
          </p:nvSpPr>
          <p:spPr>
            <a:xfrm>
              <a:off x="16999867" y="6190161"/>
              <a:ext cx="73660" cy="48260"/>
            </a:xfrm>
            <a:custGeom>
              <a:avLst/>
              <a:gdLst/>
              <a:ahLst/>
              <a:cxnLst/>
              <a:rect l="l" t="t" r="r" b="b"/>
              <a:pathLst>
                <a:path w="73659" h="48260">
                  <a:moveTo>
                    <a:pt x="73262" y="0"/>
                  </a:moveTo>
                  <a:lnTo>
                    <a:pt x="0" y="0"/>
                  </a:lnTo>
                  <a:lnTo>
                    <a:pt x="0" y="47950"/>
                  </a:lnTo>
                  <a:lnTo>
                    <a:pt x="73262" y="47950"/>
                  </a:lnTo>
                  <a:lnTo>
                    <a:pt x="73262" y="0"/>
                  </a:lnTo>
                  <a:close/>
                </a:path>
              </a:pathLst>
            </a:custGeom>
            <a:solidFill>
              <a:srgbClr val="009EE3"/>
            </a:solidFill>
          </p:spPr>
          <p:txBody>
            <a:bodyPr wrap="square" lIns="0" tIns="0" rIns="0" bIns="0" rtlCol="0"/>
            <a:lstStyle/>
            <a:p>
              <a:endParaRPr/>
            </a:p>
          </p:txBody>
        </p:sp>
      </p:grpSp>
      <p:grpSp>
        <p:nvGrpSpPr>
          <p:cNvPr id="18" name="object 18"/>
          <p:cNvGrpSpPr/>
          <p:nvPr/>
        </p:nvGrpSpPr>
        <p:grpSpPr>
          <a:xfrm>
            <a:off x="17900558" y="5032374"/>
            <a:ext cx="793750" cy="869950"/>
            <a:chOff x="17900558" y="5032374"/>
            <a:chExt cx="793750" cy="869950"/>
          </a:xfrm>
        </p:grpSpPr>
        <p:sp>
          <p:nvSpPr>
            <p:cNvPr id="19" name="object 19"/>
            <p:cNvSpPr/>
            <p:nvPr/>
          </p:nvSpPr>
          <p:spPr>
            <a:xfrm>
              <a:off x="17903889" y="5035707"/>
              <a:ext cx="787400" cy="862965"/>
            </a:xfrm>
            <a:custGeom>
              <a:avLst/>
              <a:gdLst/>
              <a:ahLst/>
              <a:cxnLst/>
              <a:rect l="l" t="t" r="r" b="b"/>
              <a:pathLst>
                <a:path w="787400" h="862964">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862798"/>
                  </a:lnTo>
                  <a:lnTo>
                    <a:pt x="733704" y="862798"/>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20" name="object 20"/>
            <p:cNvSpPr/>
            <p:nvPr/>
          </p:nvSpPr>
          <p:spPr>
            <a:xfrm>
              <a:off x="17903889" y="5035707"/>
              <a:ext cx="787400" cy="862965"/>
            </a:xfrm>
            <a:custGeom>
              <a:avLst/>
              <a:gdLst/>
              <a:ahLst/>
              <a:cxnLst/>
              <a:rect l="l" t="t" r="r" b="b"/>
              <a:pathLst>
                <a:path w="787400" h="862964">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862798"/>
                  </a:lnTo>
                  <a:lnTo>
                    <a:pt x="53335" y="86279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21" name="object 21"/>
            <p:cNvSpPr/>
            <p:nvPr/>
          </p:nvSpPr>
          <p:spPr>
            <a:xfrm>
              <a:off x="17903900" y="5083616"/>
              <a:ext cx="787400" cy="768350"/>
            </a:xfrm>
            <a:custGeom>
              <a:avLst/>
              <a:gdLst/>
              <a:ahLst/>
              <a:cxnLst/>
              <a:rect l="l" t="t" r="r" b="b"/>
              <a:pathLst>
                <a:path w="787400" h="768350">
                  <a:moveTo>
                    <a:pt x="403149" y="767948"/>
                  </a:moveTo>
                  <a:lnTo>
                    <a:pt x="787027" y="729071"/>
                  </a:lnTo>
                </a:path>
                <a:path w="787400" h="768350">
                  <a:moveTo>
                    <a:pt x="0" y="729071"/>
                  </a:moveTo>
                  <a:lnTo>
                    <a:pt x="787027" y="662411"/>
                  </a:lnTo>
                </a:path>
                <a:path w="787400" h="768350">
                  <a:moveTo>
                    <a:pt x="0" y="662411"/>
                  </a:moveTo>
                  <a:lnTo>
                    <a:pt x="787027" y="595739"/>
                  </a:lnTo>
                </a:path>
                <a:path w="787400" h="768350">
                  <a:moveTo>
                    <a:pt x="0" y="595739"/>
                  </a:moveTo>
                  <a:lnTo>
                    <a:pt x="787027" y="529079"/>
                  </a:lnTo>
                </a:path>
                <a:path w="787400" h="768350">
                  <a:moveTo>
                    <a:pt x="0" y="529079"/>
                  </a:moveTo>
                  <a:lnTo>
                    <a:pt x="787027" y="462406"/>
                  </a:lnTo>
                </a:path>
                <a:path w="787400" h="768350">
                  <a:moveTo>
                    <a:pt x="0" y="462406"/>
                  </a:moveTo>
                  <a:lnTo>
                    <a:pt x="787027" y="395734"/>
                  </a:lnTo>
                </a:path>
                <a:path w="787400" h="768350">
                  <a:moveTo>
                    <a:pt x="0" y="395734"/>
                  </a:moveTo>
                  <a:lnTo>
                    <a:pt x="787027" y="329074"/>
                  </a:lnTo>
                </a:path>
                <a:path w="787400" h="768350">
                  <a:moveTo>
                    <a:pt x="0" y="329074"/>
                  </a:moveTo>
                  <a:lnTo>
                    <a:pt x="787027" y="262402"/>
                  </a:lnTo>
                </a:path>
                <a:path w="787400" h="768350">
                  <a:moveTo>
                    <a:pt x="0" y="262402"/>
                  </a:moveTo>
                  <a:lnTo>
                    <a:pt x="787027" y="195730"/>
                  </a:lnTo>
                </a:path>
                <a:path w="787400" h="768350">
                  <a:moveTo>
                    <a:pt x="0" y="195730"/>
                  </a:moveTo>
                  <a:lnTo>
                    <a:pt x="787027" y="129069"/>
                  </a:lnTo>
                </a:path>
                <a:path w="787400" h="768350">
                  <a:moveTo>
                    <a:pt x="0" y="129069"/>
                  </a:moveTo>
                  <a:lnTo>
                    <a:pt x="787027" y="62397"/>
                  </a:lnTo>
                </a:path>
                <a:path w="787400" h="768350">
                  <a:moveTo>
                    <a:pt x="0" y="62397"/>
                  </a:moveTo>
                  <a:lnTo>
                    <a:pt x="780186" y="0"/>
                  </a:lnTo>
                </a:path>
              </a:pathLst>
            </a:custGeom>
            <a:ln w="6662">
              <a:solidFill>
                <a:srgbClr val="1A1A18"/>
              </a:solidFill>
            </a:ln>
          </p:spPr>
          <p:txBody>
            <a:bodyPr wrap="square" lIns="0" tIns="0" rIns="0" bIns="0" rtlCol="0"/>
            <a:lstStyle/>
            <a:p>
              <a:endParaRPr/>
            </a:p>
          </p:txBody>
        </p:sp>
        <p:sp>
          <p:nvSpPr>
            <p:cNvPr id="22" name="object 22"/>
            <p:cNvSpPr/>
            <p:nvPr/>
          </p:nvSpPr>
          <p:spPr>
            <a:xfrm>
              <a:off x="17903895" y="5035705"/>
              <a:ext cx="580390" cy="43815"/>
            </a:xfrm>
            <a:custGeom>
              <a:avLst/>
              <a:gdLst/>
              <a:ahLst/>
              <a:cxnLst/>
              <a:rect l="l" t="t" r="r" b="b"/>
              <a:pathLst>
                <a:path w="580390" h="43814">
                  <a:moveTo>
                    <a:pt x="0" y="43640"/>
                  </a:moveTo>
                  <a:lnTo>
                    <a:pt x="580014" y="0"/>
                  </a:lnTo>
                </a:path>
              </a:pathLst>
            </a:custGeom>
            <a:ln w="6662">
              <a:solidFill>
                <a:srgbClr val="1A1A18"/>
              </a:solidFill>
            </a:ln>
          </p:spPr>
          <p:txBody>
            <a:bodyPr wrap="square" lIns="0" tIns="0" rIns="0" bIns="0" rtlCol="0"/>
            <a:lstStyle/>
            <a:p>
              <a:endParaRPr/>
            </a:p>
          </p:txBody>
        </p:sp>
      </p:grpSp>
      <p:pic>
        <p:nvPicPr>
          <p:cNvPr id="23" name="object 23"/>
          <p:cNvPicPr/>
          <p:nvPr/>
        </p:nvPicPr>
        <p:blipFill>
          <a:blip r:embed="rId5" cstate="print"/>
          <a:stretch>
            <a:fillRect/>
          </a:stretch>
        </p:blipFill>
        <p:spPr>
          <a:xfrm>
            <a:off x="18227888" y="6044901"/>
            <a:ext cx="139051" cy="141666"/>
          </a:xfrm>
          <a:prstGeom prst="rect">
            <a:avLst/>
          </a:prstGeom>
        </p:spPr>
      </p:pic>
      <p:grpSp>
        <p:nvGrpSpPr>
          <p:cNvPr id="24" name="object 24"/>
          <p:cNvGrpSpPr/>
          <p:nvPr/>
        </p:nvGrpSpPr>
        <p:grpSpPr>
          <a:xfrm>
            <a:off x="18002135" y="5895175"/>
            <a:ext cx="580390" cy="404495"/>
            <a:chOff x="18002135" y="5895175"/>
            <a:chExt cx="580390" cy="404495"/>
          </a:xfrm>
        </p:grpSpPr>
        <p:sp>
          <p:nvSpPr>
            <p:cNvPr id="25" name="object 25"/>
            <p:cNvSpPr/>
            <p:nvPr/>
          </p:nvSpPr>
          <p:spPr>
            <a:xfrm>
              <a:off x="18005466" y="5898506"/>
              <a:ext cx="573405" cy="73660"/>
            </a:xfrm>
            <a:custGeom>
              <a:avLst/>
              <a:gdLst/>
              <a:ahLst/>
              <a:cxnLst/>
              <a:rect l="l" t="t" r="r" b="b"/>
              <a:pathLst>
                <a:path w="573405" h="73660">
                  <a:moveTo>
                    <a:pt x="573280" y="0"/>
                  </a:moveTo>
                  <a:lnTo>
                    <a:pt x="0" y="0"/>
                  </a:lnTo>
                  <a:lnTo>
                    <a:pt x="0" y="73334"/>
                  </a:lnTo>
                  <a:lnTo>
                    <a:pt x="573280" y="73334"/>
                  </a:lnTo>
                  <a:lnTo>
                    <a:pt x="573280" y="0"/>
                  </a:lnTo>
                  <a:close/>
                </a:path>
              </a:pathLst>
            </a:custGeom>
            <a:solidFill>
              <a:srgbClr val="ECECED"/>
            </a:solidFill>
          </p:spPr>
          <p:txBody>
            <a:bodyPr wrap="square" lIns="0" tIns="0" rIns="0" bIns="0" rtlCol="0"/>
            <a:lstStyle/>
            <a:p>
              <a:endParaRPr/>
            </a:p>
          </p:txBody>
        </p:sp>
        <p:sp>
          <p:nvSpPr>
            <p:cNvPr id="26" name="object 26"/>
            <p:cNvSpPr/>
            <p:nvPr/>
          </p:nvSpPr>
          <p:spPr>
            <a:xfrm>
              <a:off x="18005466" y="5898506"/>
              <a:ext cx="573405" cy="73660"/>
            </a:xfrm>
            <a:custGeom>
              <a:avLst/>
              <a:gdLst/>
              <a:ahLst/>
              <a:cxnLst/>
              <a:rect l="l" t="t" r="r" b="b"/>
              <a:pathLst>
                <a:path w="573405" h="73660">
                  <a:moveTo>
                    <a:pt x="573280" y="73334"/>
                  </a:moveTo>
                  <a:lnTo>
                    <a:pt x="0" y="73334"/>
                  </a:lnTo>
                  <a:lnTo>
                    <a:pt x="0" y="0"/>
                  </a:lnTo>
                  <a:lnTo>
                    <a:pt x="573280" y="0"/>
                  </a:lnTo>
                  <a:lnTo>
                    <a:pt x="573280" y="73334"/>
                  </a:lnTo>
                  <a:close/>
                </a:path>
              </a:pathLst>
            </a:custGeom>
            <a:ln w="6662">
              <a:solidFill>
                <a:srgbClr val="1A1A18"/>
              </a:solidFill>
            </a:ln>
          </p:spPr>
          <p:txBody>
            <a:bodyPr wrap="square" lIns="0" tIns="0" rIns="0" bIns="0" rtlCol="0"/>
            <a:lstStyle/>
            <a:p>
              <a:endParaRPr/>
            </a:p>
          </p:txBody>
        </p:sp>
        <p:sp>
          <p:nvSpPr>
            <p:cNvPr id="27" name="object 27"/>
            <p:cNvSpPr/>
            <p:nvPr/>
          </p:nvSpPr>
          <p:spPr>
            <a:xfrm>
              <a:off x="18172352" y="5971840"/>
              <a:ext cx="251460" cy="73660"/>
            </a:xfrm>
            <a:custGeom>
              <a:avLst/>
              <a:gdLst/>
              <a:ahLst/>
              <a:cxnLst/>
              <a:rect l="l" t="t" r="r" b="b"/>
              <a:pathLst>
                <a:path w="251459" h="73660">
                  <a:moveTo>
                    <a:pt x="232218" y="73060"/>
                  </a:moveTo>
                  <a:lnTo>
                    <a:pt x="18900" y="73060"/>
                  </a:lnTo>
                  <a:lnTo>
                    <a:pt x="11545" y="71574"/>
                  </a:lnTo>
                  <a:lnTo>
                    <a:pt x="5537" y="67522"/>
                  </a:lnTo>
                  <a:lnTo>
                    <a:pt x="1485" y="61514"/>
                  </a:lnTo>
                  <a:lnTo>
                    <a:pt x="0" y="54159"/>
                  </a:lnTo>
                  <a:lnTo>
                    <a:pt x="0" y="0"/>
                  </a:lnTo>
                  <a:lnTo>
                    <a:pt x="251119" y="0"/>
                  </a:lnTo>
                  <a:lnTo>
                    <a:pt x="251119" y="54159"/>
                  </a:lnTo>
                  <a:lnTo>
                    <a:pt x="249633" y="61514"/>
                  </a:lnTo>
                  <a:lnTo>
                    <a:pt x="245582" y="67522"/>
                  </a:lnTo>
                  <a:lnTo>
                    <a:pt x="239574" y="71574"/>
                  </a:lnTo>
                  <a:lnTo>
                    <a:pt x="232218" y="73060"/>
                  </a:lnTo>
                  <a:close/>
                </a:path>
              </a:pathLst>
            </a:custGeom>
            <a:ln w="6662">
              <a:solidFill>
                <a:srgbClr val="1A1A18"/>
              </a:solidFill>
            </a:ln>
          </p:spPr>
          <p:txBody>
            <a:bodyPr wrap="square" lIns="0" tIns="0" rIns="0" bIns="0" rtlCol="0"/>
            <a:lstStyle/>
            <a:p>
              <a:endParaRPr/>
            </a:p>
          </p:txBody>
        </p:sp>
        <p:sp>
          <p:nvSpPr>
            <p:cNvPr id="28" name="object 28"/>
            <p:cNvSpPr/>
            <p:nvPr/>
          </p:nvSpPr>
          <p:spPr>
            <a:xfrm>
              <a:off x="18034697" y="5971854"/>
              <a:ext cx="318770" cy="324485"/>
            </a:xfrm>
            <a:custGeom>
              <a:avLst/>
              <a:gdLst/>
              <a:ahLst/>
              <a:cxnLst/>
              <a:rect l="l" t="t" r="r" b="b"/>
              <a:pathLst>
                <a:path w="318769" h="324485">
                  <a:moveTo>
                    <a:pt x="81668" y="0"/>
                  </a:moveTo>
                  <a:lnTo>
                    <a:pt x="0" y="0"/>
                  </a:ln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close/>
                </a:path>
              </a:pathLst>
            </a:custGeom>
            <a:solidFill>
              <a:srgbClr val="ECECED"/>
            </a:solidFill>
          </p:spPr>
          <p:txBody>
            <a:bodyPr wrap="square" lIns="0" tIns="0" rIns="0" bIns="0" rtlCol="0"/>
            <a:lstStyle/>
            <a:p>
              <a:endParaRPr/>
            </a:p>
          </p:txBody>
        </p:sp>
        <p:sp>
          <p:nvSpPr>
            <p:cNvPr id="29" name="object 29"/>
            <p:cNvSpPr/>
            <p:nvPr/>
          </p:nvSpPr>
          <p:spPr>
            <a:xfrm>
              <a:off x="18034697" y="5971854"/>
              <a:ext cx="318770" cy="324485"/>
            </a:xfrm>
            <a:custGeom>
              <a:avLst/>
              <a:gdLst/>
              <a:ahLst/>
              <a:cxnLst/>
              <a:rect l="l" t="t" r="r" b="b"/>
              <a:pathLst>
                <a:path w="318769" h="324485">
                  <a:moveTo>
                    <a:pt x="0" y="0"/>
                  </a:move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lnTo>
                    <a:pt x="0" y="0"/>
                  </a:lnTo>
                  <a:close/>
                </a:path>
              </a:pathLst>
            </a:custGeom>
            <a:ln w="6662">
              <a:solidFill>
                <a:srgbClr val="1A1A18"/>
              </a:solidFill>
            </a:ln>
          </p:spPr>
          <p:txBody>
            <a:bodyPr wrap="square" lIns="0" tIns="0" rIns="0" bIns="0" rtlCol="0"/>
            <a:lstStyle/>
            <a:p>
              <a:endParaRPr/>
            </a:p>
          </p:txBody>
        </p:sp>
        <p:sp>
          <p:nvSpPr>
            <p:cNvPr id="30" name="object 30"/>
            <p:cNvSpPr/>
            <p:nvPr/>
          </p:nvSpPr>
          <p:spPr>
            <a:xfrm>
              <a:off x="18260776" y="6186579"/>
              <a:ext cx="73660" cy="27305"/>
            </a:xfrm>
            <a:custGeom>
              <a:avLst/>
              <a:gdLst/>
              <a:ahLst/>
              <a:cxnLst/>
              <a:rect l="l" t="t" r="r" b="b"/>
              <a:pathLst>
                <a:path w="73659" h="27304">
                  <a:moveTo>
                    <a:pt x="73262" y="0"/>
                  </a:moveTo>
                  <a:lnTo>
                    <a:pt x="0" y="0"/>
                  </a:lnTo>
                  <a:lnTo>
                    <a:pt x="0" y="27103"/>
                  </a:lnTo>
                  <a:lnTo>
                    <a:pt x="73262" y="27103"/>
                  </a:lnTo>
                  <a:lnTo>
                    <a:pt x="73262" y="0"/>
                  </a:lnTo>
                  <a:close/>
                </a:path>
              </a:pathLst>
            </a:custGeom>
            <a:solidFill>
              <a:srgbClr val="009EE3"/>
            </a:solidFill>
          </p:spPr>
          <p:txBody>
            <a:bodyPr wrap="square" lIns="0" tIns="0" rIns="0" bIns="0" rtlCol="0"/>
            <a:lstStyle/>
            <a:p>
              <a:endParaRPr/>
            </a:p>
          </p:txBody>
        </p:sp>
      </p:grpSp>
      <p:sp>
        <p:nvSpPr>
          <p:cNvPr id="31" name="object 31"/>
          <p:cNvSpPr txBox="1"/>
          <p:nvPr/>
        </p:nvSpPr>
        <p:spPr>
          <a:xfrm>
            <a:off x="10648562" y="1819791"/>
            <a:ext cx="4364990" cy="1476375"/>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Tepelná hodnota. </a:t>
            </a:r>
            <a:r>
              <a:rPr lang="cs-CZ" sz="950">
                <a:solidFill>
                  <a:srgbClr val="1A1A18"/>
                </a:solidFill>
                <a:latin typeface="MB Corpo S Text Light"/>
                <a:ea typeface="MB Corpo S Text Light"/>
                <a:cs typeface="MB Corpo S Text Light"/>
                <a:sym typeface="MB Corpo S Text Light"/>
              </a:rPr>
              <a:t>Tepelná hodnota udává, jak rychle se teplo absorbované ze spalovací komory dostane do hlavy válců. Pokud je tento proces příliš pomalý, zapalovací svíčka se bude příliš zahřívat, což může vést k předčasnému zapálení a k poškození motoru. Na druhé straně mají „studené zapalovací svíčky“ horší samočisticí schopnosti, neboť částice sazí se zcela nespálí. To může vést k vynechávání zapalování a v extrémním případě dokonce k poškození motoru. Pro Mercedes‑Benz je povolená tepelná hodnota 6. Jeden konkurenční produkt nemohl s tepelnou hodnotou 8 dosáhnout povolené hodnoty</a:t>
            </a:r>
            <a:endParaRPr sz="950">
              <a:latin typeface="MB Corpo S Text Light"/>
              <a:cs typeface="MB Corpo S Text Light"/>
            </a:endParaRPr>
          </a:p>
          <a:p>
            <a:pPr marL="12700">
              <a:lnSpc>
                <a:spcPct val="100000"/>
              </a:lnSpc>
              <a:spcBef>
                <a:spcPts val="130"/>
              </a:spcBef>
            </a:pPr>
            <a:r>
              <a:rPr lang="cs-CZ" sz="950">
                <a:solidFill>
                  <a:srgbClr val="1A1A18"/>
                </a:solidFill>
                <a:latin typeface="MB Corpo S Text Light"/>
                <a:ea typeface="MB Corpo S Text Light"/>
                <a:cs typeface="MB Corpo S Text Light"/>
                <a:sym typeface="MB Corpo S Text Light"/>
              </a:rPr>
              <a:t>(to odpovídá tepelné hodnotě 7 podle systému Mercedes‑Benz).</a:t>
            </a:r>
            <a:endParaRPr sz="950">
              <a:latin typeface="MB Corpo S Text Light"/>
              <a:cs typeface="MB Corpo S Text Light"/>
            </a:endParaRPr>
          </a:p>
        </p:txBody>
      </p:sp>
      <p:sp>
        <p:nvSpPr>
          <p:cNvPr id="32" name="object 32"/>
          <p:cNvSpPr txBox="1"/>
          <p:nvPr/>
        </p:nvSpPr>
        <p:spPr>
          <a:xfrm>
            <a:off x="10648562" y="3431673"/>
            <a:ext cx="4336415" cy="1798955"/>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Vnitřní odpor. </a:t>
            </a:r>
            <a:r>
              <a:rPr lang="cs-CZ" sz="950">
                <a:solidFill>
                  <a:srgbClr val="1A1A18"/>
                </a:solidFill>
                <a:latin typeface="MB Corpo S Text Light"/>
                <a:ea typeface="MB Corpo S Text Light"/>
                <a:cs typeface="MB Corpo S Text Light"/>
                <a:sym typeface="MB Corpo S Text Light"/>
              </a:rPr>
              <a:t>Vnitřní odpor zapalovací svíčky, označovaný také jako odrušovací odpor, je specifikován společností Mercedes‑Benz jako výrobcem motoru a brání interferencím s elektroinstalací vozidla (např. rádio). Tím se má optimálně potlačit rušení v celém řetězci komponentů – od zapalovací cívky až po zapalovací svíčku. Vnitřní odpor nesmí</a:t>
            </a:r>
            <a:endParaRPr sz="950">
              <a:latin typeface="MB Corpo S Text Light"/>
              <a:cs typeface="MB Corpo S Text Light"/>
            </a:endParaRPr>
          </a:p>
          <a:p>
            <a:pPr marL="12700" marR="98425">
              <a:lnSpc>
                <a:spcPct val="111300"/>
              </a:lnSpc>
            </a:pPr>
            <a:r>
              <a:rPr lang="cs-CZ" sz="950">
                <a:solidFill>
                  <a:srgbClr val="1A1A18"/>
                </a:solidFill>
                <a:latin typeface="MB Corpo S Text Light"/>
                <a:ea typeface="MB Corpo S Text Light"/>
                <a:cs typeface="MB Corpo S Text Light"/>
                <a:sym typeface="MB Corpo S Text Light"/>
              </a:rPr>
              <a:t>být příliš vysoký, protože pak by bylo k dispozici méně energie pro zapalování. To narušuje optimální spalování směsi paliva a vzduchu a způsobuje nárůst spotřeby paliva a emisí CO₂. U originálních zapalovacích svíček Mercedes‑Benz byl při tomto testu naměřen vnitřní opor 1–2 kΩ, zatímco</a:t>
            </a:r>
            <a:endParaRPr sz="950">
              <a:latin typeface="MB Corpo S Text Light"/>
              <a:cs typeface="MB Corpo S Text Light"/>
            </a:endParaRPr>
          </a:p>
          <a:p>
            <a:pPr marL="12700" marR="372110">
              <a:lnSpc>
                <a:spcPct val="111300"/>
              </a:lnSpc>
            </a:pPr>
            <a:r>
              <a:rPr lang="cs-CZ" sz="950">
                <a:solidFill>
                  <a:srgbClr val="1A1A18"/>
                </a:solidFill>
                <a:latin typeface="MB Corpo S Text Light"/>
                <a:ea typeface="MB Corpo S Text Light"/>
                <a:cs typeface="MB Corpo S Text Light"/>
                <a:sym typeface="MB Corpo S Text Light"/>
              </a:rPr>
              <a:t>většina konkurenčních produktů měla vnitřní odpor až 8 kΩ. To může vést k negativním zapalovacím vlastnostem.</a:t>
            </a:r>
            <a:endParaRPr sz="950">
              <a:latin typeface="MB Corpo S Text Light"/>
              <a:cs typeface="MB Corpo S Text Light"/>
            </a:endParaRPr>
          </a:p>
        </p:txBody>
      </p:sp>
      <p:sp>
        <p:nvSpPr>
          <p:cNvPr id="33" name="object 33"/>
          <p:cNvSpPr txBox="1"/>
          <p:nvPr/>
        </p:nvSpPr>
        <p:spPr>
          <a:xfrm>
            <a:off x="10648562" y="5365930"/>
            <a:ext cx="4050665" cy="993140"/>
          </a:xfrm>
          <a:prstGeom prst="rect">
            <a:avLst/>
          </a:prstGeom>
        </p:spPr>
        <p:txBody>
          <a:bodyPr vert="horz" wrap="square" lIns="0" tIns="12700" rIns="0" bIns="0" rtlCol="0">
            <a:spAutoFit/>
          </a:bodyPr>
          <a:lstStyle/>
          <a:p>
            <a:pPr marL="12700" marR="5080">
              <a:lnSpc>
                <a:spcPct val="111300"/>
              </a:lnSpc>
              <a:spcBef>
                <a:spcPts val="100"/>
              </a:spcBef>
            </a:pPr>
            <a:r>
              <a:rPr lang="cs-CZ" sz="950" b="1" dirty="0">
                <a:solidFill>
                  <a:srgbClr val="1A1A18"/>
                </a:solidFill>
                <a:latin typeface="MB Corpo S Text"/>
                <a:ea typeface="MB Corpo S Text"/>
                <a:cs typeface="MB Corpo S Text"/>
                <a:sym typeface="MB Corpo S Text"/>
              </a:rPr>
              <a:t>Vzdálenost elektrod. </a:t>
            </a:r>
            <a:r>
              <a:rPr lang="cs-CZ" sz="950" dirty="0">
                <a:solidFill>
                  <a:srgbClr val="1A1A18"/>
                </a:solidFill>
                <a:latin typeface="MB Corpo S Text Light"/>
                <a:ea typeface="MB Corpo S Text Light"/>
                <a:cs typeface="MB Corpo S Text Light"/>
                <a:sym typeface="MB Corpo S Text Light"/>
              </a:rPr>
              <a:t>Vzdálenost mezi vnější elektrodou a středovou elektrodou má rozhodující vliv na zapalovací vlastnosti a životnost. Spolu s jedním konkurenčním produktem má originální zapalovací svíčka Mercedes‑Benz nejlepší vzdálenost mezi elektrodami.</a:t>
            </a:r>
            <a:endParaRPr sz="950" dirty="0">
              <a:latin typeface="MB Corpo S Text Light"/>
              <a:cs typeface="MB Corpo S Text Light"/>
            </a:endParaRPr>
          </a:p>
          <a:p>
            <a:pPr marL="12700" marR="253365">
              <a:lnSpc>
                <a:spcPct val="111300"/>
              </a:lnSpc>
            </a:pPr>
            <a:r>
              <a:rPr lang="cs-CZ" sz="950" dirty="0">
                <a:solidFill>
                  <a:srgbClr val="1A1A18"/>
                </a:solidFill>
                <a:latin typeface="MB Corpo S Text Light"/>
                <a:ea typeface="MB Corpo S Text Light"/>
                <a:cs typeface="MB Corpo S Text Light"/>
                <a:sym typeface="MB Corpo S Text Light"/>
              </a:rPr>
              <a:t>Ostatní konkurenční produkty vykazovaly drobné až výrazné odchylky v rozsahu 0,05 mm až 0,848 mm.</a:t>
            </a:r>
            <a:endParaRPr sz="950" dirty="0">
              <a:latin typeface="MB Corpo S Text Light"/>
              <a:cs typeface="MB Corpo S Text Light"/>
            </a:endParaRPr>
          </a:p>
        </p:txBody>
      </p:sp>
      <p:sp>
        <p:nvSpPr>
          <p:cNvPr id="34" name="object 34"/>
          <p:cNvSpPr txBox="1"/>
          <p:nvPr/>
        </p:nvSpPr>
        <p:spPr>
          <a:xfrm>
            <a:off x="15136995" y="1819791"/>
            <a:ext cx="4245610" cy="670560"/>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Vizuální kontrola přípojek. </a:t>
            </a:r>
            <a:r>
              <a:rPr lang="cs-CZ" sz="950">
                <a:solidFill>
                  <a:srgbClr val="1A1A18"/>
                </a:solidFill>
                <a:latin typeface="MB Corpo S Text Light"/>
                <a:ea typeface="MB Corpo S Text Light"/>
                <a:cs typeface="MB Corpo S Text Light"/>
                <a:sym typeface="MB Corpo S Text Light"/>
              </a:rPr>
              <a:t>Vizuální kontrola ukáže, že použití kvalitní mosazi místo prosté oceli zásadně zlepšuje kvalitu připojení. Dražší mosaz však používá pouze Mercedes‑Benz a jeden další konkurent.</a:t>
            </a:r>
            <a:endParaRPr sz="950">
              <a:latin typeface="MB Corpo S Text Light"/>
              <a:cs typeface="MB Corpo S Text Light"/>
            </a:endParaRPr>
          </a:p>
        </p:txBody>
      </p:sp>
      <p:sp>
        <p:nvSpPr>
          <p:cNvPr id="35" name="object 35"/>
          <p:cNvSpPr txBox="1"/>
          <p:nvPr/>
        </p:nvSpPr>
        <p:spPr>
          <a:xfrm>
            <a:off x="15136995" y="2625732"/>
            <a:ext cx="4269105" cy="831850"/>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Vizuální kontrola snímku řezu. </a:t>
            </a:r>
            <a:r>
              <a:rPr lang="cs-CZ" sz="950">
                <a:solidFill>
                  <a:srgbClr val="1A1A18"/>
                </a:solidFill>
                <a:latin typeface="MB Corpo S Text Light"/>
                <a:ea typeface="MB Corpo S Text Light"/>
                <a:cs typeface="MB Corpo S Text Light"/>
                <a:sym typeface="MB Corpo S Text Light"/>
              </a:rPr>
              <a:t>Od vnější elektrody se vyžaduje, aby vydržela extrémní teploty, kterým je vystavena ve spalovací komoře. Pouze originální zapalovací svíčka Mercedes‑Benz má třívrstvé měděné jádro, které podléhá jen minimálnímu opotřebení. Více jak polovina testovaných konkurenčních produktů neměla měděné jádro, v důsledku čehož jsou potenciálně náchylnější k opotřebení.</a:t>
            </a:r>
            <a:endParaRPr sz="950">
              <a:latin typeface="MB Corpo S Text Light"/>
              <a:cs typeface="MB Corpo S Text Light"/>
            </a:endParaRPr>
          </a:p>
        </p:txBody>
      </p:sp>
      <p:sp>
        <p:nvSpPr>
          <p:cNvPr id="36" name="object 36"/>
          <p:cNvSpPr txBox="1"/>
          <p:nvPr/>
        </p:nvSpPr>
        <p:spPr>
          <a:xfrm>
            <a:off x="15136995" y="3592860"/>
            <a:ext cx="4234815" cy="1315085"/>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Vizuální kontrola slitiny ušlechtilých kovů a geometrie elektrod. </a:t>
            </a:r>
            <a:r>
              <a:rPr lang="cs-CZ" sz="950">
                <a:solidFill>
                  <a:srgbClr val="1A1A18"/>
                </a:solidFill>
                <a:latin typeface="MB Corpo S Text Light"/>
                <a:ea typeface="MB Corpo S Text Light"/>
                <a:cs typeface="MB Corpo S Text Light"/>
                <a:sym typeface="MB Corpo S Text Light"/>
              </a:rPr>
              <a:t>Vizuální kontrola slitiny ušlechtilých kovů a geometrie elektrod jasně ukázala, kdo je vítězem vytrvalostního testu. Platinové lamely originálních zapalovacích svíček Mercedes‑Benz nabízejí působivě vysokou odolnost vnější elektrody proti opotřebení. Drobné iridiové špičky (Ø 0,6 mm) středových elektrod umožňují dobrou přístupnost směsi a šíření plamene. Jeden z konkurentů nepoužívá na vnější elektrodě žádné slitiny z ušlechtilých kovů. Vedle toho způsobuje průměr vnější elektrody až 1,0 mm horší zapalovací vlastnosti.</a:t>
            </a:r>
            <a:endParaRPr sz="950">
              <a:latin typeface="MB Corpo S Text Light"/>
              <a:cs typeface="MB Corpo S Text Light"/>
            </a:endParaRPr>
          </a:p>
        </p:txBody>
      </p:sp>
      <p:sp>
        <p:nvSpPr>
          <p:cNvPr id="37" name="object 37"/>
          <p:cNvSpPr txBox="1"/>
          <p:nvPr/>
        </p:nvSpPr>
        <p:spPr>
          <a:xfrm>
            <a:off x="17082890" y="6705907"/>
            <a:ext cx="1924685" cy="133350"/>
          </a:xfrm>
          <a:prstGeom prst="rect">
            <a:avLst/>
          </a:prstGeom>
        </p:spPr>
        <p:txBody>
          <a:bodyPr vert="horz" wrap="square" lIns="0" tIns="13335" rIns="0" bIns="0" rtlCol="0">
            <a:spAutoFit/>
          </a:bodyPr>
          <a:lstStyle/>
          <a:p>
            <a:pPr marL="12700">
              <a:lnSpc>
                <a:spcPct val="100000"/>
              </a:lnSpc>
              <a:spcBef>
                <a:spcPts val="105"/>
              </a:spcBef>
            </a:pPr>
            <a:r>
              <a:rPr lang="cs-CZ" sz="700" b="1">
                <a:solidFill>
                  <a:srgbClr val="1A1A18"/>
                </a:solidFill>
                <a:latin typeface="MB Corpo S Text"/>
                <a:ea typeface="MB Corpo S Text"/>
                <a:cs typeface="MB Corpo S Text"/>
                <a:sym typeface="MB Corpo S Text"/>
              </a:rPr>
              <a:t>Originální díly Mercedes-Benz </a:t>
            </a:r>
            <a:r>
              <a:rPr lang="cs-CZ" sz="700">
                <a:solidFill>
                  <a:srgbClr val="1A1A18"/>
                </a:solidFill>
                <a:latin typeface="MB Corpo S Text Light"/>
                <a:ea typeface="MB Corpo S Text Light"/>
                <a:cs typeface="MB Corpo S Text Light"/>
                <a:sym typeface="MB Corpo S Text Light"/>
              </a:rPr>
              <a:t>| Porovnání produktů</a:t>
            </a:r>
            <a:endParaRPr sz="700">
              <a:latin typeface="MB Corpo S Text Light"/>
              <a:cs typeface="MB Corpo S Text Light"/>
            </a:endParaRPr>
          </a:p>
        </p:txBody>
      </p:sp>
      <p:sp>
        <p:nvSpPr>
          <p:cNvPr id="38" name="object 38"/>
          <p:cNvSpPr txBox="1"/>
          <p:nvPr/>
        </p:nvSpPr>
        <p:spPr>
          <a:xfrm>
            <a:off x="596156" y="1819791"/>
            <a:ext cx="8799195" cy="670560"/>
          </a:xfrm>
          <a:prstGeom prst="rect">
            <a:avLst/>
          </a:prstGeom>
        </p:spPr>
        <p:txBody>
          <a:bodyPr vert="horz" wrap="square" lIns="0" tIns="29209" rIns="0" bIns="0" rtlCol="0">
            <a:spAutoFit/>
          </a:bodyPr>
          <a:lstStyle/>
          <a:p>
            <a:pPr marL="12700" algn="just">
              <a:lnSpc>
                <a:spcPct val="100000"/>
              </a:lnSpc>
              <a:spcBef>
                <a:spcPts val="229"/>
              </a:spcBef>
            </a:pPr>
            <a:r>
              <a:rPr lang="cs-CZ" sz="950" dirty="0">
                <a:solidFill>
                  <a:srgbClr val="1A1A18"/>
                </a:solidFill>
                <a:latin typeface="MB Corpo S Text Light"/>
                <a:ea typeface="MB Corpo S Text Light"/>
                <a:cs typeface="MB Corpo S Text Light"/>
                <a:sym typeface="MB Corpo S Text Light"/>
              </a:rPr>
              <a:t>Originální zapalovací svíčky Mercedes‑Benz jsou optimálně sladěny s příslušným motorem vozidla Mercedes‑Benz. Tím je zajištěn vyšší výkon</a:t>
            </a:r>
            <a:endParaRPr sz="950" dirty="0">
              <a:latin typeface="MB Corpo S Text Light"/>
              <a:cs typeface="MB Corpo S Text Light"/>
            </a:endParaRPr>
          </a:p>
          <a:p>
            <a:pPr marL="12700" marR="5080" algn="just">
              <a:lnSpc>
                <a:spcPct val="111300"/>
              </a:lnSpc>
            </a:pPr>
            <a:r>
              <a:rPr lang="cs-CZ" sz="950" dirty="0">
                <a:solidFill>
                  <a:srgbClr val="1A1A18"/>
                </a:solidFill>
                <a:latin typeface="MB Corpo S Text Light"/>
                <a:ea typeface="MB Corpo S Text Light"/>
                <a:cs typeface="MB Corpo S Text Light"/>
                <a:sym typeface="MB Corpo S Text Light"/>
              </a:rPr>
              <a:t>a nižší spotřeba paliva. Pro ověření kvality svého produktu nechala společnost Mercedes‑Benz Group AG provést test svých originálních zapalovacích svíček Mercedes‑Benz a jejich porovnání se šesti srovnatelnými konkurenčními produkty. Celkové vedení testu bylo svěřeno společnosti NGK </a:t>
            </a:r>
            <a:r>
              <a:rPr lang="cs-CZ" sz="950" dirty="0" err="1">
                <a:solidFill>
                  <a:srgbClr val="1A1A18"/>
                </a:solidFill>
                <a:latin typeface="MB Corpo S Text Light"/>
                <a:ea typeface="MB Corpo S Text Light"/>
                <a:cs typeface="MB Corpo S Text Light"/>
                <a:sym typeface="MB Corpo S Text Light"/>
              </a:rPr>
              <a:t>Spark</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Plug</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GmbH</a:t>
            </a:r>
            <a:r>
              <a:rPr lang="cs-CZ" sz="950" dirty="0">
                <a:solidFill>
                  <a:srgbClr val="1A1A18"/>
                </a:solidFill>
                <a:latin typeface="MB Corpo S Text Light"/>
                <a:ea typeface="MB Corpo S Text Light"/>
                <a:cs typeface="MB Corpo S Text Light"/>
                <a:sym typeface="MB Corpo S Text Light"/>
              </a:rPr>
              <a:t> z německého </a:t>
            </a:r>
            <a:r>
              <a:rPr lang="cs-CZ" sz="950" dirty="0" err="1">
                <a:solidFill>
                  <a:srgbClr val="1A1A18"/>
                </a:solidFill>
                <a:latin typeface="MB Corpo S Text Light"/>
                <a:ea typeface="MB Corpo S Text Light"/>
                <a:cs typeface="MB Corpo S Text Light"/>
                <a:sym typeface="MB Corpo S Text Light"/>
              </a:rPr>
              <a:t>Ratingenu</a:t>
            </a:r>
            <a:r>
              <a:rPr lang="cs-CZ" sz="950" dirty="0">
                <a:solidFill>
                  <a:srgbClr val="1A1A18"/>
                </a:solidFill>
                <a:latin typeface="MB Corpo S Text Light"/>
                <a:ea typeface="MB Corpo S Text Light"/>
                <a:cs typeface="MB Corpo S Text Light"/>
                <a:sym typeface="MB Corpo S Text Light"/>
              </a:rPr>
              <a:t>. Na testování se podílely i zkušební ústavy, a sice </a:t>
            </a:r>
            <a:r>
              <a:rPr lang="cs-CZ" sz="950" dirty="0" err="1">
                <a:solidFill>
                  <a:srgbClr val="1A1A18"/>
                </a:solidFill>
                <a:latin typeface="MB Corpo S Text Light"/>
                <a:ea typeface="MB Corpo S Text Light"/>
                <a:cs typeface="MB Corpo S Text Light"/>
                <a:sym typeface="MB Corpo S Text Light"/>
              </a:rPr>
              <a:t>Fraunhofer</a:t>
            </a:r>
            <a:r>
              <a:rPr lang="cs-CZ" sz="950" dirty="0">
                <a:solidFill>
                  <a:srgbClr val="1A1A18"/>
                </a:solidFill>
                <a:latin typeface="MB Corpo S Text Light"/>
                <a:ea typeface="MB Corpo S Text Light"/>
                <a:cs typeface="MB Corpo S Text Light"/>
                <a:sym typeface="MB Corpo S Text Light"/>
              </a:rPr>
              <a:t>-Institut </a:t>
            </a:r>
            <a:r>
              <a:rPr lang="cs-CZ" sz="950" dirty="0" err="1">
                <a:solidFill>
                  <a:srgbClr val="1A1A18"/>
                </a:solidFill>
                <a:latin typeface="MB Corpo S Text Light"/>
                <a:ea typeface="MB Corpo S Text Light"/>
                <a:cs typeface="MB Corpo S Text Light"/>
                <a:sym typeface="MB Corpo S Text Light"/>
              </a:rPr>
              <a:t>für</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Werkstoff</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und</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Strahltechnik</a:t>
            </a:r>
            <a:r>
              <a:rPr lang="cs-CZ" sz="950" dirty="0">
                <a:solidFill>
                  <a:srgbClr val="1A1A18"/>
                </a:solidFill>
                <a:latin typeface="MB Corpo S Text Light"/>
                <a:ea typeface="MB Corpo S Text Light"/>
                <a:cs typeface="MB Corpo S Text Light"/>
                <a:sym typeface="MB Corpo S Text Light"/>
              </a:rPr>
              <a:t> a </a:t>
            </a:r>
            <a:r>
              <a:rPr lang="cs-CZ" sz="950" dirty="0" err="1">
                <a:solidFill>
                  <a:srgbClr val="1A1A18"/>
                </a:solidFill>
                <a:latin typeface="MB Corpo S Text Light"/>
                <a:ea typeface="MB Corpo S Text Light"/>
                <a:cs typeface="MB Corpo S Text Light"/>
                <a:sym typeface="MB Corpo S Text Light"/>
              </a:rPr>
              <a:t>Aspect</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Quality</a:t>
            </a:r>
            <a:r>
              <a:rPr lang="cs-CZ" sz="950" dirty="0">
                <a:solidFill>
                  <a:srgbClr val="1A1A18"/>
                </a:solidFill>
                <a:latin typeface="MB Corpo S Text Light"/>
                <a:ea typeface="MB Corpo S Text Light"/>
                <a:cs typeface="MB Corpo S Text Light"/>
                <a:sym typeface="MB Corpo S Text Light"/>
              </a:rPr>
              <a:t> </a:t>
            </a:r>
            <a:r>
              <a:rPr lang="cs-CZ" sz="950" dirty="0" err="1">
                <a:solidFill>
                  <a:srgbClr val="1A1A18"/>
                </a:solidFill>
                <a:latin typeface="MB Corpo S Text Light"/>
                <a:ea typeface="MB Corpo S Text Light"/>
                <a:cs typeface="MB Corpo S Text Light"/>
                <a:sym typeface="MB Corpo S Text Light"/>
              </a:rPr>
              <a:t>GmbH</a:t>
            </a:r>
            <a:r>
              <a:rPr lang="cs-CZ" sz="950" dirty="0">
                <a:solidFill>
                  <a:srgbClr val="1A1A18"/>
                </a:solidFill>
                <a:latin typeface="MB Corpo S Text Light"/>
                <a:ea typeface="MB Corpo S Text Light"/>
                <a:cs typeface="MB Corpo S Text Light"/>
                <a:sym typeface="MB Corpo S Text Light"/>
              </a:rPr>
              <a:t>.</a:t>
            </a:r>
            <a:endParaRPr sz="950" dirty="0">
              <a:latin typeface="MB Corpo S Text Light"/>
              <a:cs typeface="MB Corpo S Text Light"/>
            </a:endParaRPr>
          </a:p>
        </p:txBody>
      </p:sp>
      <p:sp>
        <p:nvSpPr>
          <p:cNvPr id="39" name="object 39"/>
          <p:cNvSpPr txBox="1"/>
          <p:nvPr/>
        </p:nvSpPr>
        <p:spPr>
          <a:xfrm>
            <a:off x="596275" y="2643642"/>
            <a:ext cx="2454275" cy="168910"/>
          </a:xfrm>
          <a:prstGeom prst="rect">
            <a:avLst/>
          </a:prstGeom>
        </p:spPr>
        <p:txBody>
          <a:bodyPr vert="horz" wrap="square" lIns="0" tIns="11430" rIns="0" bIns="0" rtlCol="0">
            <a:spAutoFit/>
          </a:bodyPr>
          <a:lstStyle/>
          <a:p>
            <a:pPr marL="12700">
              <a:lnSpc>
                <a:spcPct val="100000"/>
              </a:lnSpc>
              <a:spcBef>
                <a:spcPts val="90"/>
              </a:spcBef>
            </a:pPr>
            <a:r>
              <a:rPr lang="cs-CZ" sz="950" b="1">
                <a:solidFill>
                  <a:srgbClr val="1A1A18"/>
                </a:solidFill>
                <a:latin typeface="MB Corpo S Text"/>
                <a:ea typeface="MB Corpo S Text"/>
                <a:cs typeface="MB Corpo S Text"/>
                <a:sym typeface="MB Corpo S Text"/>
              </a:rPr>
              <a:t>Zde najdete výňatek z výsledků:</a:t>
            </a:r>
            <a:endParaRPr sz="950">
              <a:latin typeface="MB Corpo S Text"/>
              <a:cs typeface="MB Corpo S Text"/>
            </a:endParaRPr>
          </a:p>
        </p:txBody>
      </p:sp>
      <p:sp>
        <p:nvSpPr>
          <p:cNvPr id="40" name="object 40"/>
          <p:cNvSpPr txBox="1"/>
          <p:nvPr/>
        </p:nvSpPr>
        <p:spPr>
          <a:xfrm>
            <a:off x="609219"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cs-CZ" sz="950">
                <a:solidFill>
                  <a:srgbClr val="FFFFFF"/>
                </a:solidFill>
                <a:latin typeface="MB Corpo S Text Light"/>
                <a:ea typeface="MB Corpo S Text Light"/>
                <a:cs typeface="MB Corpo S Text Light"/>
                <a:sym typeface="MB Corpo S Text Light"/>
              </a:rPr>
              <a:t>ZKUŠEBNÍ STAV</a:t>
            </a:r>
            <a:endParaRPr sz="950">
              <a:latin typeface="MB Corpo S Text Light"/>
              <a:cs typeface="MB Corpo S Text Light"/>
            </a:endParaRPr>
          </a:p>
        </p:txBody>
      </p:sp>
      <p:sp>
        <p:nvSpPr>
          <p:cNvPr id="41" name="object 41"/>
          <p:cNvSpPr/>
          <p:nvPr/>
        </p:nvSpPr>
        <p:spPr>
          <a:xfrm>
            <a:off x="609214"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2" name="object 42"/>
          <p:cNvSpPr txBox="1"/>
          <p:nvPr/>
        </p:nvSpPr>
        <p:spPr>
          <a:xfrm>
            <a:off x="664205" y="3292483"/>
            <a:ext cx="2172335" cy="83185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cs-CZ" sz="950">
                <a:solidFill>
                  <a:srgbClr val="1A1A18"/>
                </a:solidFill>
                <a:latin typeface="MB Corpo S Text Light"/>
                <a:ea typeface="MB Corpo S Text Light"/>
                <a:cs typeface="MB Corpo S Text Light"/>
                <a:sym typeface="MB Corpo S Text Light"/>
              </a:rPr>
              <a:t>Test v solné mlze</a:t>
            </a:r>
            <a:endParaRPr sz="950">
              <a:latin typeface="MB Corpo S Text Light"/>
              <a:cs typeface="MB Corpo S Text Light"/>
            </a:endParaRPr>
          </a:p>
          <a:p>
            <a:pPr marL="128270" indent="-115570">
              <a:lnSpc>
                <a:spcPct val="100000"/>
              </a:lnSpc>
              <a:spcBef>
                <a:spcPts val="130"/>
              </a:spcBef>
              <a:buChar char="•"/>
              <a:tabLst>
                <a:tab pos="128270" algn="l"/>
              </a:tabLst>
            </a:pPr>
            <a:r>
              <a:rPr lang="cs-CZ" sz="950">
                <a:solidFill>
                  <a:srgbClr val="1A1A18"/>
                </a:solidFill>
                <a:latin typeface="MB Corpo S Text Light"/>
                <a:ea typeface="MB Corpo S Text Light"/>
                <a:cs typeface="MB Corpo S Text Light"/>
                <a:sym typeface="MB Corpo S Text Light"/>
              </a:rPr>
              <a:t>Určení povolovacího momentu</a:t>
            </a:r>
            <a:endParaRPr sz="950">
              <a:latin typeface="MB Corpo S Text Light"/>
              <a:cs typeface="MB Corpo S Text Light"/>
            </a:endParaRPr>
          </a:p>
          <a:p>
            <a:pPr marL="128270" indent="-115570">
              <a:lnSpc>
                <a:spcPct val="100000"/>
              </a:lnSpc>
              <a:spcBef>
                <a:spcPts val="130"/>
              </a:spcBef>
              <a:buChar char="•"/>
              <a:tabLst>
                <a:tab pos="128270" algn="l"/>
              </a:tabLst>
            </a:pPr>
            <a:r>
              <a:rPr lang="cs-CZ" sz="950">
                <a:solidFill>
                  <a:srgbClr val="1A1A18"/>
                </a:solidFill>
                <a:latin typeface="MB Corpo S Text Light"/>
                <a:ea typeface="MB Corpo S Text Light"/>
                <a:cs typeface="MB Corpo S Text Light"/>
                <a:sym typeface="MB Corpo S Text Light"/>
              </a:rPr>
              <a:t>Kontrola specifické tepelné hodnoty</a:t>
            </a:r>
            <a:endParaRPr sz="950">
              <a:latin typeface="MB Corpo S Text Light"/>
              <a:cs typeface="MB Corpo S Text Light"/>
            </a:endParaRPr>
          </a:p>
          <a:p>
            <a:pPr marL="128270" indent="-115570">
              <a:lnSpc>
                <a:spcPct val="100000"/>
              </a:lnSpc>
              <a:spcBef>
                <a:spcPts val="125"/>
              </a:spcBef>
              <a:buChar char="•"/>
              <a:tabLst>
                <a:tab pos="128270" algn="l"/>
              </a:tabLst>
            </a:pPr>
            <a:r>
              <a:rPr lang="cs-CZ" sz="950">
                <a:solidFill>
                  <a:srgbClr val="1A1A18"/>
                </a:solidFill>
                <a:latin typeface="MB Corpo S Text Light"/>
                <a:ea typeface="MB Corpo S Text Light"/>
                <a:cs typeface="MB Corpo S Text Light"/>
                <a:sym typeface="MB Corpo S Text Light"/>
              </a:rPr>
              <a:t>Měření vnitřního odporu</a:t>
            </a:r>
            <a:endParaRPr sz="950">
              <a:latin typeface="MB Corpo S Text Light"/>
              <a:cs typeface="MB Corpo S Text Light"/>
            </a:endParaRPr>
          </a:p>
          <a:p>
            <a:pPr marL="128270" indent="-115570">
              <a:lnSpc>
                <a:spcPct val="100000"/>
              </a:lnSpc>
              <a:spcBef>
                <a:spcPts val="130"/>
              </a:spcBef>
              <a:buChar char="•"/>
              <a:tabLst>
                <a:tab pos="128270" algn="l"/>
              </a:tabLst>
            </a:pPr>
            <a:r>
              <a:rPr lang="cs-CZ" sz="950">
                <a:solidFill>
                  <a:srgbClr val="1A1A18"/>
                </a:solidFill>
                <a:latin typeface="MB Corpo S Text Light"/>
                <a:ea typeface="MB Corpo S Text Light"/>
                <a:cs typeface="MB Corpo S Text Light"/>
                <a:sym typeface="MB Corpo S Text Light"/>
              </a:rPr>
              <a:t>Kontrola vzdálenosti mezi elektrodami</a:t>
            </a:r>
            <a:endParaRPr sz="950">
              <a:latin typeface="MB Corpo S Text Light"/>
              <a:cs typeface="MB Corpo S Text Light"/>
            </a:endParaRPr>
          </a:p>
        </p:txBody>
      </p:sp>
      <p:sp>
        <p:nvSpPr>
          <p:cNvPr id="43" name="object 43"/>
          <p:cNvSpPr txBox="1"/>
          <p:nvPr/>
        </p:nvSpPr>
        <p:spPr>
          <a:xfrm>
            <a:off x="5110630"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cs-CZ" sz="950">
                <a:solidFill>
                  <a:srgbClr val="FFFFFF"/>
                </a:solidFill>
                <a:latin typeface="MB Corpo S Text Light"/>
                <a:ea typeface="MB Corpo S Text Light"/>
                <a:cs typeface="MB Corpo S Text Light"/>
                <a:sym typeface="MB Corpo S Text Light"/>
              </a:rPr>
              <a:t>VIZUÁLNÍ KONTROLA</a:t>
            </a:r>
            <a:endParaRPr sz="950">
              <a:latin typeface="MB Corpo S Text Light"/>
              <a:cs typeface="MB Corpo S Text Light"/>
            </a:endParaRPr>
          </a:p>
        </p:txBody>
      </p:sp>
      <p:sp>
        <p:nvSpPr>
          <p:cNvPr id="44" name="object 44"/>
          <p:cNvSpPr/>
          <p:nvPr/>
        </p:nvSpPr>
        <p:spPr>
          <a:xfrm>
            <a:off x="5110636"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5" name="object 45"/>
          <p:cNvSpPr txBox="1"/>
          <p:nvPr/>
        </p:nvSpPr>
        <p:spPr>
          <a:xfrm>
            <a:off x="5165627" y="3292483"/>
            <a:ext cx="2470785" cy="509270"/>
          </a:xfrm>
          <a:prstGeom prst="rect">
            <a:avLst/>
          </a:prstGeom>
        </p:spPr>
        <p:txBody>
          <a:bodyPr vert="horz" wrap="square" lIns="0" tIns="29209" rIns="0" bIns="0" rtlCol="0">
            <a:spAutoFit/>
          </a:bodyPr>
          <a:lstStyle/>
          <a:p>
            <a:pPr marL="125095" indent="-112395">
              <a:lnSpc>
                <a:spcPct val="100000"/>
              </a:lnSpc>
              <a:spcBef>
                <a:spcPts val="229"/>
              </a:spcBef>
              <a:buChar char="•"/>
              <a:tabLst>
                <a:tab pos="125095" algn="l"/>
              </a:tabLst>
            </a:pPr>
            <a:r>
              <a:rPr lang="cs-CZ" sz="950">
                <a:solidFill>
                  <a:srgbClr val="1A1A18"/>
                </a:solidFill>
                <a:latin typeface="MB Corpo S Text Light"/>
                <a:ea typeface="MB Corpo S Text Light"/>
                <a:cs typeface="MB Corpo S Text Light"/>
                <a:sym typeface="MB Corpo S Text Light"/>
              </a:rPr>
              <a:t>Přípojky</a:t>
            </a:r>
            <a:endParaRPr sz="950">
              <a:latin typeface="MB Corpo S Text Light"/>
              <a:cs typeface="MB Corpo S Text Light"/>
            </a:endParaRPr>
          </a:p>
          <a:p>
            <a:pPr marL="128270" indent="-115570">
              <a:lnSpc>
                <a:spcPct val="100000"/>
              </a:lnSpc>
              <a:spcBef>
                <a:spcPts val="130"/>
              </a:spcBef>
              <a:buChar char="•"/>
              <a:tabLst>
                <a:tab pos="128270" algn="l"/>
              </a:tabLst>
            </a:pPr>
            <a:r>
              <a:rPr lang="cs-CZ" sz="950">
                <a:solidFill>
                  <a:srgbClr val="1A1A18"/>
                </a:solidFill>
                <a:latin typeface="MB Corpo S Text Light"/>
                <a:ea typeface="MB Corpo S Text Light"/>
                <a:cs typeface="MB Corpo S Text Light"/>
                <a:sym typeface="MB Corpo S Text Light"/>
              </a:rPr>
              <a:t>Snímek řezu zapalovací svíčkou</a:t>
            </a:r>
            <a:endParaRPr sz="950">
              <a:latin typeface="MB Corpo S Text Light"/>
              <a:cs typeface="MB Corpo S Text Light"/>
            </a:endParaRPr>
          </a:p>
          <a:p>
            <a:pPr marL="128270" indent="-115570">
              <a:lnSpc>
                <a:spcPct val="100000"/>
              </a:lnSpc>
              <a:spcBef>
                <a:spcPts val="130"/>
              </a:spcBef>
              <a:buChar char="•"/>
              <a:tabLst>
                <a:tab pos="128270" algn="l"/>
              </a:tabLst>
            </a:pPr>
            <a:r>
              <a:rPr lang="cs-CZ" sz="950">
                <a:solidFill>
                  <a:srgbClr val="1A1A18"/>
                </a:solidFill>
                <a:latin typeface="MB Corpo S Text Light"/>
                <a:ea typeface="MB Corpo S Text Light"/>
                <a:cs typeface="MB Corpo S Text Light"/>
                <a:sym typeface="MB Corpo S Text Light"/>
              </a:rPr>
              <a:t>Slitiny ušlechtilých kovů a geometrie elektrod</a:t>
            </a:r>
            <a:endParaRPr sz="950">
              <a:latin typeface="MB Corpo S Text Light"/>
              <a:cs typeface="MB Corpo S Text Light"/>
            </a:endParaRPr>
          </a:p>
        </p:txBody>
      </p:sp>
      <p:sp>
        <p:nvSpPr>
          <p:cNvPr id="46" name="object 46"/>
          <p:cNvSpPr txBox="1"/>
          <p:nvPr/>
        </p:nvSpPr>
        <p:spPr>
          <a:xfrm>
            <a:off x="17954477" y="6381912"/>
            <a:ext cx="575310" cy="133350"/>
          </a:xfrm>
          <a:prstGeom prst="rect">
            <a:avLst/>
          </a:prstGeom>
        </p:spPr>
        <p:txBody>
          <a:bodyPr vert="horz" wrap="square" lIns="0" tIns="13335" rIns="0" bIns="0" rtlCol="0">
            <a:spAutoFit/>
          </a:bodyPr>
          <a:lstStyle/>
          <a:p>
            <a:pPr marL="12700">
              <a:lnSpc>
                <a:spcPct val="100000"/>
              </a:lnSpc>
              <a:spcBef>
                <a:spcPts val="105"/>
              </a:spcBef>
            </a:pPr>
            <a:r>
              <a:rPr lang="cs-CZ" sz="700">
                <a:solidFill>
                  <a:srgbClr val="1A1A18"/>
                </a:solidFill>
                <a:latin typeface="MB Corpo S Text Light"/>
                <a:ea typeface="MB Corpo S Text Light"/>
                <a:cs typeface="MB Corpo S Text Light"/>
                <a:sym typeface="MB Corpo S Text Light"/>
              </a:rPr>
              <a:t>Konkurence</a:t>
            </a:r>
            <a:endParaRPr sz="700">
              <a:latin typeface="MB Corpo S Text Light"/>
              <a:cs typeface="MB Corpo S Text Light"/>
            </a:endParaRPr>
          </a:p>
        </p:txBody>
      </p:sp>
      <p:sp>
        <p:nvSpPr>
          <p:cNvPr id="47" name="object 47"/>
          <p:cNvSpPr txBox="1"/>
          <p:nvPr/>
        </p:nvSpPr>
        <p:spPr>
          <a:xfrm>
            <a:off x="18481831" y="6118280"/>
            <a:ext cx="403860" cy="133350"/>
          </a:xfrm>
          <a:prstGeom prst="rect">
            <a:avLst/>
          </a:prstGeom>
        </p:spPr>
        <p:txBody>
          <a:bodyPr vert="horz" wrap="square" lIns="0" tIns="13335" rIns="0" bIns="0" rtlCol="0">
            <a:spAutoFit/>
          </a:bodyPr>
          <a:lstStyle/>
          <a:p>
            <a:pPr marL="12700">
              <a:lnSpc>
                <a:spcPct val="100000"/>
              </a:lnSpc>
              <a:spcBef>
                <a:spcPts val="105"/>
              </a:spcBef>
            </a:pPr>
            <a:r>
              <a:rPr lang="cs-CZ" sz="700">
                <a:solidFill>
                  <a:srgbClr val="1A1A18"/>
                </a:solidFill>
                <a:latin typeface="MB Corpo S Text Light"/>
                <a:ea typeface="MB Corpo S Text Light"/>
                <a:cs typeface="MB Corpo S Text Light"/>
                <a:sym typeface="MB Corpo S Text Light"/>
              </a:rPr>
              <a:t>0,848 mm</a:t>
            </a:r>
            <a:endParaRPr sz="700">
              <a:latin typeface="MB Corpo S Text Light"/>
              <a:cs typeface="MB Corpo S Text Light"/>
            </a:endParaRPr>
          </a:p>
        </p:txBody>
      </p:sp>
      <p:sp>
        <p:nvSpPr>
          <p:cNvPr id="48" name="object 48"/>
          <p:cNvSpPr txBox="1"/>
          <p:nvPr/>
        </p:nvSpPr>
        <p:spPr>
          <a:xfrm>
            <a:off x="16644196" y="6380390"/>
            <a:ext cx="616585" cy="133350"/>
          </a:xfrm>
          <a:prstGeom prst="rect">
            <a:avLst/>
          </a:prstGeom>
        </p:spPr>
        <p:txBody>
          <a:bodyPr vert="horz" wrap="square" lIns="0" tIns="13335" rIns="0" bIns="0" rtlCol="0">
            <a:spAutoFit/>
          </a:bodyPr>
          <a:lstStyle/>
          <a:p>
            <a:pPr marL="12700">
              <a:lnSpc>
                <a:spcPct val="100000"/>
              </a:lnSpc>
              <a:spcBef>
                <a:spcPts val="105"/>
              </a:spcBef>
            </a:pPr>
            <a:r>
              <a:rPr lang="cs-CZ" sz="700">
                <a:solidFill>
                  <a:srgbClr val="1A1A18"/>
                </a:solidFill>
                <a:latin typeface="MB Corpo S Text Light"/>
                <a:ea typeface="MB Corpo S Text Light"/>
                <a:cs typeface="MB Corpo S Text Light"/>
                <a:sym typeface="MB Corpo S Text Light"/>
              </a:rPr>
              <a:t>Mercedes-Benz</a:t>
            </a:r>
            <a:endParaRPr sz="700">
              <a:latin typeface="MB Corpo S Text Light"/>
              <a:cs typeface="MB Corpo S Text Light"/>
            </a:endParaRPr>
          </a:p>
        </p:txBody>
      </p:sp>
      <p:sp>
        <p:nvSpPr>
          <p:cNvPr id="49" name="object 49"/>
          <p:cNvSpPr txBox="1"/>
          <p:nvPr/>
        </p:nvSpPr>
        <p:spPr>
          <a:xfrm>
            <a:off x="17181042" y="6118280"/>
            <a:ext cx="421640" cy="133350"/>
          </a:xfrm>
          <a:prstGeom prst="rect">
            <a:avLst/>
          </a:prstGeom>
        </p:spPr>
        <p:txBody>
          <a:bodyPr vert="horz" wrap="square" lIns="0" tIns="13335" rIns="0" bIns="0" rtlCol="0">
            <a:spAutoFit/>
          </a:bodyPr>
          <a:lstStyle/>
          <a:p>
            <a:pPr marL="12700">
              <a:lnSpc>
                <a:spcPct val="100000"/>
              </a:lnSpc>
              <a:spcBef>
                <a:spcPts val="105"/>
              </a:spcBef>
            </a:pPr>
            <a:r>
              <a:rPr lang="cs-CZ" sz="700">
                <a:solidFill>
                  <a:srgbClr val="1A1A18"/>
                </a:solidFill>
                <a:latin typeface="MB Corpo S Text Light"/>
                <a:ea typeface="MB Corpo S Text Light"/>
                <a:cs typeface="MB Corpo S Text Light"/>
                <a:sym typeface="MB Corpo S Text Light"/>
              </a:rPr>
              <a:t>1,0155 mm</a:t>
            </a:r>
            <a:endParaRPr sz="700">
              <a:latin typeface="MB Corpo S Text Light"/>
              <a:cs typeface="MB Corpo S Text Light"/>
            </a:endParaRPr>
          </a:p>
        </p:txBody>
      </p:sp>
      <p:sp>
        <p:nvSpPr>
          <p:cNvPr id="50" name="object 50"/>
          <p:cNvSpPr txBox="1"/>
          <p:nvPr/>
        </p:nvSpPr>
        <p:spPr>
          <a:xfrm>
            <a:off x="596515" y="4559989"/>
            <a:ext cx="4033520" cy="831850"/>
          </a:xfrm>
          <a:prstGeom prst="rect">
            <a:avLst/>
          </a:prstGeom>
        </p:spPr>
        <p:txBody>
          <a:bodyPr vert="horz" wrap="square" lIns="0" tIns="12700" rIns="0" bIns="0" rtlCol="0">
            <a:spAutoFit/>
          </a:bodyPr>
          <a:lstStyle/>
          <a:p>
            <a:pPr marL="12700" marR="5080" algn="just">
              <a:lnSpc>
                <a:spcPct val="111300"/>
              </a:lnSpc>
              <a:spcBef>
                <a:spcPts val="100"/>
              </a:spcBef>
            </a:pPr>
            <a:r>
              <a:rPr lang="cs-CZ" sz="950" b="1">
                <a:solidFill>
                  <a:srgbClr val="1A1A18"/>
                </a:solidFill>
                <a:latin typeface="MB Corpo S Text"/>
                <a:ea typeface="MB Corpo S Text"/>
                <a:cs typeface="MB Corpo S Text"/>
                <a:sym typeface="MB Corpo S Text"/>
              </a:rPr>
              <a:t>Test v solné mlze. </a:t>
            </a:r>
            <a:r>
              <a:rPr lang="cs-CZ" sz="950">
                <a:solidFill>
                  <a:srgbClr val="1A1A18"/>
                </a:solidFill>
                <a:latin typeface="MB Corpo S Text Light"/>
                <a:ea typeface="MB Corpo S Text Light"/>
                <a:cs typeface="MB Corpo S Text Light"/>
                <a:sym typeface="MB Corpo S Text Light"/>
              </a:rPr>
              <a:t>Při testu v solné mlze se simulují vnější vlivy jako odstřikující voda a vzduch obsahující sůl. Originální zapalovací svíčky Mercedes‑Benz nevykazovaly ani po 100 hodinách testování žádné známky červené rzi. Pro srovnání: více než polovina konkurenčních produktů vykazovala jednoznačné stopy červené rzi již po 25 hodinách testování,</a:t>
            </a:r>
            <a:endParaRPr sz="950">
              <a:latin typeface="MB Corpo S Text Light"/>
              <a:cs typeface="MB Corpo S Text Light"/>
            </a:endParaRPr>
          </a:p>
          <a:p>
            <a:pPr marL="12700" algn="just">
              <a:lnSpc>
                <a:spcPct val="100000"/>
              </a:lnSpc>
              <a:spcBef>
                <a:spcPts val="130"/>
              </a:spcBef>
            </a:pPr>
            <a:r>
              <a:rPr lang="cs-CZ" sz="950">
                <a:solidFill>
                  <a:srgbClr val="1A1A18"/>
                </a:solidFill>
                <a:latin typeface="MB Corpo S Text Light"/>
                <a:ea typeface="MB Corpo S Text Light"/>
                <a:cs typeface="MB Corpo S Text Light"/>
                <a:sym typeface="MB Corpo S Text Light"/>
              </a:rPr>
              <a:t>které po 100 hodinách ještě zesílily.</a:t>
            </a:r>
            <a:endParaRPr sz="950">
              <a:latin typeface="MB Corpo S Text Light"/>
              <a:cs typeface="MB Corpo S Text Light"/>
            </a:endParaRPr>
          </a:p>
        </p:txBody>
      </p:sp>
      <p:sp>
        <p:nvSpPr>
          <p:cNvPr id="51" name="object 51"/>
          <p:cNvSpPr txBox="1"/>
          <p:nvPr/>
        </p:nvSpPr>
        <p:spPr>
          <a:xfrm>
            <a:off x="596515" y="5527118"/>
            <a:ext cx="4353560" cy="993140"/>
          </a:xfrm>
          <a:prstGeom prst="rect">
            <a:avLst/>
          </a:prstGeom>
        </p:spPr>
        <p:txBody>
          <a:bodyPr vert="horz" wrap="square" lIns="0" tIns="12700" rIns="0" bIns="0" rtlCol="0">
            <a:spAutoFit/>
          </a:bodyPr>
          <a:lstStyle/>
          <a:p>
            <a:pPr marL="12700" marR="5080">
              <a:lnSpc>
                <a:spcPct val="111300"/>
              </a:lnSpc>
              <a:spcBef>
                <a:spcPts val="100"/>
              </a:spcBef>
            </a:pPr>
            <a:r>
              <a:rPr lang="cs-CZ" sz="950" b="1">
                <a:solidFill>
                  <a:srgbClr val="1A1A18"/>
                </a:solidFill>
                <a:latin typeface="MB Corpo S Text"/>
                <a:ea typeface="MB Corpo S Text"/>
                <a:cs typeface="MB Corpo S Text"/>
                <a:sym typeface="MB Corpo S Text"/>
              </a:rPr>
              <a:t>Povolovací moment. </a:t>
            </a:r>
            <a:r>
              <a:rPr lang="cs-CZ" sz="950">
                <a:solidFill>
                  <a:srgbClr val="1A1A18"/>
                </a:solidFill>
                <a:latin typeface="MB Corpo S Text Light"/>
                <a:ea typeface="MB Corpo S Text Light"/>
                <a:cs typeface="MB Corpo S Text Light"/>
                <a:sym typeface="MB Corpo S Text Light"/>
              </a:rPr>
              <a:t>Po 100 hodinách testu v solné mlze se zjistí povolovací moment, který je zapotřebí k vyšroubování zapalovací svíčky. Velký povolovací moment znamená minimální ztrátu síly, resp. pevné usazení na místě. Spektrum povolovacích momentů v testu ukázalo výrazné rozdíly mezi individuálními průměrnými povolovacími momenty jednotlivých výrobců – od 14,28 Nm pro</a:t>
            </a:r>
            <a:endParaRPr sz="950">
              <a:latin typeface="MB Corpo S Text Light"/>
              <a:cs typeface="MB Corpo S Text Light"/>
            </a:endParaRPr>
          </a:p>
          <a:p>
            <a:pPr marL="12700">
              <a:lnSpc>
                <a:spcPct val="100000"/>
              </a:lnSpc>
              <a:spcBef>
                <a:spcPts val="130"/>
              </a:spcBef>
            </a:pPr>
            <a:r>
              <a:rPr lang="cs-CZ" sz="950">
                <a:solidFill>
                  <a:srgbClr val="1A1A18"/>
                </a:solidFill>
                <a:latin typeface="MB Corpo S Text Light"/>
                <a:ea typeface="MB Corpo S Text Light"/>
                <a:cs typeface="MB Corpo S Text Light"/>
                <a:sym typeface="MB Corpo S Text Light"/>
              </a:rPr>
              <a:t>nejhorší konkurenční produkt až po 24,85 Nm pro Mercedes‑Benz.</a:t>
            </a:r>
            <a:endParaRPr sz="950">
              <a:latin typeface="MB Corpo S Text Light"/>
              <a:cs typeface="MB Corpo S Text Light"/>
            </a:endParaRPr>
          </a:p>
        </p:txBody>
      </p:sp>
      <p:sp>
        <p:nvSpPr>
          <p:cNvPr id="52" name="object 52"/>
          <p:cNvSpPr txBox="1"/>
          <p:nvPr/>
        </p:nvSpPr>
        <p:spPr>
          <a:xfrm>
            <a:off x="5665126" y="5099812"/>
            <a:ext cx="2552700" cy="133350"/>
          </a:xfrm>
          <a:prstGeom prst="rect">
            <a:avLst/>
          </a:prstGeom>
        </p:spPr>
        <p:txBody>
          <a:bodyPr vert="horz" wrap="square" lIns="0" tIns="13335" rIns="0" bIns="0" rtlCol="0">
            <a:spAutoFit/>
          </a:bodyPr>
          <a:lstStyle/>
          <a:p>
            <a:pPr marL="12700">
              <a:lnSpc>
                <a:spcPct val="100000"/>
              </a:lnSpc>
              <a:spcBef>
                <a:spcPts val="105"/>
              </a:spcBef>
            </a:pPr>
            <a:r>
              <a:rPr lang="cs-CZ" sz="700" dirty="0">
                <a:solidFill>
                  <a:srgbClr val="1A1A18"/>
                </a:solidFill>
                <a:latin typeface="MB Corpo S Text Light"/>
                <a:ea typeface="MB Corpo S Text Light"/>
                <a:cs typeface="MB Corpo S Text Light"/>
                <a:sym typeface="MB Corpo S Text Light"/>
              </a:rPr>
              <a:t>Zapalovací svíčka jednoho z konkurentů před 100hodinovým testem v solné mlze.</a:t>
            </a:r>
            <a:endParaRPr sz="700" dirty="0">
              <a:latin typeface="MB Corpo S Text Light"/>
              <a:cs typeface="MB Corpo S Text Light"/>
            </a:endParaRPr>
          </a:p>
        </p:txBody>
      </p:sp>
      <p:sp>
        <p:nvSpPr>
          <p:cNvPr id="53" name="object 53"/>
          <p:cNvSpPr txBox="1"/>
          <p:nvPr/>
        </p:nvSpPr>
        <p:spPr>
          <a:xfrm>
            <a:off x="5668708" y="6245681"/>
            <a:ext cx="3385185" cy="267335"/>
          </a:xfrm>
          <a:prstGeom prst="rect">
            <a:avLst/>
          </a:prstGeom>
        </p:spPr>
        <p:txBody>
          <a:bodyPr vert="horz" wrap="square" lIns="0" tIns="26670" rIns="0" bIns="0" rtlCol="0">
            <a:spAutoFit/>
          </a:bodyPr>
          <a:lstStyle/>
          <a:p>
            <a:pPr marL="12700">
              <a:lnSpc>
                <a:spcPct val="100000"/>
              </a:lnSpc>
              <a:spcBef>
                <a:spcPts val="210"/>
              </a:spcBef>
            </a:pPr>
            <a:r>
              <a:rPr lang="cs-CZ" sz="700">
                <a:solidFill>
                  <a:srgbClr val="1A1A18"/>
                </a:solidFill>
                <a:latin typeface="MB Corpo S Text Light"/>
                <a:ea typeface="MB Corpo S Text Light"/>
                <a:cs typeface="MB Corpo S Text Light"/>
                <a:sym typeface="MB Corpo S Text Light"/>
              </a:rPr>
              <a:t>Zapalovací svíčka jednoho z konkurentů po 100hodinovém testu v solné mlze:</a:t>
            </a:r>
            <a:endParaRPr sz="700">
              <a:latin typeface="MB Corpo S Text Light"/>
              <a:cs typeface="MB Corpo S Text Light"/>
            </a:endParaRPr>
          </a:p>
          <a:p>
            <a:pPr marL="12700">
              <a:lnSpc>
                <a:spcPct val="100000"/>
              </a:lnSpc>
              <a:spcBef>
                <a:spcPts val="110"/>
              </a:spcBef>
            </a:pPr>
            <a:r>
              <a:rPr lang="cs-CZ" sz="700">
                <a:solidFill>
                  <a:srgbClr val="1A1A18"/>
                </a:solidFill>
                <a:latin typeface="MB Corpo S Text Light"/>
                <a:ea typeface="MB Corpo S Text Light"/>
                <a:cs typeface="MB Corpo S Text Light"/>
                <a:sym typeface="MB Corpo S Text Light"/>
              </a:rPr>
              <a:t>jednoznačně patrná červená rez na šestihranné matici, podložce a přípojné matici SAE.</a:t>
            </a:r>
            <a:endParaRPr sz="700">
              <a:latin typeface="MB Corpo S Text Light"/>
              <a:cs typeface="MB Corpo S Text Light"/>
            </a:endParaRPr>
          </a:p>
        </p:txBody>
      </p:sp>
      <p:sp>
        <p:nvSpPr>
          <p:cNvPr id="54" name="object 54"/>
          <p:cNvSpPr txBox="1"/>
          <p:nvPr/>
        </p:nvSpPr>
        <p:spPr>
          <a:xfrm>
            <a:off x="15150062" y="5400428"/>
            <a:ext cx="1226820" cy="388620"/>
          </a:xfrm>
          <a:prstGeom prst="rect">
            <a:avLst/>
          </a:prstGeom>
        </p:spPr>
        <p:txBody>
          <a:bodyPr vert="horz" wrap="square" lIns="0" tIns="12700" rIns="0" bIns="0" rtlCol="0">
            <a:spAutoFit/>
          </a:bodyPr>
          <a:lstStyle/>
          <a:p>
            <a:pPr marL="12700" marR="5080">
              <a:lnSpc>
                <a:spcPct val="113300"/>
              </a:lnSpc>
              <a:spcBef>
                <a:spcPts val="100"/>
              </a:spcBef>
            </a:pPr>
            <a:r>
              <a:rPr lang="cs-CZ" sz="700">
                <a:solidFill>
                  <a:srgbClr val="1A1A18"/>
                </a:solidFill>
                <a:latin typeface="MB Corpo S Text Light"/>
                <a:ea typeface="MB Corpo S Text Light"/>
                <a:cs typeface="MB Corpo S Text Light"/>
                <a:sym typeface="MB Corpo S Text Light"/>
              </a:rPr>
              <a:t>Průměrné vzdálenosti podle měření vždy několika nových zapalovacích svíček</a:t>
            </a:r>
            <a:endParaRPr sz="700">
              <a:latin typeface="MB Corpo S Text Light"/>
              <a:cs typeface="MB Corpo S Text Light"/>
            </a:endParaRPr>
          </a:p>
        </p:txBody>
      </p:sp>
      <p:sp>
        <p:nvSpPr>
          <p:cNvPr id="55" name="object 55"/>
          <p:cNvSpPr txBox="1">
            <a:spLocks noGrp="1"/>
          </p:cNvSpPr>
          <p:nvPr>
            <p:ph type="title"/>
          </p:nvPr>
        </p:nvSpPr>
        <p:spPr>
          <a:prstGeom prst="rect">
            <a:avLst/>
          </a:prstGeom>
        </p:spPr>
        <p:txBody>
          <a:bodyPr vert="horz" wrap="square" lIns="0" tIns="241935" rIns="0" bIns="0" rtlCol="0">
            <a:spAutoFit/>
          </a:bodyPr>
          <a:lstStyle/>
          <a:p>
            <a:pPr marL="12700">
              <a:lnSpc>
                <a:spcPct val="100000"/>
              </a:lnSpc>
              <a:spcBef>
                <a:spcPts val="1905"/>
              </a:spcBef>
            </a:pPr>
            <a:r>
              <a:rPr lang="cs-CZ"/>
              <a:t>Porovnání s konkurencí: zapalovací svíčky.</a:t>
            </a:r>
          </a:p>
          <a:p>
            <a:pPr marL="12700">
              <a:lnSpc>
                <a:spcPct val="100000"/>
              </a:lnSpc>
              <a:spcBef>
                <a:spcPts val="750"/>
              </a:spcBef>
            </a:pPr>
            <a:r>
              <a:rPr lang="cs-CZ" sz="1400">
                <a:latin typeface="MB Corpo S Text Light"/>
                <a:cs typeface="MB Corpo S Text Light"/>
                <a:sym typeface="MB Corpo S Text Light"/>
              </a:rPr>
              <a:t>Originál vs. konkurence.</a:t>
            </a:r>
            <a:endParaRPr sz="140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1293</Words>
  <Application>Microsoft Office PowerPoint</Application>
  <PresentationFormat>Vlastní</PresentationFormat>
  <Paragraphs>100</Paragraphs>
  <Slides>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vt:i4>
      </vt:variant>
    </vt:vector>
  </HeadingPairs>
  <TitlesOfParts>
    <vt:vector size="8" baseType="lpstr">
      <vt:lpstr>Calibri</vt:lpstr>
      <vt:lpstr>MB Corpo A Title Cond</vt:lpstr>
      <vt:lpstr>MB Corpo S Text</vt:lpstr>
      <vt:lpstr>MB Corpo S Text Light</vt:lpstr>
      <vt:lpstr>Times New Roman</vt:lpstr>
      <vt:lpstr>Office Theme</vt:lpstr>
      <vt:lpstr>Motor.</vt:lpstr>
      <vt:lpstr>Porovnání s konkurencí: zapalovací svíčky. Originál vs. konkurence.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LINGUITY@linguity.eu</cp:lastModifiedBy>
  <cp:revision>2</cp:revision>
  <dcterms:created xsi:type="dcterms:W3CDTF">2023-08-25T09:05:43Z</dcterms:created>
  <dcterms:modified xsi:type="dcterms:W3CDTF">2023-09-12T16:00:28Z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2023-08-25T09:05:45Z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2b177a85-acb9-4f2a-916f-28a3931a13ba</vt:lpwstr>
  </property>
  <property fmtid="{D5CDD505-2E9C-101B-9397-08002B2CF9AE}" pid="12" name="MSIP_Label_924dbb1d-991d-4bbd-aad5-33bac1d8ffaf_ContentBits">
    <vt:lpwstr>0</vt:lpwstr>
  </property>
</Properties>
</file>