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20104100" cy="7562850"/>
  <p:notesSz cx="201041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390" y="-7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3333" y="341960"/>
            <a:ext cx="4121785" cy="786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61257" y="609219"/>
            <a:ext cx="8834120" cy="5874385"/>
            <a:chOff x="10661257" y="609219"/>
            <a:chExt cx="8834120" cy="58743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61257" y="609219"/>
              <a:ext cx="8833610" cy="587385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58139" y="1929191"/>
              <a:ext cx="3046095" cy="2538730"/>
            </a:xfrm>
            <a:custGeom>
              <a:avLst/>
              <a:gdLst/>
              <a:ahLst/>
              <a:cxnLst/>
              <a:rect l="l" t="t" r="r" b="b"/>
              <a:pathLst>
                <a:path w="3046094" h="2538729">
                  <a:moveTo>
                    <a:pt x="2910687" y="0"/>
                  </a:moveTo>
                  <a:lnTo>
                    <a:pt x="0" y="0"/>
                  </a:lnTo>
                  <a:lnTo>
                    <a:pt x="0" y="2538390"/>
                  </a:lnTo>
                  <a:lnTo>
                    <a:pt x="2910687" y="2538390"/>
                  </a:lnTo>
                  <a:lnTo>
                    <a:pt x="2910687" y="541520"/>
                  </a:lnTo>
                  <a:lnTo>
                    <a:pt x="3046073" y="439983"/>
                  </a:lnTo>
                  <a:lnTo>
                    <a:pt x="2910687" y="338447"/>
                  </a:lnTo>
                  <a:lnTo>
                    <a:pt x="29106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556623" y="2340908"/>
              <a:ext cx="365988" cy="66553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604229" y="3723995"/>
              <a:ext cx="270760" cy="40513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5670361" y="5499860"/>
              <a:ext cx="2030730" cy="508000"/>
            </a:xfrm>
            <a:custGeom>
              <a:avLst/>
              <a:gdLst/>
              <a:ahLst/>
              <a:cxnLst/>
              <a:rect l="l" t="t" r="r" b="b"/>
              <a:pathLst>
                <a:path w="2030730" h="508000">
                  <a:moveTo>
                    <a:pt x="2030719" y="0"/>
                  </a:moveTo>
                  <a:lnTo>
                    <a:pt x="135386" y="0"/>
                  </a:lnTo>
                  <a:lnTo>
                    <a:pt x="135386" y="152304"/>
                  </a:lnTo>
                  <a:lnTo>
                    <a:pt x="0" y="253841"/>
                  </a:lnTo>
                  <a:lnTo>
                    <a:pt x="135386" y="355378"/>
                  </a:lnTo>
                  <a:lnTo>
                    <a:pt x="135386" y="507682"/>
                  </a:lnTo>
                  <a:lnTo>
                    <a:pt x="2030719" y="507682"/>
                  </a:lnTo>
                  <a:lnTo>
                    <a:pt x="20307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230368" y="2250718"/>
              <a:ext cx="236922" cy="23691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907274" y="5635245"/>
              <a:ext cx="236922" cy="23691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6816131" y="6706753"/>
            <a:ext cx="219138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70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Originální díly Mercedes-Benz </a:t>
            </a: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| Údržba a opotřebení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96514" y="446794"/>
            <a:ext cx="1481455" cy="5702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cs-CZ" sz="3550">
                <a:solidFill>
                  <a:srgbClr val="1A1A18"/>
                </a:solidFill>
                <a:latin typeface="MB Corpo A Title Cond"/>
                <a:cs typeface="MB Corpo A Title Cond"/>
                <a:sym typeface="MB Corpo A Title Cond"/>
              </a:rPr>
              <a:t>Brzdy.</a:t>
            </a:r>
            <a:endParaRPr sz="3550">
              <a:latin typeface="MB Corpo A Title Cond"/>
              <a:cs typeface="MB Corpo A Title Cond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09214" y="1861494"/>
            <a:ext cx="6972300" cy="3175"/>
            <a:chOff x="609214" y="1861494"/>
            <a:chExt cx="6972300" cy="3175"/>
          </a:xfrm>
        </p:grpSpPr>
        <p:sp>
          <p:nvSpPr>
            <p:cNvPr id="13" name="object 13"/>
            <p:cNvSpPr/>
            <p:nvPr/>
          </p:nvSpPr>
          <p:spPr>
            <a:xfrm>
              <a:off x="609214" y="1862987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29180" y="1862987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81455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81398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214" y="2061413"/>
            <a:ext cx="6972300" cy="3175"/>
            <a:chOff x="609214" y="2061413"/>
            <a:chExt cx="6972300" cy="3175"/>
          </a:xfrm>
        </p:grpSpPr>
        <p:sp>
          <p:nvSpPr>
            <p:cNvPr id="18" name="object 18"/>
            <p:cNvSpPr/>
            <p:nvPr/>
          </p:nvSpPr>
          <p:spPr>
            <a:xfrm>
              <a:off x="609214" y="206290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929180" y="206290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181455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81398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609214" y="3178308"/>
            <a:ext cx="6972300" cy="3175"/>
            <a:chOff x="609214" y="3178308"/>
            <a:chExt cx="6972300" cy="3175"/>
          </a:xfrm>
        </p:grpSpPr>
        <p:sp>
          <p:nvSpPr>
            <p:cNvPr id="23" name="object 23"/>
            <p:cNvSpPr/>
            <p:nvPr/>
          </p:nvSpPr>
          <p:spPr>
            <a:xfrm>
              <a:off x="609214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29180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18145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81398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609214" y="4295202"/>
            <a:ext cx="6972300" cy="3175"/>
            <a:chOff x="609214" y="4295202"/>
            <a:chExt cx="6972300" cy="3175"/>
          </a:xfrm>
        </p:grpSpPr>
        <p:sp>
          <p:nvSpPr>
            <p:cNvPr id="28" name="object 28"/>
            <p:cNvSpPr/>
            <p:nvPr/>
          </p:nvSpPr>
          <p:spPr>
            <a:xfrm>
              <a:off x="609214" y="429669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29180" y="429669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181455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381398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09214" y="5412096"/>
            <a:ext cx="6972300" cy="3175"/>
            <a:chOff x="609214" y="5412096"/>
            <a:chExt cx="6972300" cy="3175"/>
          </a:xfrm>
        </p:grpSpPr>
        <p:sp>
          <p:nvSpPr>
            <p:cNvPr id="33" name="object 33"/>
            <p:cNvSpPr/>
            <p:nvPr/>
          </p:nvSpPr>
          <p:spPr>
            <a:xfrm>
              <a:off x="609214" y="5413589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929180" y="5413589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181455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381398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/>
          <p:nvPr/>
        </p:nvSpPr>
        <p:spPr>
          <a:xfrm>
            <a:off x="7649032" y="317980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649032" y="4296695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49032" y="5413589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47283" y="1880040"/>
            <a:ext cx="45974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Produkt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19487" y="1880040"/>
            <a:ext cx="1532255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Výhody pro Vaše zákazníky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419406" y="1880040"/>
            <a:ext cx="1036955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Výhody pro Vás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49032" y="1861494"/>
            <a:ext cx="1793875" cy="20320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235"/>
              </a:spcBef>
            </a:pPr>
            <a:r>
              <a:rPr lang="cs-CZ" sz="950" b="1">
                <a:solidFill>
                  <a:srgbClr val="FFFFFF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Praktický tip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7163" y="2126478"/>
            <a:ext cx="1113155" cy="49339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cs-CZ" sz="950" b="1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Brzdové obložení.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Zajištění optimálního výkonu brzd.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2003429" y="2216524"/>
            <a:ext cx="1066165" cy="835025"/>
            <a:chOff x="2003429" y="2216524"/>
            <a:chExt cx="1066165" cy="835025"/>
          </a:xfrm>
        </p:grpSpPr>
        <p:pic>
          <p:nvPicPr>
            <p:cNvPr id="46" name="object 4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03429" y="2216524"/>
              <a:ext cx="1066126" cy="410743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2040253" y="265078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131275" y="2697158"/>
              <a:ext cx="211454" cy="305435"/>
            </a:xfrm>
            <a:custGeom>
              <a:avLst/>
              <a:gdLst/>
              <a:ahLst/>
              <a:cxnLst/>
              <a:rect l="l" t="t" r="r" b="b"/>
              <a:pathLst>
                <a:path w="211455" h="305435">
                  <a:moveTo>
                    <a:pt x="54063" y="224828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5" h="305435">
                  <a:moveTo>
                    <a:pt x="54063" y="187807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07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07"/>
                  </a:lnTo>
                  <a:close/>
                </a:path>
                <a:path w="211455" h="305435">
                  <a:moveTo>
                    <a:pt x="54063" y="150761"/>
                  </a:moveTo>
                  <a:lnTo>
                    <a:pt x="48602" y="145313"/>
                  </a:lnTo>
                  <a:lnTo>
                    <a:pt x="41884" y="145313"/>
                  </a:lnTo>
                  <a:lnTo>
                    <a:pt x="35153" y="145313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53" y="169684"/>
                  </a:lnTo>
                  <a:lnTo>
                    <a:pt x="48602" y="169684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5" h="305435">
                  <a:moveTo>
                    <a:pt x="54063" y="113753"/>
                  </a:moveTo>
                  <a:lnTo>
                    <a:pt x="48602" y="108292"/>
                  </a:lnTo>
                  <a:lnTo>
                    <a:pt x="41884" y="108292"/>
                  </a:lnTo>
                  <a:lnTo>
                    <a:pt x="35153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5" h="305435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195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195"/>
                  </a:lnTo>
                  <a:lnTo>
                    <a:pt x="54063" y="76746"/>
                  </a:lnTo>
                  <a:close/>
                </a:path>
                <a:path w="211455" h="305435">
                  <a:moveTo>
                    <a:pt x="210947" y="28155"/>
                  </a:moveTo>
                  <a:lnTo>
                    <a:pt x="207657" y="24625"/>
                  </a:lnTo>
                  <a:lnTo>
                    <a:pt x="155930" y="24625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4625"/>
                  </a:lnTo>
                  <a:lnTo>
                    <a:pt x="94221" y="24625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55016" y="24625"/>
                  </a:lnTo>
                  <a:lnTo>
                    <a:pt x="3276" y="24625"/>
                  </a:lnTo>
                  <a:lnTo>
                    <a:pt x="0" y="28155"/>
                  </a:lnTo>
                  <a:lnTo>
                    <a:pt x="0" y="301853"/>
                  </a:lnTo>
                  <a:lnTo>
                    <a:pt x="3276" y="305371"/>
                  </a:lnTo>
                  <a:lnTo>
                    <a:pt x="7340" y="305371"/>
                  </a:lnTo>
                  <a:lnTo>
                    <a:pt x="49745" y="305371"/>
                  </a:lnTo>
                  <a:lnTo>
                    <a:pt x="40792" y="287832"/>
                  </a:lnTo>
                  <a:lnTo>
                    <a:pt x="15354" y="287832"/>
                  </a:lnTo>
                  <a:lnTo>
                    <a:pt x="15354" y="42176"/>
                  </a:lnTo>
                  <a:lnTo>
                    <a:pt x="45427" y="42176"/>
                  </a:lnTo>
                  <a:lnTo>
                    <a:pt x="43294" y="46101"/>
                  </a:lnTo>
                  <a:lnTo>
                    <a:pt x="167640" y="46101"/>
                  </a:lnTo>
                  <a:lnTo>
                    <a:pt x="165493" y="42176"/>
                  </a:lnTo>
                  <a:lnTo>
                    <a:pt x="195580" y="42176"/>
                  </a:lnTo>
                  <a:lnTo>
                    <a:pt x="195580" y="287832"/>
                  </a:lnTo>
                  <a:lnTo>
                    <a:pt x="170141" y="287832"/>
                  </a:lnTo>
                  <a:lnTo>
                    <a:pt x="161175" y="305371"/>
                  </a:lnTo>
                  <a:lnTo>
                    <a:pt x="207657" y="305371"/>
                  </a:lnTo>
                  <a:lnTo>
                    <a:pt x="210947" y="301853"/>
                  </a:lnTo>
                  <a:lnTo>
                    <a:pt x="210947" y="28155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94640" y="2766237"/>
              <a:ext cx="125243" cy="173767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2131276" y="2721573"/>
              <a:ext cx="211454" cy="262890"/>
            </a:xfrm>
            <a:custGeom>
              <a:avLst/>
              <a:gdLst/>
              <a:ahLst/>
              <a:cxnLst/>
              <a:rect l="l" t="t" r="r" b="b"/>
              <a:pathLst>
                <a:path w="211455" h="262889">
                  <a:moveTo>
                    <a:pt x="3283" y="262653"/>
                  </a:moveTo>
                  <a:lnTo>
                    <a:pt x="7343" y="262653"/>
                  </a:lnTo>
                  <a:lnTo>
                    <a:pt x="49753" y="262653"/>
                  </a:lnTo>
                  <a:lnTo>
                    <a:pt x="40798" y="246235"/>
                  </a:lnTo>
                  <a:lnTo>
                    <a:pt x="15366" y="246235"/>
                  </a:lnTo>
                  <a:lnTo>
                    <a:pt x="15366" y="16417"/>
                  </a:lnTo>
                  <a:lnTo>
                    <a:pt x="195586" y="16417"/>
                  </a:lnTo>
                  <a:lnTo>
                    <a:pt x="195586" y="246235"/>
                  </a:lnTo>
                  <a:lnTo>
                    <a:pt x="170143" y="246235"/>
                  </a:lnTo>
                  <a:lnTo>
                    <a:pt x="161176" y="262653"/>
                  </a:lnTo>
                  <a:lnTo>
                    <a:pt x="207658" y="262653"/>
                  </a:lnTo>
                  <a:lnTo>
                    <a:pt x="210953" y="259357"/>
                  </a:lnTo>
                  <a:lnTo>
                    <a:pt x="210953" y="3295"/>
                  </a:lnTo>
                  <a:lnTo>
                    <a:pt x="207658" y="0"/>
                  </a:lnTo>
                  <a:lnTo>
                    <a:pt x="3283" y="0"/>
                  </a:lnTo>
                  <a:lnTo>
                    <a:pt x="0" y="3295"/>
                  </a:lnTo>
                  <a:lnTo>
                    <a:pt x="0" y="259357"/>
                  </a:lnTo>
                  <a:lnTo>
                    <a:pt x="3283" y="26265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3181459" y="2113677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7160" marR="50355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7160" algn="l"/>
              </a:tabLst>
            </a:pPr>
            <a:r>
              <a:rPr lang="cs-CZ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Vyvinuto a sladěno speciálně pro každý model Mercedes‑Benz.</a:t>
            </a:r>
            <a:endParaRPr sz="700" dirty="0">
              <a:latin typeface="MB Corpo S Text Light"/>
              <a:cs typeface="MB Corpo S Text Light"/>
            </a:endParaRPr>
          </a:p>
          <a:p>
            <a:pPr marL="134620" indent="-84455">
              <a:lnSpc>
                <a:spcPct val="100000"/>
              </a:lnSpc>
              <a:spcBef>
                <a:spcPts val="380"/>
              </a:spcBef>
              <a:buChar char="•"/>
              <a:tabLst>
                <a:tab pos="134620" algn="l"/>
              </a:tabLst>
            </a:pPr>
            <a:r>
              <a:rPr lang="cs-CZ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Eliminace hluku při brzdění.</a:t>
            </a:r>
            <a:endParaRPr sz="700" dirty="0">
              <a:latin typeface="MB Corpo S Text Light"/>
              <a:cs typeface="MB Corpo S Text Light"/>
            </a:endParaRPr>
          </a:p>
          <a:p>
            <a:pPr marL="13652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6525" algn="l"/>
              </a:tabLst>
            </a:pPr>
            <a:r>
              <a:rPr lang="cs-CZ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Nízký stupeň opotřebení při vysokém kilometrickém proběhu.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419473" y="2173316"/>
            <a:ext cx="2118360" cy="614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Kompletní rozsah dodávky včetně všech drobných dílů</a:t>
            </a:r>
            <a:r>
              <a:rPr lang="de-DE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</a:t>
            </a: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nezbytných k montáži a vysoká rozměrová přesnost </a:t>
            </a:r>
            <a:r>
              <a:rPr lang="de-DE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+</a:t>
            </a: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garantují bezproblémovou a rychlou montáž, a tím i nízké servisní náklady pro Vaše zákazníky.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687122" y="2173316"/>
            <a:ext cx="1599565" cy="629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Vyvinuto a sladěno pro systémy ABS a ESP ve vozidlech Mercedes‑Benz. Přitom je zohledněna i hmotnost vozidla a všechny ostatní komponenty brzdového systému.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44274" y="3243313"/>
            <a:ext cx="1146810" cy="73533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cs-CZ" sz="950" b="1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Brzdové kotouče.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Klidný chod a eliminace hluků a vibrací díky perfektní rozměrové přesnosti.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2032791" y="3281336"/>
            <a:ext cx="824230" cy="914400"/>
            <a:chOff x="2032791" y="3281336"/>
            <a:chExt cx="824230" cy="914400"/>
          </a:xfrm>
        </p:grpSpPr>
        <p:pic>
          <p:nvPicPr>
            <p:cNvPr id="56" name="object 5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0674" y="3281336"/>
              <a:ext cx="586274" cy="91381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2040253" y="3707611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196458" y="0"/>
                  </a:moveTo>
                  <a:lnTo>
                    <a:pt x="151409" y="5188"/>
                  </a:lnTo>
                  <a:lnTo>
                    <a:pt x="110057" y="19966"/>
                  </a:lnTo>
                  <a:lnTo>
                    <a:pt x="73580" y="43156"/>
                  </a:lnTo>
                  <a:lnTo>
                    <a:pt x="43157" y="73577"/>
                  </a:lnTo>
                  <a:lnTo>
                    <a:pt x="19966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6" y="282840"/>
                  </a:lnTo>
                  <a:lnTo>
                    <a:pt x="43157" y="319315"/>
                  </a:lnTo>
                  <a:lnTo>
                    <a:pt x="73580" y="349736"/>
                  </a:lnTo>
                  <a:lnTo>
                    <a:pt x="110057" y="372926"/>
                  </a:lnTo>
                  <a:lnTo>
                    <a:pt x="151409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040253" y="3707611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131276" y="3753976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40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40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40"/>
                  </a:lnTo>
                  <a:close/>
                </a:path>
                <a:path w="211455" h="287654">
                  <a:moveTo>
                    <a:pt x="54063" y="187820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20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20"/>
                  </a:lnTo>
                  <a:close/>
                </a:path>
                <a:path w="211455" h="287654">
                  <a:moveTo>
                    <a:pt x="54063" y="150774"/>
                  </a:moveTo>
                  <a:lnTo>
                    <a:pt x="48602" y="145326"/>
                  </a:lnTo>
                  <a:lnTo>
                    <a:pt x="41884" y="145326"/>
                  </a:lnTo>
                  <a:lnTo>
                    <a:pt x="35153" y="145326"/>
                  </a:lnTo>
                  <a:lnTo>
                    <a:pt x="29705" y="150774"/>
                  </a:lnTo>
                  <a:lnTo>
                    <a:pt x="29705" y="164249"/>
                  </a:lnTo>
                  <a:lnTo>
                    <a:pt x="35153" y="169697"/>
                  </a:lnTo>
                  <a:lnTo>
                    <a:pt x="48602" y="169697"/>
                  </a:lnTo>
                  <a:lnTo>
                    <a:pt x="54063" y="164249"/>
                  </a:lnTo>
                  <a:lnTo>
                    <a:pt x="54063" y="150774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305"/>
                  </a:lnTo>
                  <a:lnTo>
                    <a:pt x="41884" y="108305"/>
                  </a:lnTo>
                  <a:lnTo>
                    <a:pt x="35153" y="108305"/>
                  </a:lnTo>
                  <a:lnTo>
                    <a:pt x="29705" y="113753"/>
                  </a:lnTo>
                  <a:lnTo>
                    <a:pt x="29705" y="127228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28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208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208"/>
                  </a:lnTo>
                  <a:lnTo>
                    <a:pt x="54063" y="76746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9273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73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43294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24"/>
                  </a:moveTo>
                  <a:lnTo>
                    <a:pt x="207657" y="24422"/>
                  </a:lnTo>
                  <a:lnTo>
                    <a:pt x="203606" y="24422"/>
                  </a:lnTo>
                  <a:lnTo>
                    <a:pt x="161188" y="24422"/>
                  </a:lnTo>
                  <a:lnTo>
                    <a:pt x="170154" y="40843"/>
                  </a:lnTo>
                  <a:lnTo>
                    <a:pt x="195580" y="40843"/>
                  </a:lnTo>
                  <a:lnTo>
                    <a:pt x="195580" y="270662"/>
                  </a:lnTo>
                  <a:lnTo>
                    <a:pt x="15354" y="270662"/>
                  </a:lnTo>
                  <a:lnTo>
                    <a:pt x="15354" y="40843"/>
                  </a:lnTo>
                  <a:lnTo>
                    <a:pt x="40805" y="40843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24"/>
                  </a:lnTo>
                  <a:lnTo>
                    <a:pt x="0" y="283781"/>
                  </a:lnTo>
                  <a:lnTo>
                    <a:pt x="3289" y="287083"/>
                  </a:lnTo>
                  <a:lnTo>
                    <a:pt x="207657" y="287083"/>
                  </a:lnTo>
                  <a:lnTo>
                    <a:pt x="210947" y="283781"/>
                  </a:lnTo>
                  <a:lnTo>
                    <a:pt x="210947" y="2772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94640" y="3823060"/>
              <a:ext cx="125243" cy="173767"/>
            </a:xfrm>
            <a:prstGeom prst="rect">
              <a:avLst/>
            </a:prstGeom>
          </p:spPr>
        </p:pic>
      </p:grpSp>
      <p:sp>
        <p:nvSpPr>
          <p:cNvPr id="61" name="object 61"/>
          <p:cNvSpPr txBox="1"/>
          <p:nvPr/>
        </p:nvSpPr>
        <p:spPr>
          <a:xfrm>
            <a:off x="3181459" y="323056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86360" rIns="0" bIns="0" rtlCol="0">
            <a:spAutoFit/>
          </a:bodyPr>
          <a:lstStyle/>
          <a:p>
            <a:pPr marL="133985" indent="-86360">
              <a:lnSpc>
                <a:spcPct val="100000"/>
              </a:lnSpc>
              <a:spcBef>
                <a:spcPts val="680"/>
              </a:spcBef>
              <a:buChar char="•"/>
              <a:tabLst>
                <a:tab pos="133985" algn="l"/>
              </a:tabLst>
            </a:pPr>
            <a:r>
              <a:rPr lang="cs-CZ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Optimální párování třecích materiálů.</a:t>
            </a:r>
            <a:endParaRPr sz="700" dirty="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133985" algn="l"/>
              </a:tabLst>
            </a:pPr>
            <a:r>
              <a:rPr lang="cs-CZ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Vynikající výkon brzd od prvního dne.</a:t>
            </a:r>
            <a:endParaRPr sz="700" dirty="0">
              <a:latin typeface="MB Corpo S Text Light"/>
              <a:cs typeface="MB Corpo S Text Light"/>
            </a:endParaRPr>
          </a:p>
          <a:p>
            <a:pPr marL="131445" marR="607060" indent="-84455">
              <a:lnSpc>
                <a:spcPct val="113300"/>
              </a:lnSpc>
              <a:spcBef>
                <a:spcPts val="270"/>
              </a:spcBef>
              <a:buChar char="•"/>
              <a:tabLst>
                <a:tab pos="132715" algn="l"/>
              </a:tabLst>
            </a:pPr>
            <a:r>
              <a:rPr lang="cs-CZ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Odolnost proti trhlinám 	a deformacím.</a:t>
            </a:r>
            <a:endParaRPr sz="700" dirty="0">
              <a:latin typeface="MB Corpo S Text Light"/>
              <a:cs typeface="MB Corpo S Text Light"/>
            </a:endParaRPr>
          </a:p>
          <a:p>
            <a:pPr marL="133985" marR="24765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cs-CZ" sz="700" dirty="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Perfektní ochrana proti korozi díky speciální ochranné povrchové úpravě.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16464" y="3290210"/>
            <a:ext cx="1965325" cy="6531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175895" indent="-64135" algn="l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Krátká doba montáže, neboť ochranná povrchová úprava se nemusí odstraňovat.</a:t>
            </a:r>
            <a:endParaRPr sz="700" dirty="0">
              <a:latin typeface="MB Corpo S Text Light"/>
              <a:cs typeface="MB Corpo S Text Light"/>
            </a:endParaRPr>
          </a:p>
          <a:p>
            <a:pPr marL="76200" marR="5080" indent="-64135">
              <a:lnSpc>
                <a:spcPct val="113300"/>
              </a:lnSpc>
              <a:spcBef>
                <a:spcPts val="265"/>
              </a:spcBef>
              <a:buChar char="•"/>
              <a:tabLst>
                <a:tab pos="77470" algn="l"/>
              </a:tabLst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Úspora času díky zkrácené fázi záběhu, 	neboť je rychle dosaženo optimálního součinitele tření.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684113" y="3290210"/>
            <a:ext cx="1649730" cy="388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Brzdy poskytují maximální výkon. Zabrzdí vozidlo ze 100 km/h na 0 přibližně za 2,7 sekundy!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44278" y="4415281"/>
            <a:ext cx="1284902" cy="9462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259715">
              <a:lnSpc>
                <a:spcPts val="1130"/>
              </a:lnSpc>
              <a:spcBef>
                <a:spcPts val="135"/>
              </a:spcBef>
            </a:pPr>
            <a:r>
              <a:rPr lang="cs-CZ" sz="950" b="1" dirty="0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Brzdové kotouče s odlehčenou konstrukcí.</a:t>
            </a:r>
            <a:endParaRPr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170"/>
              </a:spcBef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Brzdový kotouč s odlehčenou konstrukcí a inovativním ozubením mezi brzdovým kroužkem a ocelovým nábojem.</a:t>
            </a:r>
            <a:endParaRPr sz="700" dirty="0">
              <a:latin typeface="MB Corpo S Text Light"/>
              <a:cs typeface="MB Corpo S Text Light"/>
            </a:endParaRPr>
          </a:p>
        </p:txBody>
      </p:sp>
      <p:pic>
        <p:nvPicPr>
          <p:cNvPr id="65" name="object 6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143310" y="4423008"/>
            <a:ext cx="814680" cy="861156"/>
          </a:xfrm>
          <a:prstGeom prst="rect">
            <a:avLst/>
          </a:prstGeom>
        </p:spPr>
      </p:pic>
      <p:sp>
        <p:nvSpPr>
          <p:cNvPr id="66" name="object 66"/>
          <p:cNvSpPr txBox="1"/>
          <p:nvPr/>
        </p:nvSpPr>
        <p:spPr>
          <a:xfrm>
            <a:off x="3181459" y="434745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2715" marR="430530" indent="-85090">
              <a:lnSpc>
                <a:spcPct val="113300"/>
              </a:lnSpc>
              <a:spcBef>
                <a:spcPts val="565"/>
              </a:spcBef>
              <a:buChar char="•"/>
              <a:tabLst>
                <a:tab pos="13271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Nižší spotřeba paliva a vyšší jízdní komfort díky snížené hmotnosti (až o 1,5 kg na každý brzdový kotouč).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416464" y="4407104"/>
            <a:ext cx="1905635" cy="61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Registrovaný rozchod kol pouze při použití 	brzdového kotouče s odlehčenou konstrukcí. Brzdové kotouče se dnem náboje širším než 2,5 mm vyžadují případně samostatnou 	registraci (podle legislativy daného státu).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684113" y="4407104"/>
            <a:ext cx="1675764" cy="509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Kotouče ze šedé litiny mívají obvykle silnější dno náboje a pro příslušné konstrukční řady nejsou společností Mercedes‑Benz Group AG schváleny.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2814658" y="2028825"/>
            <a:ext cx="1907771" cy="1324593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lang="cs-CZ" sz="70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Rovnou společně objednat:</a:t>
            </a:r>
            <a:endParaRPr sz="700" dirty="0">
              <a:latin typeface="MB Corpo S Text"/>
              <a:cs typeface="MB Corpo S Text"/>
            </a:endParaRPr>
          </a:p>
          <a:p>
            <a:pPr marL="113664" marR="37465" indent="-101600">
              <a:lnSpc>
                <a:spcPct val="113300"/>
              </a:lnSpc>
              <a:spcBef>
                <a:spcPts val="270"/>
              </a:spcBef>
              <a:buChar char="•"/>
              <a:tabLst>
                <a:tab pos="113664" algn="l"/>
              </a:tabLst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brzdová kapalina Mercedes‑Benz, láhev 1 l (A 000 989 08 07 13)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75"/>
              </a:spcBef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Výhody pro Vás:</a:t>
            </a:r>
            <a:endParaRPr sz="700" dirty="0">
              <a:latin typeface="MB Corpo S Text Light"/>
              <a:cs typeface="MB Corpo S Text Light"/>
            </a:endParaRPr>
          </a:p>
          <a:p>
            <a:pPr marL="185420" marR="244475" indent="-71755">
              <a:lnSpc>
                <a:spcPct val="113300"/>
              </a:lnSpc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+ vysoké bezpečnostní rezervy i pro jízdu v horách</a:t>
            </a:r>
            <a:endParaRPr sz="700" dirty="0">
              <a:latin typeface="MB Corpo S Text Light"/>
              <a:cs typeface="MB Corpo S Text Light"/>
            </a:endParaRPr>
          </a:p>
          <a:p>
            <a:pPr marL="185420" marR="460375" indent="-71755">
              <a:lnSpc>
                <a:spcPct val="113300"/>
              </a:lnSpc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+ splňuje všechny požadavky specifikace společnosti Daimler</a:t>
            </a:r>
            <a:endParaRPr sz="700" dirty="0">
              <a:latin typeface="MB Corpo S Text Light"/>
              <a:cs typeface="MB Corpo S Text Light"/>
            </a:endParaRPr>
          </a:p>
          <a:p>
            <a:pPr marL="185420">
              <a:lnSpc>
                <a:spcPct val="100000"/>
              </a:lnSpc>
              <a:spcBef>
                <a:spcPts val="115"/>
              </a:spcBef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 souladu s předpisy pro provozní látky Mercedes-Benz (</a:t>
            </a:r>
            <a:r>
              <a:rPr lang="cs-CZ" sz="700" dirty="0" err="1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BeVo</a:t>
            </a: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, list 331.0)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2860952" y="3438050"/>
            <a:ext cx="1868648" cy="905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 marR="93980" indent="-101600">
              <a:lnSpc>
                <a:spcPct val="113300"/>
              </a:lnSpc>
              <a:spcBef>
                <a:spcPts val="100"/>
              </a:spcBef>
              <a:buChar char="•"/>
              <a:tabLst>
                <a:tab pos="113664" algn="l"/>
              </a:tabLst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brzdová pasta Mercedes‑Benz, praporek po 3 g (A 001 989 94 51 09),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tuba 100 g (A 001 989 94 51 12)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80"/>
              </a:spcBef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Výhody pro Vás: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+ eliminuje skřípání kotoučových brzd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+ vyúčtování podle opravy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4"/>
              </a:spcBef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+ chrání před korozí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6233012" y="5614527"/>
            <a:ext cx="1313815" cy="26733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cs-CZ" sz="70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Rovnou společně objednat:</a:t>
            </a:r>
            <a:endParaRPr sz="700">
              <a:latin typeface="MB Corpo S Text"/>
              <a:cs typeface="MB Corpo S Text"/>
            </a:endParaRPr>
          </a:p>
          <a:p>
            <a:pPr marL="113664" indent="-100965">
              <a:lnSpc>
                <a:spcPct val="100000"/>
              </a:lnSpc>
              <a:spcBef>
                <a:spcPts val="110"/>
              </a:spcBef>
              <a:buChar char="•"/>
              <a:tabLst>
                <a:tab pos="113664" algn="l"/>
              </a:tabLst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Snímače opotřebení brzdového obložení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73" name="object 73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970577" y="6272637"/>
            <a:ext cx="5914390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U produktů s tímto symbolem bylo provedeno srovnání s konkurenčními produkty. Na následujících stránkách najdete výběr z výsledků testů.</a:t>
            </a:r>
            <a:endParaRPr sz="70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92000" y="378505"/>
            <a:ext cx="0" cy="25400"/>
          </a:xfrm>
          <a:custGeom>
            <a:avLst/>
            <a:gdLst/>
            <a:ahLst/>
            <a:cxnLst/>
            <a:rect l="l" t="t" r="r" b="b"/>
            <a:pathLst>
              <a:path h="25400">
                <a:moveTo>
                  <a:pt x="0" y="25400"/>
                </a:moveTo>
                <a:lnTo>
                  <a:pt x="3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A1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400"/>
              </a:spcBef>
            </a:pPr>
            <a:r>
              <a:rPr lang="cs-CZ" dirty="0">
                <a:solidFill>
                  <a:srgbClr val="00A1E5"/>
                </a:solidFill>
              </a:rPr>
              <a:t>Měřítko </a:t>
            </a:r>
            <a:r>
              <a:rPr lang="cs-CZ" dirty="0"/>
              <a:t>kvality, bezpečnosti a hospodárnosti.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6638" y="1178686"/>
            <a:ext cx="4232275" cy="145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0"/>
              </a:spcBef>
            </a:pPr>
            <a:r>
              <a:rPr lang="cs-CZ" sz="1000" b="1" dirty="0">
                <a:solidFill>
                  <a:srgbClr val="00A1E5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Originální brzdová obložení a brzdové kotouče Mercedes-Benz:</a:t>
            </a:r>
            <a:endParaRPr sz="1000" dirty="0">
              <a:latin typeface="Daimler CS Demi"/>
              <a:cs typeface="Daimler CS Demi"/>
            </a:endParaRPr>
          </a:p>
          <a:p>
            <a:pPr marL="12700" marR="5080">
              <a:lnSpc>
                <a:spcPct val="112500"/>
              </a:lnSpc>
              <a:spcBef>
                <a:spcPts val="610"/>
              </a:spcBef>
            </a:pPr>
            <a:r>
              <a:rPr lang="cs-CZ" sz="1000" b="1" dirty="0">
                <a:solidFill>
                  <a:srgbClr val="00A1E5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Spolehlivost a výkon brzdových obložení a brzdových kotoučů jsou rozhodující pro bezpečnost cestujících ve vozidle a ostatních účastníků silničního provozu. Neboť špatný brzdný účinek může výrazně prodloužit brzdnou dráhu. Materiály horší kvality mohou navíc způsobit silnou korozi, hluk při brzdění a vyšší opotřebení. Společnost Mercedes-Benz proto klade na kvalitu brzdových obložení a brzdových kotoučů nejvyšší nároky.</a:t>
            </a:r>
            <a:endParaRPr sz="1000" dirty="0">
              <a:latin typeface="Daimler CS Demi"/>
              <a:cs typeface="Daimler CS Dem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4705" y="2800406"/>
            <a:ext cx="4253865" cy="1226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5"/>
              </a:spcBef>
            </a:pPr>
            <a:r>
              <a:rPr lang="cs-CZ" sz="1000" b="1" dirty="0">
                <a:solidFill>
                  <a:srgbClr val="00A1E5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Brzdové kotouče Mercedes-Benz s odlehčenou konstrukcí</a:t>
            </a:r>
            <a:r>
              <a:rPr lang="cs-CZ" sz="100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 se skládají z náboje z vysokopevnostního ocelového plechu, který je přes ozubení spojen s brzdovým kroužkem ze šedé litiny. Snížení hmotnosti až o 1,5 kg na každý kotouč díky použití tenké oceli místo litiny na náboj brzdového kotouče, tzn. až o 6 kg na celé vozidlo – a to při splnění těch nejpřísnějších bezpečnostních požadavků. Snížení hmotnosti navíc přispívá k nižší spotřebě, a tím i k redukci škodlivých látek.</a:t>
            </a:r>
            <a:endParaRPr sz="1000" dirty="0">
              <a:latin typeface="Daimler CS Light"/>
              <a:cs typeface="Daimler CS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4705" y="4170939"/>
            <a:ext cx="4166870" cy="36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lang="cs-CZ" sz="1000" b="1">
                <a:solidFill>
                  <a:srgbClr val="00A1E5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Technické výhody díky inovaci. </a:t>
            </a: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Redukce neodpružené hmoty přináší výhody pro jízdní komfort.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4730" y="4698814"/>
            <a:ext cx="408177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1000" b="1">
                <a:solidFill>
                  <a:srgbClr val="00A1E5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Přínos i pro dílny. </a:t>
            </a: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Indikátor opotřebení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52314" y="4879459"/>
            <a:ext cx="157480" cy="16319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na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4743" y="4852319"/>
            <a:ext cx="4217670" cy="367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100"/>
              </a:lnSpc>
              <a:spcBef>
                <a:spcPts val="100"/>
              </a:spcBef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originálním brzdovém kotouči Mercedes-Benz eliminuje pracné měření. Dosažení hranice opotřebení lze totiž zjistit na první pohled.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99709" y="348856"/>
            <a:ext cx="4504055" cy="72644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>
              <a:lnSpc>
                <a:spcPct val="76900"/>
              </a:lnSpc>
              <a:spcBef>
                <a:spcPts val="819"/>
              </a:spcBef>
            </a:pPr>
            <a:r>
              <a:rPr lang="cs-CZ" sz="2600" dirty="0">
                <a:solidFill>
                  <a:srgbClr val="00A1E5"/>
                </a:solidFill>
                <a:latin typeface="Daimler CAC"/>
                <a:ea typeface="Daimler CAC"/>
                <a:cs typeface="Daimler CAC"/>
                <a:sym typeface="Daimler CAC"/>
              </a:rPr>
              <a:t>Rychlý přehled výsledků testů: </a:t>
            </a:r>
            <a:r>
              <a:rPr lang="cs-CZ" sz="2600" dirty="0">
                <a:solidFill>
                  <a:srgbClr val="12120D"/>
                </a:solidFill>
                <a:latin typeface="Daimler CAC"/>
                <a:ea typeface="Daimler CAC"/>
                <a:cs typeface="Daimler CAC"/>
                <a:sym typeface="Daimler CAC"/>
              </a:rPr>
              <a:t>originál je tou nejlepší volbou.</a:t>
            </a:r>
            <a:endParaRPr sz="2600" dirty="0">
              <a:latin typeface="Daimler CAC"/>
              <a:cs typeface="Daimler CA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49893" y="1178218"/>
            <a:ext cx="1282065" cy="244475"/>
          </a:xfrm>
          <a:custGeom>
            <a:avLst/>
            <a:gdLst/>
            <a:ahLst/>
            <a:cxnLst/>
            <a:rect l="l" t="t" r="r" b="b"/>
            <a:pathLst>
              <a:path w="1282065" h="244475">
                <a:moveTo>
                  <a:pt x="1281823" y="0"/>
                </a:moveTo>
                <a:lnTo>
                  <a:pt x="0" y="0"/>
                </a:lnTo>
                <a:lnTo>
                  <a:pt x="0" y="244256"/>
                </a:lnTo>
                <a:lnTo>
                  <a:pt x="1281823" y="244256"/>
                </a:lnTo>
                <a:lnTo>
                  <a:pt x="1281823" y="0"/>
                </a:lnTo>
                <a:close/>
              </a:path>
            </a:pathLst>
          </a:custGeom>
          <a:solidFill>
            <a:srgbClr val="E2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249893" y="3423089"/>
          <a:ext cx="5131434" cy="191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2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1770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cs-CZ" sz="800" b="1">
                          <a:solidFill>
                            <a:srgbClr val="12120D"/>
                          </a:solidFill>
                          <a:latin typeface="Daimler CS Demi"/>
                          <a:cs typeface="Daimler CS Demi"/>
                          <a:sym typeface="Daimler CS Demi"/>
                        </a:rPr>
                        <a:t>Pořadí</a:t>
                      </a:r>
                      <a:endParaRPr sz="80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E2E3E3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cs-CZ" sz="800" b="1">
                          <a:solidFill>
                            <a:srgbClr val="FFFFFF"/>
                          </a:solidFill>
                          <a:latin typeface="Daimler CS Demi"/>
                          <a:cs typeface="Daimler CS Demi"/>
                          <a:sym typeface="Daimler CS Demi"/>
                        </a:rPr>
                        <a:t>1</a:t>
                      </a:r>
                      <a:endParaRPr sz="80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00A1E5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cs-CZ" sz="800" b="1">
                          <a:solidFill>
                            <a:srgbClr val="FFFFFF"/>
                          </a:solidFill>
                          <a:latin typeface="Daimler CS Demi"/>
                          <a:cs typeface="Daimler CS Demi"/>
                          <a:sym typeface="Daimler CS Demi"/>
                        </a:rPr>
                        <a:t>2</a:t>
                      </a:r>
                      <a:endParaRPr sz="80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9D9E9E"/>
                    </a:solidFill>
                  </a:tcPr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cs-CZ" sz="800" b="1">
                          <a:solidFill>
                            <a:srgbClr val="FFFFFF"/>
                          </a:solidFill>
                          <a:latin typeface="Daimler CS Demi"/>
                          <a:cs typeface="Daimler CS Demi"/>
                          <a:sym typeface="Daimler CS Demi"/>
                        </a:rPr>
                        <a:t>3</a:t>
                      </a:r>
                      <a:endParaRPr sz="80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9D9E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" name="object 13"/>
          <p:cNvGrpSpPr/>
          <p:nvPr/>
        </p:nvGrpSpPr>
        <p:grpSpPr>
          <a:xfrm>
            <a:off x="8414229" y="2503295"/>
            <a:ext cx="144145" cy="128270"/>
            <a:chOff x="8414229" y="2503295"/>
            <a:chExt cx="144145" cy="128270"/>
          </a:xfrm>
        </p:grpSpPr>
        <p:sp>
          <p:nvSpPr>
            <p:cNvPr id="14" name="object 14"/>
            <p:cNvSpPr/>
            <p:nvPr/>
          </p:nvSpPr>
          <p:spPr>
            <a:xfrm>
              <a:off x="8414229" y="2503295"/>
              <a:ext cx="144145" cy="128270"/>
            </a:xfrm>
            <a:custGeom>
              <a:avLst/>
              <a:gdLst/>
              <a:ahLst/>
              <a:cxnLst/>
              <a:rect l="l" t="t" r="r" b="b"/>
              <a:pathLst>
                <a:path w="144145" h="128269">
                  <a:moveTo>
                    <a:pt x="71996" y="0"/>
                  </a:moveTo>
                  <a:lnTo>
                    <a:pt x="43971" y="5034"/>
                  </a:lnTo>
                  <a:lnTo>
                    <a:pt x="21086" y="18763"/>
                  </a:lnTo>
                  <a:lnTo>
                    <a:pt x="5657" y="39124"/>
                  </a:lnTo>
                  <a:lnTo>
                    <a:pt x="0" y="64055"/>
                  </a:lnTo>
                  <a:lnTo>
                    <a:pt x="5657" y="88984"/>
                  </a:lnTo>
                  <a:lnTo>
                    <a:pt x="21086" y="109341"/>
                  </a:lnTo>
                  <a:lnTo>
                    <a:pt x="43971" y="123065"/>
                  </a:lnTo>
                  <a:lnTo>
                    <a:pt x="71996" y="128098"/>
                  </a:lnTo>
                  <a:lnTo>
                    <a:pt x="100021" y="123065"/>
                  </a:lnTo>
                  <a:lnTo>
                    <a:pt x="122905" y="109341"/>
                  </a:lnTo>
                  <a:lnTo>
                    <a:pt x="138334" y="88984"/>
                  </a:lnTo>
                  <a:lnTo>
                    <a:pt x="143992" y="64055"/>
                  </a:lnTo>
                  <a:lnTo>
                    <a:pt x="138334" y="39124"/>
                  </a:lnTo>
                  <a:lnTo>
                    <a:pt x="122905" y="18763"/>
                  </a:lnTo>
                  <a:lnTo>
                    <a:pt x="100021" y="5034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121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461838" y="2561432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4">
                  <a:moveTo>
                    <a:pt x="48767" y="0"/>
                  </a:moveTo>
                  <a:lnTo>
                    <a:pt x="0" y="0"/>
                  </a:lnTo>
                  <a:lnTo>
                    <a:pt x="0" y="11839"/>
                  </a:lnTo>
                  <a:lnTo>
                    <a:pt x="48767" y="11839"/>
                  </a:lnTo>
                  <a:lnTo>
                    <a:pt x="487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974066"/>
              </p:ext>
            </p:extLst>
          </p:nvPr>
        </p:nvGraphicFramePr>
        <p:xfrm>
          <a:off x="5249888" y="1175958"/>
          <a:ext cx="5131434" cy="2117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2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8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lang="cs-CZ" sz="70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Test montáže</a:t>
                      </a:r>
                      <a:endParaRPr sz="70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lang="cs-CZ" sz="70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Mercedes-Benz</a:t>
                      </a:r>
                      <a:endParaRPr sz="700">
                        <a:latin typeface="Daimler CS Light"/>
                        <a:cs typeface="Daimler CS Ligh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A1E5"/>
                    </a:solidFill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cs-CZ" sz="70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Konkurenční vozidlo 1</a:t>
                      </a:r>
                      <a:endParaRPr sz="700">
                        <a:latin typeface="Daimler CS Light"/>
                        <a:cs typeface="Daimler CS Ligh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9D9E9E"/>
                    </a:solidFill>
                  </a:tcPr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lang="cs-CZ" sz="70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Konkurenční vozidlo 2</a:t>
                      </a:r>
                      <a:endParaRPr sz="700">
                        <a:latin typeface="Daimler CS Light"/>
                        <a:cs typeface="Daimler CS Ligh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9D9E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6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314325">
                        <a:lnSpc>
                          <a:spcPct val="100000"/>
                        </a:lnSpc>
                      </a:pPr>
                      <a:r>
                        <a:rPr lang="cs-CZ" sz="70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Brzdná dráha 100 km/h ‒ studená brzda</a:t>
                      </a:r>
                      <a:endParaRPr sz="70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314325">
                        <a:lnSpc>
                          <a:spcPct val="100000"/>
                        </a:lnSpc>
                      </a:pPr>
                      <a:r>
                        <a:rPr lang="cs-CZ" sz="70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Brzdná dráha 130 km/h ‒ zahřátá brzda</a:t>
                      </a:r>
                      <a:endParaRPr sz="70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97155">
                        <a:lnSpc>
                          <a:spcPct val="100000"/>
                        </a:lnSpc>
                      </a:pPr>
                      <a:r>
                        <a:rPr lang="cs-CZ" sz="70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Brzdná dráha 160/200 km/h ‒ studená brzda</a:t>
                      </a:r>
                      <a:endParaRPr sz="70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cs-CZ" sz="70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Odolnost kotouče proti vzniku trhlin</a:t>
                      </a:r>
                      <a:endParaRPr sz="70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61594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cs-CZ" sz="700" b="1">
                          <a:solidFill>
                            <a:srgbClr val="12120D"/>
                          </a:solidFill>
                          <a:latin typeface="Daimler CS Demi"/>
                          <a:cs typeface="Daimler CS Demi"/>
                          <a:sym typeface="Daimler CS Demi"/>
                        </a:rPr>
                        <a:t>*</a:t>
                      </a:r>
                      <a:endParaRPr sz="700">
                        <a:latin typeface="Daimler CS Demi"/>
                        <a:cs typeface="Daimler CS Dem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163830">
                        <a:lnSpc>
                          <a:spcPct val="100000"/>
                        </a:lnSpc>
                      </a:pPr>
                      <a:r>
                        <a:rPr lang="cs-CZ" sz="70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Součinitel tření mezi brzdovým obložením a brzdovým kotoučem</a:t>
                      </a:r>
                      <a:endParaRPr sz="70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cs-CZ" sz="70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  <a:sym typeface="Daimler CS Light"/>
                        </a:rPr>
                        <a:t>Odolnost proti opotřebení</a:t>
                      </a:r>
                      <a:endParaRPr sz="70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61594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30817" y="1479238"/>
            <a:ext cx="143992" cy="128098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14229" y="1479238"/>
            <a:ext cx="143992" cy="128098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96054" y="1479238"/>
            <a:ext cx="143992" cy="128098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1734731"/>
            <a:ext cx="143992" cy="12809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14229" y="1734731"/>
            <a:ext cx="143992" cy="128098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96054" y="1734731"/>
            <a:ext cx="143992" cy="128098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30817" y="1990917"/>
            <a:ext cx="143992" cy="128098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14229" y="1990917"/>
            <a:ext cx="143992" cy="128098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696054" y="1990917"/>
            <a:ext cx="143992" cy="128098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2247106"/>
            <a:ext cx="143992" cy="128098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14229" y="2247106"/>
            <a:ext cx="143992" cy="128098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96055" y="2247106"/>
            <a:ext cx="143992" cy="128098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2503295"/>
            <a:ext cx="143992" cy="128098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96055" y="2503295"/>
            <a:ext cx="143992" cy="128098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2759484"/>
            <a:ext cx="143992" cy="128098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14229" y="2759480"/>
            <a:ext cx="143992" cy="128098"/>
          </a:xfrm>
          <a:prstGeom prst="rect">
            <a:avLst/>
          </a:prstGeom>
        </p:spPr>
      </p:pic>
      <p:grpSp>
        <p:nvGrpSpPr>
          <p:cNvPr id="33" name="object 33"/>
          <p:cNvGrpSpPr/>
          <p:nvPr/>
        </p:nvGrpSpPr>
        <p:grpSpPr>
          <a:xfrm>
            <a:off x="9696054" y="2759484"/>
            <a:ext cx="144145" cy="128270"/>
            <a:chOff x="9696054" y="2759484"/>
            <a:chExt cx="144145" cy="128270"/>
          </a:xfrm>
        </p:grpSpPr>
        <p:sp>
          <p:nvSpPr>
            <p:cNvPr id="34" name="object 34"/>
            <p:cNvSpPr/>
            <p:nvPr/>
          </p:nvSpPr>
          <p:spPr>
            <a:xfrm>
              <a:off x="9696054" y="2759484"/>
              <a:ext cx="144145" cy="128270"/>
            </a:xfrm>
            <a:custGeom>
              <a:avLst/>
              <a:gdLst/>
              <a:ahLst/>
              <a:cxnLst/>
              <a:rect l="l" t="t" r="r" b="b"/>
              <a:pathLst>
                <a:path w="144145" h="128269">
                  <a:moveTo>
                    <a:pt x="71996" y="0"/>
                  </a:moveTo>
                  <a:lnTo>
                    <a:pt x="43971" y="5034"/>
                  </a:lnTo>
                  <a:lnTo>
                    <a:pt x="21086" y="18763"/>
                  </a:lnTo>
                  <a:lnTo>
                    <a:pt x="5657" y="39124"/>
                  </a:lnTo>
                  <a:lnTo>
                    <a:pt x="0" y="64055"/>
                  </a:lnTo>
                  <a:lnTo>
                    <a:pt x="5657" y="88984"/>
                  </a:lnTo>
                  <a:lnTo>
                    <a:pt x="21086" y="109341"/>
                  </a:lnTo>
                  <a:lnTo>
                    <a:pt x="43971" y="123065"/>
                  </a:lnTo>
                  <a:lnTo>
                    <a:pt x="71996" y="128098"/>
                  </a:lnTo>
                  <a:lnTo>
                    <a:pt x="100021" y="123065"/>
                  </a:lnTo>
                  <a:lnTo>
                    <a:pt x="122905" y="109341"/>
                  </a:lnTo>
                  <a:lnTo>
                    <a:pt x="138334" y="88984"/>
                  </a:lnTo>
                  <a:lnTo>
                    <a:pt x="143992" y="64055"/>
                  </a:lnTo>
                  <a:lnTo>
                    <a:pt x="138334" y="39124"/>
                  </a:lnTo>
                  <a:lnTo>
                    <a:pt x="122905" y="18763"/>
                  </a:lnTo>
                  <a:lnTo>
                    <a:pt x="100021" y="5034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121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743661" y="2817619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4">
                  <a:moveTo>
                    <a:pt x="48767" y="0"/>
                  </a:moveTo>
                  <a:lnTo>
                    <a:pt x="0" y="0"/>
                  </a:lnTo>
                  <a:lnTo>
                    <a:pt x="0" y="11839"/>
                  </a:lnTo>
                  <a:lnTo>
                    <a:pt x="48767" y="11839"/>
                  </a:lnTo>
                  <a:lnTo>
                    <a:pt x="487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6" name="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130817" y="3076750"/>
            <a:ext cx="143992" cy="128098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8405115" y="3084463"/>
            <a:ext cx="144145" cy="128270"/>
            <a:chOff x="8414229" y="3015670"/>
            <a:chExt cx="144145" cy="128270"/>
          </a:xfrm>
        </p:grpSpPr>
        <p:sp>
          <p:nvSpPr>
            <p:cNvPr id="38" name="object 38"/>
            <p:cNvSpPr/>
            <p:nvPr/>
          </p:nvSpPr>
          <p:spPr>
            <a:xfrm>
              <a:off x="8414229" y="3015670"/>
              <a:ext cx="144145" cy="128270"/>
            </a:xfrm>
            <a:custGeom>
              <a:avLst/>
              <a:gdLst/>
              <a:ahLst/>
              <a:cxnLst/>
              <a:rect l="l" t="t" r="r" b="b"/>
              <a:pathLst>
                <a:path w="144145" h="128269">
                  <a:moveTo>
                    <a:pt x="71996" y="0"/>
                  </a:moveTo>
                  <a:lnTo>
                    <a:pt x="43971" y="5034"/>
                  </a:lnTo>
                  <a:lnTo>
                    <a:pt x="21086" y="18763"/>
                  </a:lnTo>
                  <a:lnTo>
                    <a:pt x="5657" y="39124"/>
                  </a:lnTo>
                  <a:lnTo>
                    <a:pt x="0" y="64055"/>
                  </a:lnTo>
                  <a:lnTo>
                    <a:pt x="5657" y="88984"/>
                  </a:lnTo>
                  <a:lnTo>
                    <a:pt x="21086" y="109341"/>
                  </a:lnTo>
                  <a:lnTo>
                    <a:pt x="43971" y="123065"/>
                  </a:lnTo>
                  <a:lnTo>
                    <a:pt x="71996" y="128098"/>
                  </a:lnTo>
                  <a:lnTo>
                    <a:pt x="100021" y="123065"/>
                  </a:lnTo>
                  <a:lnTo>
                    <a:pt x="122905" y="109341"/>
                  </a:lnTo>
                  <a:lnTo>
                    <a:pt x="138334" y="88984"/>
                  </a:lnTo>
                  <a:lnTo>
                    <a:pt x="143992" y="64055"/>
                  </a:lnTo>
                  <a:lnTo>
                    <a:pt x="138334" y="39124"/>
                  </a:lnTo>
                  <a:lnTo>
                    <a:pt x="122905" y="18763"/>
                  </a:lnTo>
                  <a:lnTo>
                    <a:pt x="100021" y="5034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121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461838" y="3073805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4">
                  <a:moveTo>
                    <a:pt x="48767" y="0"/>
                  </a:moveTo>
                  <a:lnTo>
                    <a:pt x="0" y="0"/>
                  </a:lnTo>
                  <a:lnTo>
                    <a:pt x="0" y="11839"/>
                  </a:lnTo>
                  <a:lnTo>
                    <a:pt x="48767" y="11839"/>
                  </a:lnTo>
                  <a:lnTo>
                    <a:pt x="487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0" name="object 4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96054" y="3104927"/>
            <a:ext cx="143992" cy="128098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747897" y="3770927"/>
            <a:ext cx="72301" cy="65873"/>
          </a:xfrm>
          <a:prstGeom prst="rect">
            <a:avLst/>
          </a:prstGeom>
        </p:spPr>
      </p:pic>
      <p:sp>
        <p:nvSpPr>
          <p:cNvPr id="42" name="object 42"/>
          <p:cNvSpPr/>
          <p:nvPr/>
        </p:nvSpPr>
        <p:spPr>
          <a:xfrm>
            <a:off x="9385888" y="3779395"/>
            <a:ext cx="43815" cy="57785"/>
          </a:xfrm>
          <a:custGeom>
            <a:avLst/>
            <a:gdLst/>
            <a:ahLst/>
            <a:cxnLst/>
            <a:rect l="l" t="t" r="r" b="b"/>
            <a:pathLst>
              <a:path w="43815" h="57785">
                <a:moveTo>
                  <a:pt x="22085" y="0"/>
                </a:moveTo>
                <a:lnTo>
                  <a:pt x="12714" y="1939"/>
                </a:lnTo>
                <a:lnTo>
                  <a:pt x="5780" y="7578"/>
                </a:lnTo>
                <a:lnTo>
                  <a:pt x="1477" y="16647"/>
                </a:lnTo>
                <a:lnTo>
                  <a:pt x="0" y="28875"/>
                </a:lnTo>
                <a:lnTo>
                  <a:pt x="1487" y="40829"/>
                </a:lnTo>
                <a:lnTo>
                  <a:pt x="5781" y="49802"/>
                </a:lnTo>
                <a:lnTo>
                  <a:pt x="12633" y="55442"/>
                </a:lnTo>
                <a:lnTo>
                  <a:pt x="21793" y="57400"/>
                </a:lnTo>
                <a:lnTo>
                  <a:pt x="30901" y="55440"/>
                </a:lnTo>
                <a:lnTo>
                  <a:pt x="37175" y="50238"/>
                </a:lnTo>
                <a:lnTo>
                  <a:pt x="18338" y="50238"/>
                </a:lnTo>
                <a:lnTo>
                  <a:pt x="15455" y="48781"/>
                </a:lnTo>
                <a:lnTo>
                  <a:pt x="13817" y="46137"/>
                </a:lnTo>
                <a:lnTo>
                  <a:pt x="11125" y="42115"/>
                </a:lnTo>
                <a:lnTo>
                  <a:pt x="9690" y="35879"/>
                </a:lnTo>
                <a:lnTo>
                  <a:pt x="9690" y="21521"/>
                </a:lnTo>
                <a:lnTo>
                  <a:pt x="11125" y="15375"/>
                </a:lnTo>
                <a:lnTo>
                  <a:pt x="13817" y="11263"/>
                </a:lnTo>
                <a:lnTo>
                  <a:pt x="15544" y="8529"/>
                </a:lnTo>
                <a:lnTo>
                  <a:pt x="18237" y="7162"/>
                </a:lnTo>
                <a:lnTo>
                  <a:pt x="37145" y="7162"/>
                </a:lnTo>
                <a:lnTo>
                  <a:pt x="31024" y="1984"/>
                </a:lnTo>
                <a:lnTo>
                  <a:pt x="22085" y="0"/>
                </a:lnTo>
                <a:close/>
              </a:path>
              <a:path w="43815" h="57785">
                <a:moveTo>
                  <a:pt x="37145" y="7162"/>
                </a:moveTo>
                <a:lnTo>
                  <a:pt x="25158" y="7162"/>
                </a:lnTo>
                <a:lnTo>
                  <a:pt x="27952" y="8619"/>
                </a:lnTo>
                <a:lnTo>
                  <a:pt x="32270" y="15194"/>
                </a:lnTo>
                <a:lnTo>
                  <a:pt x="33785" y="21521"/>
                </a:lnTo>
                <a:lnTo>
                  <a:pt x="33807" y="35879"/>
                </a:lnTo>
                <a:lnTo>
                  <a:pt x="32372" y="42036"/>
                </a:lnTo>
                <a:lnTo>
                  <a:pt x="29679" y="46137"/>
                </a:lnTo>
                <a:lnTo>
                  <a:pt x="28041" y="48781"/>
                </a:lnTo>
                <a:lnTo>
                  <a:pt x="25158" y="50238"/>
                </a:lnTo>
                <a:lnTo>
                  <a:pt x="37175" y="50238"/>
                </a:lnTo>
                <a:lnTo>
                  <a:pt x="37726" y="49781"/>
                </a:lnTo>
                <a:lnTo>
                  <a:pt x="42011" y="40758"/>
                </a:lnTo>
                <a:lnTo>
                  <a:pt x="43497" y="28706"/>
                </a:lnTo>
                <a:lnTo>
                  <a:pt x="42016" y="16719"/>
                </a:lnTo>
                <a:lnTo>
                  <a:pt x="37763" y="7684"/>
                </a:lnTo>
                <a:lnTo>
                  <a:pt x="37145" y="7162"/>
                </a:lnTo>
                <a:close/>
              </a:path>
            </a:pathLst>
          </a:custGeom>
          <a:solidFill>
            <a:srgbClr val="121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809905" y="3802371"/>
            <a:ext cx="48895" cy="12065"/>
          </a:xfrm>
          <a:custGeom>
            <a:avLst/>
            <a:gdLst/>
            <a:ahLst/>
            <a:cxnLst/>
            <a:rect l="l" t="t" r="r" b="b"/>
            <a:pathLst>
              <a:path w="48895" h="12064">
                <a:moveTo>
                  <a:pt x="48767" y="0"/>
                </a:moveTo>
                <a:lnTo>
                  <a:pt x="0" y="0"/>
                </a:lnTo>
                <a:lnTo>
                  <a:pt x="0" y="11839"/>
                </a:lnTo>
                <a:lnTo>
                  <a:pt x="48767" y="11839"/>
                </a:lnTo>
                <a:lnTo>
                  <a:pt x="48767" y="0"/>
                </a:lnTo>
                <a:close/>
              </a:path>
            </a:pathLst>
          </a:custGeom>
          <a:solidFill>
            <a:srgbClr val="121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5280736" y="3712835"/>
            <a:ext cx="5101590" cy="65849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3586479">
              <a:lnSpc>
                <a:spcPct val="100000"/>
              </a:lnSpc>
              <a:spcBef>
                <a:spcPts val="310"/>
              </a:spcBef>
              <a:tabLst>
                <a:tab pos="4196080" algn="l"/>
                <a:tab pos="4625340" algn="l"/>
              </a:tabLst>
            </a:pPr>
            <a:r>
              <a:rPr lang="cs-CZ" sz="75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velmi dobrá	dobrá	uspokojivá</a:t>
            </a:r>
            <a:endParaRPr sz="750" dirty="0">
              <a:latin typeface="Daimler CS Light"/>
              <a:cs typeface="Daimler CS Light"/>
            </a:endParaRPr>
          </a:p>
          <a:p>
            <a:pPr marL="12700" marR="50800">
              <a:lnSpc>
                <a:spcPct val="100000"/>
              </a:lnSpc>
              <a:spcBef>
                <a:spcPts val="280"/>
              </a:spcBef>
            </a:pPr>
            <a:r>
              <a:rPr lang="cs-CZ" sz="100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Originální brzdová obložení a brzdové kotouče od Mercedes-Benz dosáhly nejlepších celkových hodnot (při měření odolnosti proti vzniku trhlin, součinitele tření a odolnosti proti opotřebení). Jsou optimálně sladěny mezi sebou i s příslušným modelem vozidla.</a:t>
            </a:r>
            <a:endParaRPr sz="1000" dirty="0">
              <a:latin typeface="Daimler CS Light"/>
              <a:cs typeface="Daimler CS Light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4816065" y="4534411"/>
            <a:ext cx="5220335" cy="2934970"/>
            <a:chOff x="4816065" y="4534411"/>
            <a:chExt cx="5220335" cy="2934970"/>
          </a:xfrm>
        </p:grpSpPr>
        <p:sp>
          <p:nvSpPr>
            <p:cNvPr id="46" name="object 46"/>
            <p:cNvSpPr/>
            <p:nvPr/>
          </p:nvSpPr>
          <p:spPr>
            <a:xfrm>
              <a:off x="4816065" y="4786441"/>
              <a:ext cx="5220335" cy="2682875"/>
            </a:xfrm>
            <a:custGeom>
              <a:avLst/>
              <a:gdLst/>
              <a:ahLst/>
              <a:cxnLst/>
              <a:rect l="l" t="t" r="r" b="b"/>
              <a:pathLst>
                <a:path w="5220334" h="2682875">
                  <a:moveTo>
                    <a:pt x="5220143" y="0"/>
                  </a:moveTo>
                  <a:lnTo>
                    <a:pt x="0" y="0"/>
                  </a:lnTo>
                  <a:lnTo>
                    <a:pt x="0" y="2682634"/>
                  </a:lnTo>
                  <a:lnTo>
                    <a:pt x="5220143" y="2682634"/>
                  </a:lnTo>
                  <a:lnTo>
                    <a:pt x="52201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13299" y="4534411"/>
              <a:ext cx="2759103" cy="2875500"/>
            </a:xfrm>
            <a:prstGeom prst="rect">
              <a:avLst/>
            </a:prstGeom>
          </p:spPr>
        </p:pic>
      </p:grpSp>
      <p:sp>
        <p:nvSpPr>
          <p:cNvPr id="48" name="object 48"/>
          <p:cNvSpPr txBox="1"/>
          <p:nvPr/>
        </p:nvSpPr>
        <p:spPr>
          <a:xfrm>
            <a:off x="7872476" y="4470958"/>
            <a:ext cx="937894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cs-CZ" sz="75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Kombinace obložení speciálně sladěná s vozidlem</a:t>
            </a:r>
            <a:endParaRPr sz="750">
              <a:latin typeface="Daimler CS Demi"/>
              <a:cs typeface="Daimler CS Dem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885824" y="5710296"/>
            <a:ext cx="975994" cy="1108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75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Indikátor opotřebení (3x)</a:t>
            </a:r>
            <a:endParaRPr sz="750">
              <a:latin typeface="Daimler CS Demi"/>
              <a:cs typeface="Daimler CS Demi"/>
            </a:endParaRPr>
          </a:p>
          <a:p>
            <a:pPr>
              <a:lnSpc>
                <a:spcPct val="100000"/>
              </a:lnSpc>
            </a:pPr>
            <a:endParaRPr sz="1150">
              <a:latin typeface="Daimler CS Demi"/>
              <a:cs typeface="Daimler CS Demi"/>
            </a:endParaRPr>
          </a:p>
          <a:p>
            <a:pPr marL="12700" marR="12065">
              <a:lnSpc>
                <a:spcPct val="111100"/>
              </a:lnSpc>
            </a:pPr>
            <a:r>
              <a:rPr lang="cs-CZ" sz="75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Náboj z vysokopevnostního ocelového plechu: snížení hmotnosti až o 1,5 kg na jeden kotouč</a:t>
            </a:r>
            <a:endParaRPr sz="750">
              <a:latin typeface="Daimler CS Demi"/>
              <a:cs typeface="Daimler CS Dem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Daimler CS Demi"/>
              <a:cs typeface="Daimler CS Demi"/>
            </a:endParaRPr>
          </a:p>
          <a:p>
            <a:pPr marL="12700">
              <a:lnSpc>
                <a:spcPct val="100000"/>
              </a:lnSpc>
            </a:pPr>
            <a:r>
              <a:rPr lang="cs-CZ" sz="75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Ozubení</a:t>
            </a:r>
            <a:endParaRPr sz="750">
              <a:latin typeface="Daimler CS Demi"/>
              <a:cs typeface="Daimler CS Dem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36006" y="791997"/>
            <a:ext cx="2479992" cy="145656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92999" y="791997"/>
            <a:ext cx="1950999" cy="1456563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07973" y="2851942"/>
            <a:ext cx="2999740" cy="3028315"/>
          </a:xfrm>
          <a:custGeom>
            <a:avLst/>
            <a:gdLst/>
            <a:ahLst/>
            <a:cxnLst/>
            <a:rect l="l" t="t" r="r" b="b"/>
            <a:pathLst>
              <a:path w="2999740" h="3028315">
                <a:moveTo>
                  <a:pt x="0" y="3027687"/>
                </a:moveTo>
                <a:lnTo>
                  <a:pt x="2999295" y="3027687"/>
                </a:lnTo>
                <a:lnTo>
                  <a:pt x="2999295" y="0"/>
                </a:lnTo>
                <a:lnTo>
                  <a:pt x="0" y="0"/>
                </a:lnTo>
                <a:lnTo>
                  <a:pt x="0" y="3027687"/>
                </a:lnTo>
                <a:close/>
              </a:path>
            </a:pathLst>
          </a:custGeom>
          <a:ln w="20424">
            <a:solidFill>
              <a:srgbClr val="E2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58174" y="2891288"/>
            <a:ext cx="2999740" cy="4627245"/>
          </a:xfrm>
          <a:custGeom>
            <a:avLst/>
            <a:gdLst/>
            <a:ahLst/>
            <a:cxnLst/>
            <a:rect l="l" t="t" r="r" b="b"/>
            <a:pathLst>
              <a:path w="2999740" h="4627245">
                <a:moveTo>
                  <a:pt x="0" y="4626884"/>
                </a:moveTo>
                <a:lnTo>
                  <a:pt x="2999295" y="4626884"/>
                </a:lnTo>
                <a:lnTo>
                  <a:pt x="2999295" y="0"/>
                </a:lnTo>
                <a:lnTo>
                  <a:pt x="0" y="0"/>
                </a:lnTo>
                <a:lnTo>
                  <a:pt x="0" y="4626884"/>
                </a:lnTo>
                <a:close/>
              </a:path>
            </a:pathLst>
          </a:custGeom>
          <a:ln w="21771">
            <a:solidFill>
              <a:srgbClr val="E2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82695" y="2866316"/>
            <a:ext cx="2999740" cy="4638675"/>
          </a:xfrm>
          <a:custGeom>
            <a:avLst/>
            <a:gdLst/>
            <a:ahLst/>
            <a:cxnLst/>
            <a:rect l="l" t="t" r="r" b="b"/>
            <a:pathLst>
              <a:path w="2999740" h="4638675">
                <a:moveTo>
                  <a:pt x="0" y="4638423"/>
                </a:moveTo>
                <a:lnTo>
                  <a:pt x="2999295" y="4638423"/>
                </a:lnTo>
                <a:lnTo>
                  <a:pt x="2999295" y="0"/>
                </a:lnTo>
                <a:lnTo>
                  <a:pt x="0" y="0"/>
                </a:lnTo>
                <a:lnTo>
                  <a:pt x="0" y="4638423"/>
                </a:lnTo>
                <a:close/>
              </a:path>
            </a:pathLst>
          </a:custGeom>
          <a:ln w="21771">
            <a:solidFill>
              <a:srgbClr val="E2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01623" y="2454559"/>
            <a:ext cx="9396095" cy="22923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235"/>
              </a:spcBef>
            </a:pPr>
            <a:r>
              <a:rPr lang="cs-CZ" sz="100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Zkušební kritéria.</a:t>
            </a:r>
            <a:endParaRPr sz="1000">
              <a:latin typeface="Daimler CS Demi"/>
              <a:cs typeface="Daimler CS Dem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1623" y="2834564"/>
            <a:ext cx="3012440" cy="22923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235"/>
              </a:spcBef>
            </a:pPr>
            <a:r>
              <a:rPr lang="cs-CZ" sz="100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Montáž.</a:t>
            </a:r>
            <a:endParaRPr sz="1000">
              <a:latin typeface="Daimler CS Demi"/>
              <a:cs typeface="Daimler CS Dem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0793" y="3190129"/>
            <a:ext cx="2973705" cy="232473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08610" indent="-147955">
              <a:lnSpc>
                <a:spcPct val="100000"/>
              </a:lnSpc>
              <a:spcBef>
                <a:spcPts val="250"/>
              </a:spcBef>
              <a:buChar char="•"/>
              <a:tabLst>
                <a:tab pos="308610" algn="l"/>
              </a:tabLst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Rozměrová stálost</a:t>
            </a:r>
            <a:endParaRPr sz="1000">
              <a:latin typeface="Daimler CS Light"/>
              <a:cs typeface="Daimler CS Light"/>
            </a:endParaRPr>
          </a:p>
          <a:p>
            <a:pPr marL="308610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308610" algn="l"/>
              </a:tabLst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Doba montáže</a:t>
            </a:r>
            <a:endParaRPr sz="1000">
              <a:latin typeface="Daimler CS Light"/>
              <a:cs typeface="Daimler CS Light"/>
            </a:endParaRPr>
          </a:p>
          <a:p>
            <a:pPr marL="130175">
              <a:lnSpc>
                <a:spcPct val="100000"/>
              </a:lnSpc>
              <a:spcBef>
                <a:spcPts val="705"/>
              </a:spcBef>
            </a:pPr>
            <a:r>
              <a:rPr lang="cs-CZ" sz="100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Proč je tento test důležitý?</a:t>
            </a:r>
            <a:endParaRPr sz="1000">
              <a:latin typeface="Daimler CS Demi"/>
              <a:cs typeface="Daimler CS Demi"/>
            </a:endParaRPr>
          </a:p>
          <a:p>
            <a:pPr marL="130175" marR="478790">
              <a:lnSpc>
                <a:spcPct val="112100"/>
              </a:lnSpc>
              <a:spcBef>
                <a:spcPts val="5"/>
              </a:spcBef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Optimální rozměrová přesnost je předpokladem pro krátkou dobu montáže a demontáže.</a:t>
            </a:r>
            <a:endParaRPr sz="100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Daimler CS Light"/>
              <a:cs typeface="Daimler CS Light"/>
            </a:endParaRPr>
          </a:p>
          <a:p>
            <a:pPr marL="130175">
              <a:lnSpc>
                <a:spcPct val="100000"/>
              </a:lnSpc>
            </a:pPr>
            <a:r>
              <a:rPr lang="cs-CZ" sz="100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Jak byly testy prováděny?</a:t>
            </a:r>
            <a:endParaRPr sz="1000">
              <a:latin typeface="Daimler CS Demi"/>
              <a:cs typeface="Daimler CS Demi"/>
            </a:endParaRPr>
          </a:p>
          <a:p>
            <a:pPr marL="130175" marR="532130">
              <a:lnSpc>
                <a:spcPct val="112400"/>
              </a:lnSpc>
              <a:spcBef>
                <a:spcPts val="10"/>
              </a:spcBef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Konkurenční produkty byly pomocí digitálního posuvného měřítka a šablony na měření úhlů porovnány s originálními díly Mercedes-Benz. Nové výrobky pak byly namontovány do testovacího vozidla.</a:t>
            </a:r>
            <a:endParaRPr sz="1000">
              <a:latin typeface="Daimler CS Light"/>
              <a:cs typeface="Daimler CS Light"/>
            </a:endParaRPr>
          </a:p>
          <a:p>
            <a:pPr marL="130175" marR="386080" indent="-635">
              <a:lnSpc>
                <a:spcPct val="112400"/>
              </a:lnSpc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Při montáži se kontrolovala rozměrová přesnost a doba montáže.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51824" y="2863259"/>
            <a:ext cx="3012440" cy="22923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235"/>
              </a:spcBef>
            </a:pPr>
            <a:r>
              <a:rPr lang="cs-CZ" sz="100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Brzdná dráha.</a:t>
            </a:r>
            <a:endParaRPr sz="1000">
              <a:latin typeface="Daimler CS Demi"/>
              <a:cs typeface="Daimler CS Dem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77254" y="3208544"/>
            <a:ext cx="2961640" cy="4034154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95275" indent="-147955">
              <a:lnSpc>
                <a:spcPct val="100000"/>
              </a:lnSpc>
              <a:spcBef>
                <a:spcPts val="250"/>
              </a:spcBef>
              <a:buChar char="•"/>
              <a:tabLst>
                <a:tab pos="295275" algn="l"/>
              </a:tabLst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Brzdná dráha 100 km/h ‒ studená brzda</a:t>
            </a:r>
            <a:endParaRPr sz="1000">
              <a:latin typeface="Daimler CS Light"/>
              <a:cs typeface="Daimler CS Light"/>
            </a:endParaRPr>
          </a:p>
          <a:p>
            <a:pPr marL="29527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295275" algn="l"/>
              </a:tabLst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Brzdná dráha 130 km/h ‒ zahřátá brzda</a:t>
            </a:r>
            <a:endParaRPr sz="1000">
              <a:latin typeface="Daimler CS Light"/>
              <a:cs typeface="Daimler CS Light"/>
            </a:endParaRPr>
          </a:p>
          <a:p>
            <a:pPr marL="29527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295275" algn="l"/>
              </a:tabLst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Brzdná dráha 160/200 km/h ‒ studená brzda</a:t>
            </a:r>
            <a:endParaRPr sz="1000">
              <a:latin typeface="Daimler CS Light"/>
              <a:cs typeface="Daimler CS Light"/>
            </a:endParaRPr>
          </a:p>
          <a:p>
            <a:pPr marL="144145">
              <a:lnSpc>
                <a:spcPct val="100000"/>
              </a:lnSpc>
              <a:spcBef>
                <a:spcPts val="735"/>
              </a:spcBef>
            </a:pPr>
            <a:r>
              <a:rPr lang="cs-CZ" sz="100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Proč je tento test důležitý?</a:t>
            </a:r>
            <a:endParaRPr sz="1000">
              <a:latin typeface="Daimler CS Demi"/>
              <a:cs typeface="Daimler CS Demi"/>
            </a:endParaRPr>
          </a:p>
          <a:p>
            <a:pPr marL="144145" marR="261620">
              <a:lnSpc>
                <a:spcPct val="112100"/>
              </a:lnSpc>
              <a:spcBef>
                <a:spcPts val="5"/>
              </a:spcBef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Nejdůležitějšími parametry pro posouzení brzdné síly jsou brzdná dráha při různých rychlostech se studenou brzdou a pokles brzdného účinku s rostoucí teplotou brzdy (tzv. slábnutí brzdy – fading).</a:t>
            </a:r>
            <a:endParaRPr sz="100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Daimler CS Light"/>
              <a:cs typeface="Daimler CS Light"/>
            </a:endParaRPr>
          </a:p>
          <a:p>
            <a:pPr marL="146050">
              <a:lnSpc>
                <a:spcPct val="100000"/>
              </a:lnSpc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Jak byly testy prováděny?</a:t>
            </a:r>
            <a:endParaRPr sz="1000">
              <a:latin typeface="Daimler CS Light"/>
              <a:cs typeface="Daimler CS Light"/>
            </a:endParaRPr>
          </a:p>
          <a:p>
            <a:pPr marL="144145" marR="92710">
              <a:lnSpc>
                <a:spcPct val="112100"/>
              </a:lnSpc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Se studenou brzdou (o teplotě méně než 100 °C) bylo provedeno několik zabrzdění ze 100 km/h, 160 km/h a 200 km/h s vynaložením maximální ovládací síly na pedál až do úplného zastavení vozidla.</a:t>
            </a:r>
            <a:endParaRPr sz="100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Daimler CS Light"/>
              <a:cs typeface="Daimler CS Light"/>
            </a:endParaRPr>
          </a:p>
          <a:p>
            <a:pPr marL="144145" marR="219075">
              <a:lnSpc>
                <a:spcPct val="112100"/>
              </a:lnSpc>
            </a:pPr>
            <a:r>
              <a:rPr lang="cs-CZ" sz="100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Pro test brzd se zahřátou brzdovou soustavou bylo provedeno deset po sobě následujících brzdění z rychlosti 130 km/h do úplného zastavení. Začínalo se se studenými brzdami (o teplotě menší než 100 °C). Vlivem rychle po sobě následujících brzdění se postupně zvýšila teplota brzdové soustavy.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76345" y="2838209"/>
            <a:ext cx="3012440" cy="22923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235"/>
              </a:spcBef>
            </a:pPr>
            <a:r>
              <a:rPr lang="cs-CZ" sz="1000" b="1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Zkušební stav.</a:t>
            </a:r>
            <a:endParaRPr sz="1000">
              <a:latin typeface="Daimler CS Demi"/>
              <a:cs typeface="Daimler CS Dem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1820" y="3190129"/>
            <a:ext cx="2961640" cy="421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13055" indent="-147955">
              <a:lnSpc>
                <a:spcPct val="100000"/>
              </a:lnSpc>
              <a:spcBef>
                <a:spcPts val="250"/>
              </a:spcBef>
              <a:buChar char="•"/>
              <a:tabLst>
                <a:tab pos="313055" algn="l"/>
              </a:tabLst>
            </a:pPr>
            <a:r>
              <a:rPr lang="cs-CZ" sz="100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Odolnost kotouče proti vzniku trhlin</a:t>
            </a:r>
            <a:endParaRPr sz="1000" dirty="0">
              <a:latin typeface="Daimler CS Light"/>
              <a:cs typeface="Daimler CS Light"/>
            </a:endParaRPr>
          </a:p>
          <a:p>
            <a:pPr marL="31305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313055" algn="l"/>
              </a:tabLst>
            </a:pPr>
            <a:r>
              <a:rPr lang="cs-CZ" sz="100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Součinitel tření mezi brzdovým obložením a brzdovým kotoučem</a:t>
            </a:r>
            <a:endParaRPr sz="1000" dirty="0">
              <a:latin typeface="Daimler CS Light"/>
              <a:cs typeface="Daimler CS Light"/>
            </a:endParaRPr>
          </a:p>
          <a:p>
            <a:pPr marL="31305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313055" algn="l"/>
              </a:tabLst>
            </a:pPr>
            <a:r>
              <a:rPr lang="cs-CZ" sz="100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Odolnost proti opotřebení</a:t>
            </a:r>
            <a:endParaRPr sz="1000" dirty="0">
              <a:latin typeface="Daimler CS Light"/>
              <a:cs typeface="Daimler CS Light"/>
            </a:endParaRPr>
          </a:p>
          <a:p>
            <a:pPr marL="166370">
              <a:lnSpc>
                <a:spcPct val="100000"/>
              </a:lnSpc>
              <a:spcBef>
                <a:spcPts val="755"/>
              </a:spcBef>
            </a:pPr>
            <a:r>
              <a:rPr lang="cs-CZ" sz="1000" b="1" dirty="0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Proč je tento test důležitý?</a:t>
            </a:r>
            <a:endParaRPr sz="1000" dirty="0">
              <a:latin typeface="Daimler CS Demi"/>
              <a:cs typeface="Daimler CS Demi"/>
            </a:endParaRPr>
          </a:p>
          <a:p>
            <a:pPr marL="166370" marR="309880">
              <a:lnSpc>
                <a:spcPct val="112100"/>
              </a:lnSpc>
              <a:spcBef>
                <a:spcPts val="10"/>
              </a:spcBef>
            </a:pPr>
            <a:r>
              <a:rPr lang="cs-CZ" sz="100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Robustní výrobky s dlouhou životností se nemusí tak často vyměňovat. Optimální součinitel tření mezi brzdovým obložením a brzdovým kotoučem je rozhodující pro výkon brzd.</a:t>
            </a:r>
            <a:endParaRPr sz="1000" dirty="0">
              <a:latin typeface="Daimler CS Light"/>
              <a:cs typeface="Daimler CS Light"/>
            </a:endParaRPr>
          </a:p>
          <a:p>
            <a:pPr marL="166370">
              <a:lnSpc>
                <a:spcPct val="100000"/>
              </a:lnSpc>
            </a:pPr>
            <a:r>
              <a:rPr lang="cs-CZ" sz="1000" b="1" dirty="0">
                <a:solidFill>
                  <a:srgbClr val="12120D"/>
                </a:solidFill>
                <a:latin typeface="Daimler CS Demi"/>
                <a:ea typeface="Daimler CS Demi"/>
                <a:cs typeface="Daimler CS Demi"/>
                <a:sym typeface="Daimler CS Demi"/>
              </a:rPr>
              <a:t>Jak byly testy prováděny?</a:t>
            </a:r>
            <a:endParaRPr sz="1000" dirty="0">
              <a:latin typeface="Daimler CS Demi"/>
              <a:cs typeface="Daimler CS Demi"/>
            </a:endParaRPr>
          </a:p>
          <a:p>
            <a:pPr marL="166370" marR="22225">
              <a:lnSpc>
                <a:spcPct val="112400"/>
              </a:lnSpc>
              <a:spcBef>
                <a:spcPts val="5"/>
              </a:spcBef>
            </a:pPr>
            <a:r>
              <a:rPr lang="cs-CZ" sz="100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Zkoumal se a hodnotil vznik trhlin na brzdovém kotouči. Za tím účelem se provedlo 30 </a:t>
            </a:r>
            <a:r>
              <a:rPr lang="cs-CZ" sz="1000" dirty="0" err="1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zajížděcích</a:t>
            </a:r>
            <a:r>
              <a:rPr lang="cs-CZ" sz="100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 brzdění, aby došlo k zabroušení třecích párů, a poté následovalo 1200 brzdění s různými počátečními a konečnými rychlostmi a různými časovými odstupy. Pro další testy bylo provedeno přes 200 </a:t>
            </a:r>
            <a:r>
              <a:rPr lang="cs-CZ" sz="1000" dirty="0" err="1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zajížděcích</a:t>
            </a:r>
            <a:r>
              <a:rPr lang="cs-CZ" sz="1000" dirty="0">
                <a:solidFill>
                  <a:srgbClr val="12120D"/>
                </a:solidFill>
                <a:latin typeface="Daimler CS Light"/>
                <a:ea typeface="Daimler CS Light"/>
                <a:cs typeface="Daimler CS Light"/>
                <a:sym typeface="Daimler CS Light"/>
              </a:rPr>
              <a:t> brzdění pro zabroušení třecích párů a několik dalších zabrzdění při různých jízdních a rychlostních profilech, s různými počátečními a konečnými rychlostmi, brzdnými tlaky, prodlevami a teplotami. U brzdových obložení se opotřebení udávalo v milimetrech, u brzdových kotoučů v gramech jako ztráta hmotnosti.</a:t>
            </a:r>
            <a:endParaRPr sz="1000" dirty="0">
              <a:latin typeface="Daimler CS Light"/>
              <a:cs typeface="Daimler CS Ligh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635299" y="653580"/>
            <a:ext cx="4325620" cy="163195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marR="157480">
              <a:lnSpc>
                <a:spcPts val="3080"/>
              </a:lnSpc>
              <a:spcBef>
                <a:spcPts val="635"/>
              </a:spcBef>
            </a:pPr>
            <a:r>
              <a:rPr lang="cs-CZ" sz="3000">
                <a:solidFill>
                  <a:srgbClr val="00A1E5"/>
                </a:solidFill>
              </a:rPr>
              <a:t>Test produktů: </a:t>
            </a:r>
            <a:r>
              <a:rPr lang="cs-CZ" sz="3000"/>
              <a:t>Mercedes-Benz vs. konkurence</a:t>
            </a:r>
            <a:endParaRPr sz="3000"/>
          </a:p>
          <a:p>
            <a:pPr marL="12700" marR="5080">
              <a:lnSpc>
                <a:spcPct val="112500"/>
              </a:lnSpc>
              <a:spcBef>
                <a:spcPts val="555"/>
              </a:spcBef>
            </a:pPr>
            <a:r>
              <a:rPr lang="cs-CZ" sz="1000" b="1">
                <a:latin typeface="Daimler CS Demi"/>
                <a:cs typeface="Daimler CS Demi"/>
                <a:sym typeface="Daimler CS Demi"/>
              </a:rPr>
              <a:t>Nezávislý zkušební ústav DEKRA </a:t>
            </a:r>
            <a:r>
              <a:rPr lang="cs-CZ" sz="1000">
                <a:latin typeface="Daimler CS Light"/>
                <a:cs typeface="Daimler CS Light"/>
                <a:sym typeface="Daimler CS Light"/>
              </a:rPr>
              <a:t>provedl vždy se třemi páry obsahujícími brzdové obložení a brzdový kotouč různé testy. Testované výrobky jsou určeny pro Třídu C a E konstrukčních řad 205, 213 a 238. Jako zkušební vůz posloužil Mercedes-Benz C 200, konstrukční řada 205.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12"/>
            <a:ext cx="0" cy="396240"/>
          </a:xfrm>
          <a:custGeom>
            <a:avLst/>
            <a:gdLst/>
            <a:ahLst/>
            <a:cxnLst/>
            <a:rect l="l" t="t" r="r" b="b"/>
            <a:pathLst>
              <a:path h="396240">
                <a:moveTo>
                  <a:pt x="0" y="0"/>
                </a:moveTo>
                <a:lnTo>
                  <a:pt x="0" y="395998"/>
                </a:lnTo>
                <a:lnTo>
                  <a:pt x="0" y="0"/>
                </a:lnTo>
                <a:close/>
              </a:path>
            </a:pathLst>
          </a:custGeom>
          <a:solidFill>
            <a:srgbClr val="04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1210</Words>
  <Application>Microsoft Office PowerPoint</Application>
  <PresentationFormat>Benutzerdefiniert</PresentationFormat>
  <Paragraphs>107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2" baseType="lpstr">
      <vt:lpstr>Calibri</vt:lpstr>
      <vt:lpstr>Daimler CAC</vt:lpstr>
      <vt:lpstr>Daimler CS Demi</vt:lpstr>
      <vt:lpstr>Daimler CS Light</vt:lpstr>
      <vt:lpstr>MB Corpo A Title Cond</vt:lpstr>
      <vt:lpstr>MB Corpo S Text</vt:lpstr>
      <vt:lpstr>MB Corpo S Text Light</vt:lpstr>
      <vt:lpstr>Times New Roman</vt:lpstr>
      <vt:lpstr>Office Theme</vt:lpstr>
      <vt:lpstr>Brzdy.</vt:lpstr>
      <vt:lpstr>Měřítko kvality, bezpečnosti a hospodárnosti.</vt:lpstr>
      <vt:lpstr>Test produktů: Mercedes-Benz vs. konkurence Nezávislý zkušební ústav DEKRA provedl vždy se třemi páry obsahujícími brzdové obložení a brzdový kotouč různé testy. Testované výrobky jsou určeny pro Třídu C a E konstrukčních řad 205, 213 a 238. Jako zkušební vůz posloužil Mercedes-Benz C 200, konstrukční řada 205.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Bremsen.</dc:title>
  <dc:creator>Schikora, Petra (002)</dc:creator>
  <cp:lastModifiedBy>Schikora, Petra (002)</cp:lastModifiedBy>
  <cp:revision>6</cp:revision>
  <dcterms:created xsi:type="dcterms:W3CDTF">2023-08-25T08:53:03Z</dcterms:created>
  <dcterms:modified xsi:type="dcterms:W3CDTF">2023-10-10T07:41:54Z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2020-01-21T00:00:00Z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15.0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2023-08-25T08:53:24Z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d4b1f1a3-815a-420b-a6f4-ca5a6cee277b</vt:lpwstr>
  </property>
  <property fmtid="{D5CDD505-2E9C-101B-9397-08002B2CF9AE}" pid="12" name="MSIP_Label_924dbb1d-991d-4bbd-aad5-33bac1d8ffaf_ContentBits">
    <vt:lpwstr>0</vt:lpwstr>
  </property>
</Properties>
</file>