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20104100" cy="7112000"/>
  <p:notesSz cx="20104100" cy="7112000"/>
  <p:defaultTextStyle>
    <a:defPPr>
      <a:defRPr kern="0"/>
    </a:def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38" y="-10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2204720"/>
            <a:ext cx="17088486" cy="149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3982720"/>
            <a:ext cx="14072870" cy="177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6514" y="219940"/>
            <a:ext cx="8859520" cy="11055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1635760"/>
            <a:ext cx="18093690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6614160"/>
            <a:ext cx="6433312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529051" y="6706753"/>
            <a:ext cx="2478466" cy="121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it-IT" sz="700" b="1" dirty="0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Componenti originali Mercedes-Benz </a:t>
            </a:r>
            <a: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| Manutenzione e usura</a:t>
            </a:r>
            <a:endParaRPr sz="700" dirty="0">
              <a:latin typeface="MB Corpo S Text Light"/>
              <a:cs typeface="MB Corpo S Text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6514" y="446794"/>
            <a:ext cx="2064136" cy="56169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it-IT" dirty="0" smtClean="0"/>
              <a:t>Motore.</a:t>
            </a:r>
            <a:endParaRPr lang="it-IT" dirty="0"/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248808"/>
              </p:ext>
            </p:extLst>
          </p:nvPr>
        </p:nvGraphicFramePr>
        <p:xfrm>
          <a:off x="609214" y="1862987"/>
          <a:ext cx="17028791" cy="13030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723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002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6821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9451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79158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20090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20090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200660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lang="it-IT" sz="950" b="1" dirty="0">
                          <a:solidFill>
                            <a:srgbClr val="1A1A18"/>
                          </a:solidFill>
                          <a:latin typeface="MB Corpo S Text"/>
                          <a:cs typeface="MB Corpo S Text"/>
                          <a:sym typeface="MB Corpo S Text"/>
                        </a:rPr>
                        <a:t>Prodotto</a:t>
                      </a:r>
                      <a:endParaRPr sz="950" dirty="0">
                        <a:latin typeface="MB Corpo S Text"/>
                        <a:cs typeface="MB Corpo S Text"/>
                      </a:endParaRPr>
                    </a:p>
                  </a:txBody>
                  <a:tcPr marL="0" marR="0" marT="285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lang="it-IT" sz="950" b="1">
                          <a:solidFill>
                            <a:srgbClr val="1A1A18"/>
                          </a:solidFill>
                          <a:latin typeface="MB Corpo S Text"/>
                          <a:cs typeface="MB Corpo S Text"/>
                          <a:sym typeface="MB Corpo S Text"/>
                        </a:rPr>
                        <a:t>I vantaggi per i vostri clienti</a:t>
                      </a:r>
                      <a:endParaRPr sz="950">
                        <a:latin typeface="MB Corpo S Text"/>
                        <a:cs typeface="MB Corpo S Text"/>
                      </a:endParaRPr>
                    </a:p>
                  </a:txBody>
                  <a:tcPr marL="0" marR="0" marT="285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lang="it-IT" sz="950" b="1">
                          <a:solidFill>
                            <a:srgbClr val="1A1A18"/>
                          </a:solidFill>
                          <a:latin typeface="MB Corpo S Text"/>
                          <a:cs typeface="MB Corpo S Text"/>
                          <a:sym typeface="MB Corpo S Text"/>
                        </a:rPr>
                        <a:t>I vantaggi per voi</a:t>
                      </a:r>
                      <a:endParaRPr sz="950">
                        <a:latin typeface="MB Corpo S Text"/>
                        <a:cs typeface="MB Corpo S Text"/>
                      </a:endParaRPr>
                    </a:p>
                  </a:txBody>
                  <a:tcPr marL="0" marR="0" marT="285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lang="it-IT" sz="950" b="1">
                          <a:solidFill>
                            <a:srgbClr val="FFFFFF"/>
                          </a:solidFill>
                          <a:latin typeface="MB Corpo S Text"/>
                          <a:cs typeface="MB Corpo S Text"/>
                          <a:sym typeface="MB Corpo S Text"/>
                        </a:rPr>
                        <a:t>Consiglio pratico</a:t>
                      </a:r>
                      <a:endParaRPr sz="950">
                        <a:latin typeface="MB Corpo S Text"/>
                        <a:cs typeface="MB Corpo S Text"/>
                      </a:endParaRPr>
                    </a:p>
                  </a:txBody>
                  <a:tcPr marL="0" marR="0" marT="29845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 marL="126873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lang="it-IT" sz="950" b="1">
                          <a:solidFill>
                            <a:srgbClr val="1A1A18"/>
                          </a:solidFill>
                          <a:latin typeface="MB Corpo S Text"/>
                          <a:cs typeface="MB Corpo S Text"/>
                          <a:sym typeface="MB Corpo S Text"/>
                        </a:rPr>
                        <a:t>Prodotto</a:t>
                      </a:r>
                      <a:endParaRPr sz="950">
                        <a:latin typeface="MB Corpo S Text"/>
                        <a:cs typeface="MB Corpo S Text"/>
                      </a:endParaRPr>
                    </a:p>
                  </a:txBody>
                  <a:tcPr marL="0" marR="0" marT="285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lang="it-IT" sz="950" b="1">
                          <a:solidFill>
                            <a:srgbClr val="1A1A18"/>
                          </a:solidFill>
                          <a:latin typeface="MB Corpo S Text"/>
                          <a:cs typeface="MB Corpo S Text"/>
                          <a:sym typeface="MB Corpo S Text"/>
                        </a:rPr>
                        <a:t>I vantaggi per i vostri clienti</a:t>
                      </a:r>
                      <a:endParaRPr sz="950">
                        <a:latin typeface="MB Corpo S Text"/>
                        <a:cs typeface="MB Corpo S Text"/>
                      </a:endParaRPr>
                    </a:p>
                  </a:txBody>
                  <a:tcPr marL="0" marR="0" marT="285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lang="it-IT" sz="950" b="1">
                          <a:solidFill>
                            <a:srgbClr val="1A1A18"/>
                          </a:solidFill>
                          <a:latin typeface="MB Corpo S Text"/>
                          <a:cs typeface="MB Corpo S Text"/>
                          <a:sym typeface="MB Corpo S Text"/>
                        </a:rPr>
                        <a:t>I vantaggi per voi</a:t>
                      </a:r>
                      <a:endParaRPr sz="950">
                        <a:latin typeface="MB Corpo S Text"/>
                        <a:cs typeface="MB Corpo S Text"/>
                      </a:endParaRPr>
                    </a:p>
                  </a:txBody>
                  <a:tcPr marL="0" marR="0" marT="285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175">
                      <a:solidFill>
                        <a:srgbClr val="1A1A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175">
                      <a:solidFill>
                        <a:srgbClr val="1A1A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175">
                      <a:solidFill>
                        <a:srgbClr val="1A1A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175">
                      <a:solidFill>
                        <a:srgbClr val="1A1A1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50165">
                        <a:lnSpc>
                          <a:spcPts val="1105"/>
                        </a:lnSpc>
                        <a:spcBef>
                          <a:spcPts val="1025"/>
                        </a:spcBef>
                      </a:pPr>
                      <a:r>
                        <a:rPr lang="it-IT" sz="950" b="1">
                          <a:solidFill>
                            <a:srgbClr val="009EE3"/>
                          </a:solidFill>
                          <a:latin typeface="MB Corpo S Text"/>
                          <a:cs typeface="MB Corpo S Text"/>
                          <a:sym typeface="MB Corpo S Text"/>
                        </a:rPr>
                        <a:t>Cinghia trapezoidale e</a:t>
                      </a:r>
                      <a:endParaRPr sz="950">
                        <a:latin typeface="MB Corpo S Text"/>
                        <a:cs typeface="MB Corpo S Text"/>
                      </a:endParaRPr>
                    </a:p>
                  </a:txBody>
                  <a:tcPr marL="0" marR="0" marT="1301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36525" indent="-86360">
                        <a:lnSpc>
                          <a:spcPct val="100000"/>
                        </a:lnSpc>
                        <a:spcBef>
                          <a:spcPts val="680"/>
                        </a:spcBef>
                        <a:buChar char="•"/>
                        <a:tabLst>
                          <a:tab pos="136525" algn="l"/>
                        </a:tabLst>
                      </a:pPr>
                      <a:r>
                        <a:rPr lang="it-IT" sz="70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Lunga durata grazie a un'usura meccanica</a:t>
                      </a:r>
                      <a:endParaRPr sz="70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86360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136525" indent="-86360">
                        <a:lnSpc>
                          <a:spcPct val="100000"/>
                        </a:lnSpc>
                        <a:buChar char="•"/>
                        <a:tabLst>
                          <a:tab pos="136525" algn="l"/>
                        </a:tabLst>
                      </a:pPr>
                      <a:r>
                        <a:rPr lang="it-IT" sz="70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Adattate precisamente ai gruppi ausiliari come</a:t>
                      </a:r>
                      <a:endParaRPr sz="70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571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136525" indent="-86360">
                        <a:lnSpc>
                          <a:spcPct val="100000"/>
                        </a:lnSpc>
                        <a:buChar char="•"/>
                        <a:tabLst>
                          <a:tab pos="136525" algn="l"/>
                        </a:tabLst>
                      </a:pPr>
                      <a:r>
                        <a:rPr lang="it-IT" sz="70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La cinghia trapezoidale a nervature</a:t>
                      </a:r>
                      <a:endParaRPr sz="70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1268730">
                        <a:lnSpc>
                          <a:spcPts val="1105"/>
                        </a:lnSpc>
                        <a:spcBef>
                          <a:spcPts val="1025"/>
                        </a:spcBef>
                      </a:pPr>
                      <a:r>
                        <a:rPr lang="it-IT" sz="950" b="1" dirty="0">
                          <a:solidFill>
                            <a:srgbClr val="009EE3"/>
                          </a:solidFill>
                          <a:latin typeface="MB Corpo S Text"/>
                          <a:cs typeface="MB Corpo S Text"/>
                          <a:sym typeface="MB Corpo S Text"/>
                        </a:rPr>
                        <a:t>Candele di accensione.</a:t>
                      </a:r>
                      <a:endParaRPr sz="950" dirty="0">
                        <a:latin typeface="MB Corpo S Text"/>
                        <a:cs typeface="MB Corpo S Text"/>
                      </a:endParaRPr>
                    </a:p>
                  </a:txBody>
                  <a:tcPr marL="0" marR="0" marT="1301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36525" indent="-86360">
                        <a:lnSpc>
                          <a:spcPct val="100000"/>
                        </a:lnSpc>
                        <a:spcBef>
                          <a:spcPts val="680"/>
                        </a:spcBef>
                        <a:buChar char="•"/>
                        <a:tabLst>
                          <a:tab pos="136525" algn="l"/>
                        </a:tabLst>
                      </a:pPr>
                      <a:r>
                        <a:rPr lang="it-IT" sz="700" dirty="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Struttura del componente di elevata qualità grazie</a:t>
                      </a:r>
                      <a:endParaRPr sz="70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86360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136525" indent="-86360">
                        <a:lnSpc>
                          <a:spcPct val="100000"/>
                        </a:lnSpc>
                        <a:buChar char="•"/>
                        <a:tabLst>
                          <a:tab pos="136525" algn="l"/>
                        </a:tabLst>
                      </a:pPr>
                      <a:r>
                        <a:rPr lang="it-IT" sz="70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Sviluppate e testate specificamente per ogni tipo di</a:t>
                      </a:r>
                      <a:endParaRPr sz="70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571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82955">
                <a:tc>
                  <a:txBody>
                    <a:bodyPr/>
                    <a:lstStyle/>
                    <a:p>
                      <a:pPr marL="50165">
                        <a:lnSpc>
                          <a:spcPts val="1065"/>
                        </a:lnSpc>
                      </a:pPr>
                      <a:r>
                        <a:rPr lang="it-IT" sz="950" b="1">
                          <a:solidFill>
                            <a:srgbClr val="009EE3"/>
                          </a:solidFill>
                          <a:latin typeface="MB Corpo S Text"/>
                          <a:cs typeface="MB Corpo S Text"/>
                          <a:sym typeface="MB Corpo S Text"/>
                        </a:rPr>
                        <a:t>trasmissione a cinghia.</a:t>
                      </a:r>
                      <a:endParaRPr sz="950">
                        <a:latin typeface="MB Corpo S Text"/>
                        <a:cs typeface="MB Corpo S Text"/>
                      </a:endParaRPr>
                    </a:p>
                    <a:p>
                      <a:pPr marL="50165" marR="1409700">
                        <a:lnSpc>
                          <a:spcPct val="113300"/>
                        </a:lnSpc>
                        <a:spcBef>
                          <a:spcPts val="215"/>
                        </a:spcBef>
                      </a:pPr>
                      <a:r>
                        <a:rPr lang="it-IT" sz="70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Rumorosità estremamente bassa e prevenzione di stridii.</a:t>
                      </a:r>
                      <a:endParaRPr sz="70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645"/>
                        </a:lnSpc>
                      </a:pPr>
                      <a:r>
                        <a:rPr lang="it-IT" sz="70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ridotta.</a:t>
                      </a:r>
                      <a:endParaRPr sz="700">
                        <a:latin typeface="MB Corpo S Text Light"/>
                        <a:cs typeface="MB Corpo S Text Light"/>
                      </a:endParaRPr>
                    </a:p>
                    <a:p>
                      <a:pPr marL="134620" indent="-84455">
                        <a:lnSpc>
                          <a:spcPct val="100000"/>
                        </a:lnSpc>
                        <a:spcBef>
                          <a:spcPts val="375"/>
                        </a:spcBef>
                        <a:buChar char="•"/>
                        <a:tabLst>
                          <a:tab pos="134620" algn="l"/>
                        </a:tabLst>
                      </a:pPr>
                      <a:r>
                        <a:rPr lang="it-IT" sz="70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Riduce il rischio di danni indiretti.</a:t>
                      </a:r>
                      <a:endParaRPr sz="70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0" marB="0">
                    <a:solidFill>
                      <a:srgbClr val="009EE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37160">
                        <a:lnSpc>
                          <a:spcPts val="645"/>
                        </a:lnSpc>
                        <a:tabLst>
                          <a:tab pos="2404745" algn="l"/>
                          <a:tab pos="5330190" algn="l"/>
                        </a:tabLst>
                      </a:pPr>
                      <a:r>
                        <a:rPr lang="it-IT" sz="70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alternatore, pompa dell'acqua e compressore 	</a:t>
                      </a:r>
                      <a:r>
                        <a:rPr lang="it-IT" sz="70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originale Mercedes‑Benz vanta una durata	</a:t>
                      </a:r>
                      <a:r>
                        <a:rPr lang="it-IT" sz="1050" baseline="-35714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Adattate in modo ottimale al</a:t>
                      </a:r>
                      <a:endParaRPr sz="1050" baseline="-35714" dirty="0">
                        <a:latin typeface="MB Corpo S Text Light"/>
                        <a:cs typeface="MB Corpo S Text Light"/>
                      </a:endParaRPr>
                    </a:p>
                    <a:p>
                      <a:pPr marL="137160">
                        <a:lnSpc>
                          <a:spcPct val="100000"/>
                        </a:lnSpc>
                        <a:spcBef>
                          <a:spcPts val="110"/>
                        </a:spcBef>
                        <a:tabLst>
                          <a:tab pos="2404745" algn="l"/>
                          <a:tab pos="5330190" algn="l"/>
                        </a:tabLst>
                      </a:pPr>
                      <a:r>
                        <a:rPr lang="it-IT" sz="70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del climatizzatore.	</a:t>
                      </a:r>
                      <a:r>
                        <a:rPr lang="it-IT" sz="70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di almeno 90.000 km (con sollecitazione	</a:t>
                      </a:r>
                      <a:r>
                        <a:rPr lang="it-IT" sz="1050" baseline="-35714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motore – per più potenza,</a:t>
                      </a:r>
                      <a:endParaRPr sz="1050" baseline="-35714" dirty="0">
                        <a:latin typeface="MB Corpo S Text Light"/>
                        <a:cs typeface="MB Corpo S Text Light"/>
                      </a:endParaRPr>
                    </a:p>
                    <a:p>
                      <a:pPr marL="2404745">
                        <a:lnSpc>
                          <a:spcPts val="665"/>
                        </a:lnSpc>
                        <a:spcBef>
                          <a:spcPts val="570"/>
                        </a:spcBef>
                        <a:tabLst>
                          <a:tab pos="5330190" algn="l"/>
                        </a:tabLst>
                      </a:pPr>
                      <a:r>
                        <a:rPr lang="it-IT" sz="1050" baseline="35714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normale), con cui un veicolo	</a:t>
                      </a:r>
                      <a:r>
                        <a:rPr lang="it-IT" sz="70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minore consumo di carburante</a:t>
                      </a:r>
                      <a:endParaRPr sz="700" dirty="0">
                        <a:latin typeface="MB Corpo S Text Light"/>
                        <a:cs typeface="MB Corpo S Text Light"/>
                      </a:endParaRPr>
                    </a:p>
                    <a:p>
                      <a:pPr marL="2404745">
                        <a:lnSpc>
                          <a:spcPts val="665"/>
                        </a:lnSpc>
                        <a:tabLst>
                          <a:tab pos="5330190" algn="l"/>
                        </a:tabLst>
                      </a:pPr>
                      <a:r>
                        <a:rPr lang="it-IT" sz="70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Mercedes‑Benz potrebbe circondare	</a:t>
                      </a:r>
                      <a:r>
                        <a:rPr lang="it-IT" sz="1050" baseline="-35714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e una lunga vita del motore.</a:t>
                      </a:r>
                      <a:endParaRPr sz="1050" baseline="-35714" dirty="0">
                        <a:latin typeface="MB Corpo S Text Light"/>
                        <a:cs typeface="MB Corpo S Text Light"/>
                      </a:endParaRPr>
                    </a:p>
                    <a:p>
                      <a:pPr marL="2404745">
                        <a:lnSpc>
                          <a:spcPct val="100000"/>
                        </a:lnSpc>
                        <a:spcBef>
                          <a:spcPts val="114"/>
                        </a:spcBef>
                        <a:tabLst>
                          <a:tab pos="5330190" algn="l"/>
                        </a:tabLst>
                      </a:pPr>
                      <a:r>
                        <a:rPr lang="it-IT" sz="70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il globo terrestre più di due volte.	</a:t>
                      </a:r>
                      <a:endParaRPr sz="1050" baseline="-35714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645"/>
                        </a:lnSpc>
                      </a:pPr>
                      <a:r>
                        <a:rPr lang="it-IT" sz="700" dirty="0" smtClean="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all'utilizzo di </a:t>
                      </a:r>
                      <a:r>
                        <a:rPr lang="it-IT" sz="700" dirty="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materiali estremamente resistenti</a:t>
                      </a:r>
                      <a:endParaRPr sz="700" dirty="0">
                        <a:latin typeface="MB Corpo S Text Light"/>
                        <a:cs typeface="MB Corpo S Text Light"/>
                      </a:endParaRPr>
                    </a:p>
                    <a:p>
                      <a:pPr marL="13716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lang="it-IT" sz="700" dirty="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e durevoli.</a:t>
                      </a:r>
                      <a:endParaRPr sz="700" dirty="0">
                        <a:latin typeface="MB Corpo S Text Light"/>
                        <a:cs typeface="MB Corpo S Text Light"/>
                      </a:endParaRPr>
                    </a:p>
                    <a:p>
                      <a:pPr marL="136525" indent="-86360">
                        <a:lnSpc>
                          <a:spcPct val="100000"/>
                        </a:lnSpc>
                        <a:spcBef>
                          <a:spcPts val="380"/>
                        </a:spcBef>
                        <a:buChar char="•"/>
                        <a:tabLst>
                          <a:tab pos="136525" algn="l"/>
                        </a:tabLst>
                      </a:pPr>
                      <a:r>
                        <a:rPr lang="it-IT" sz="700" dirty="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Combustione efficiente e quindi minore impatto ambientale.</a:t>
                      </a:r>
                      <a:endParaRPr sz="70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0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645"/>
                        </a:lnSpc>
                      </a:pPr>
                      <a:r>
                        <a:rPr lang="it-IT" sz="70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  <a:sym typeface="MB Corpo S Text Light"/>
                        </a:rPr>
                        <a:t>motore Mercedes-Benz.</a:t>
                      </a:r>
                      <a:endParaRPr sz="70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5" name="object 5"/>
          <p:cNvGrpSpPr/>
          <p:nvPr/>
        </p:nvGrpSpPr>
        <p:grpSpPr>
          <a:xfrm>
            <a:off x="609214" y="3178308"/>
            <a:ext cx="6972300" cy="3175"/>
            <a:chOff x="609214" y="3178308"/>
            <a:chExt cx="6972300" cy="3175"/>
          </a:xfrm>
        </p:grpSpPr>
        <p:sp>
          <p:nvSpPr>
            <p:cNvPr id="6" name="object 6"/>
            <p:cNvSpPr/>
            <p:nvPr/>
          </p:nvSpPr>
          <p:spPr>
            <a:xfrm>
              <a:off x="609214" y="3179801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929180" y="3179801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181455" y="317980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381398" y="317980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609214" y="5750548"/>
            <a:ext cx="6972300" cy="3175"/>
            <a:chOff x="609214" y="5750548"/>
            <a:chExt cx="6972300" cy="3175"/>
          </a:xfrm>
        </p:grpSpPr>
        <p:sp>
          <p:nvSpPr>
            <p:cNvPr id="11" name="object 11"/>
            <p:cNvSpPr/>
            <p:nvPr/>
          </p:nvSpPr>
          <p:spPr>
            <a:xfrm>
              <a:off x="609214" y="5752041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929180" y="5752041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181455" y="575204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381398" y="575204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/>
          <p:nvPr/>
        </p:nvSpPr>
        <p:spPr>
          <a:xfrm>
            <a:off x="7649032" y="3179801"/>
            <a:ext cx="1793875" cy="0"/>
          </a:xfrm>
          <a:custGeom>
            <a:avLst/>
            <a:gdLst/>
            <a:ahLst/>
            <a:cxnLst/>
            <a:rect l="l" t="t" r="r" b="b"/>
            <a:pathLst>
              <a:path w="1793875">
                <a:moveTo>
                  <a:pt x="0" y="0"/>
                </a:moveTo>
                <a:lnTo>
                  <a:pt x="1793797" y="0"/>
                </a:lnTo>
              </a:path>
            </a:pathLst>
          </a:custGeom>
          <a:ln w="3175">
            <a:solidFill>
              <a:srgbClr val="009E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649032" y="5752041"/>
            <a:ext cx="1793875" cy="0"/>
          </a:xfrm>
          <a:custGeom>
            <a:avLst/>
            <a:gdLst/>
            <a:ahLst/>
            <a:cxnLst/>
            <a:rect l="l" t="t" r="r" b="b"/>
            <a:pathLst>
              <a:path w="1793875">
                <a:moveTo>
                  <a:pt x="0" y="0"/>
                </a:moveTo>
                <a:lnTo>
                  <a:pt x="1793797" y="0"/>
                </a:lnTo>
              </a:path>
            </a:pathLst>
          </a:custGeom>
          <a:ln w="3175">
            <a:solidFill>
              <a:srgbClr val="009E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15541" y="2312332"/>
            <a:ext cx="1091423" cy="553297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644274" y="3243313"/>
            <a:ext cx="1211535" cy="86466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lang="it-IT" sz="950" b="1" dirty="0">
                <a:solidFill>
                  <a:srgbClr val="009EE3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Batteria di avviamento.</a:t>
            </a:r>
            <a:endParaRPr sz="950" dirty="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220"/>
              </a:spcBef>
            </a:pPr>
            <a: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Prodotto di elevate prestazioni completamente esente da manutenzione e di lunga durata.</a:t>
            </a:r>
            <a:endParaRPr sz="700" dirty="0">
              <a:latin typeface="MB Corpo S Text Light"/>
              <a:cs typeface="MB Corpo S Text Light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940462" y="3230568"/>
            <a:ext cx="1139825" cy="1113790"/>
            <a:chOff x="1940462" y="3230568"/>
            <a:chExt cx="1139825" cy="1113790"/>
          </a:xfrm>
        </p:grpSpPr>
        <p:pic>
          <p:nvPicPr>
            <p:cNvPr id="20" name="object 2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30707" y="3230568"/>
              <a:ext cx="1049203" cy="710744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1947925" y="3943678"/>
              <a:ext cx="393065" cy="393065"/>
            </a:xfrm>
            <a:custGeom>
              <a:avLst/>
              <a:gdLst/>
              <a:ahLst/>
              <a:cxnLst/>
              <a:rect l="l" t="t" r="r" b="b"/>
              <a:pathLst>
                <a:path w="393064" h="393064">
                  <a:moveTo>
                    <a:pt x="392905" y="196446"/>
                  </a:moveTo>
                  <a:lnTo>
                    <a:pt x="387716" y="241490"/>
                  </a:lnTo>
                  <a:lnTo>
                    <a:pt x="372938" y="282840"/>
                  </a:lnTo>
                  <a:lnTo>
                    <a:pt x="349748" y="319315"/>
                  </a:lnTo>
                  <a:lnTo>
                    <a:pt x="319327" y="349736"/>
                  </a:lnTo>
                  <a:lnTo>
                    <a:pt x="282852" y="372926"/>
                  </a:lnTo>
                  <a:lnTo>
                    <a:pt x="241502" y="387704"/>
                  </a:lnTo>
                  <a:lnTo>
                    <a:pt x="196458" y="392893"/>
                  </a:lnTo>
                  <a:lnTo>
                    <a:pt x="151409" y="387704"/>
                  </a:lnTo>
                  <a:lnTo>
                    <a:pt x="110057" y="372926"/>
                  </a:lnTo>
                  <a:lnTo>
                    <a:pt x="73580" y="349736"/>
                  </a:lnTo>
                  <a:lnTo>
                    <a:pt x="43157" y="319315"/>
                  </a:lnTo>
                  <a:lnTo>
                    <a:pt x="19966" y="282840"/>
                  </a:lnTo>
                  <a:lnTo>
                    <a:pt x="5188" y="241490"/>
                  </a:lnTo>
                  <a:lnTo>
                    <a:pt x="0" y="196446"/>
                  </a:lnTo>
                  <a:lnTo>
                    <a:pt x="5188" y="151402"/>
                  </a:lnTo>
                  <a:lnTo>
                    <a:pt x="19966" y="110052"/>
                  </a:lnTo>
                  <a:lnTo>
                    <a:pt x="43157" y="73577"/>
                  </a:lnTo>
                  <a:lnTo>
                    <a:pt x="73580" y="43156"/>
                  </a:lnTo>
                  <a:lnTo>
                    <a:pt x="110057" y="19966"/>
                  </a:lnTo>
                  <a:lnTo>
                    <a:pt x="151409" y="5188"/>
                  </a:lnTo>
                  <a:lnTo>
                    <a:pt x="196458" y="0"/>
                  </a:lnTo>
                  <a:lnTo>
                    <a:pt x="241502" y="5188"/>
                  </a:lnTo>
                  <a:lnTo>
                    <a:pt x="282852" y="19966"/>
                  </a:lnTo>
                  <a:lnTo>
                    <a:pt x="319327" y="43156"/>
                  </a:lnTo>
                  <a:lnTo>
                    <a:pt x="349748" y="73577"/>
                  </a:lnTo>
                  <a:lnTo>
                    <a:pt x="372938" y="110052"/>
                  </a:lnTo>
                  <a:lnTo>
                    <a:pt x="387716" y="151402"/>
                  </a:lnTo>
                  <a:lnTo>
                    <a:pt x="392905" y="196446"/>
                  </a:lnTo>
                  <a:close/>
                </a:path>
              </a:pathLst>
            </a:custGeom>
            <a:ln w="14924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038947" y="3990043"/>
              <a:ext cx="211454" cy="287655"/>
            </a:xfrm>
            <a:custGeom>
              <a:avLst/>
              <a:gdLst/>
              <a:ahLst/>
              <a:cxnLst/>
              <a:rect l="l" t="t" r="r" b="b"/>
              <a:pathLst>
                <a:path w="211455" h="287654">
                  <a:moveTo>
                    <a:pt x="54063" y="224840"/>
                  </a:moveTo>
                  <a:lnTo>
                    <a:pt x="48602" y="219392"/>
                  </a:lnTo>
                  <a:lnTo>
                    <a:pt x="41884" y="219392"/>
                  </a:lnTo>
                  <a:lnTo>
                    <a:pt x="35153" y="219392"/>
                  </a:lnTo>
                  <a:lnTo>
                    <a:pt x="29705" y="224840"/>
                  </a:lnTo>
                  <a:lnTo>
                    <a:pt x="29705" y="238290"/>
                  </a:lnTo>
                  <a:lnTo>
                    <a:pt x="35153" y="243738"/>
                  </a:lnTo>
                  <a:lnTo>
                    <a:pt x="48602" y="243738"/>
                  </a:lnTo>
                  <a:lnTo>
                    <a:pt x="54063" y="238290"/>
                  </a:lnTo>
                  <a:lnTo>
                    <a:pt x="54063" y="224840"/>
                  </a:lnTo>
                  <a:close/>
                </a:path>
                <a:path w="211455" h="287654">
                  <a:moveTo>
                    <a:pt x="54063" y="187820"/>
                  </a:moveTo>
                  <a:lnTo>
                    <a:pt x="48602" y="182372"/>
                  </a:lnTo>
                  <a:lnTo>
                    <a:pt x="41884" y="182372"/>
                  </a:lnTo>
                  <a:lnTo>
                    <a:pt x="35153" y="182372"/>
                  </a:lnTo>
                  <a:lnTo>
                    <a:pt x="29705" y="187820"/>
                  </a:lnTo>
                  <a:lnTo>
                    <a:pt x="29705" y="201269"/>
                  </a:lnTo>
                  <a:lnTo>
                    <a:pt x="35153" y="206717"/>
                  </a:lnTo>
                  <a:lnTo>
                    <a:pt x="48602" y="206717"/>
                  </a:lnTo>
                  <a:lnTo>
                    <a:pt x="54063" y="201269"/>
                  </a:lnTo>
                  <a:lnTo>
                    <a:pt x="54063" y="187820"/>
                  </a:lnTo>
                  <a:close/>
                </a:path>
                <a:path w="211455" h="287654">
                  <a:moveTo>
                    <a:pt x="54063" y="150761"/>
                  </a:moveTo>
                  <a:lnTo>
                    <a:pt x="48602" y="145326"/>
                  </a:lnTo>
                  <a:lnTo>
                    <a:pt x="41884" y="145326"/>
                  </a:lnTo>
                  <a:lnTo>
                    <a:pt x="35153" y="145326"/>
                  </a:lnTo>
                  <a:lnTo>
                    <a:pt x="29705" y="150761"/>
                  </a:lnTo>
                  <a:lnTo>
                    <a:pt x="29705" y="164249"/>
                  </a:lnTo>
                  <a:lnTo>
                    <a:pt x="35153" y="169697"/>
                  </a:lnTo>
                  <a:lnTo>
                    <a:pt x="48602" y="169697"/>
                  </a:lnTo>
                  <a:lnTo>
                    <a:pt x="54063" y="164249"/>
                  </a:lnTo>
                  <a:lnTo>
                    <a:pt x="54063" y="150761"/>
                  </a:lnTo>
                  <a:close/>
                </a:path>
                <a:path w="211455" h="287654">
                  <a:moveTo>
                    <a:pt x="54063" y="113753"/>
                  </a:moveTo>
                  <a:lnTo>
                    <a:pt x="48602" y="108305"/>
                  </a:lnTo>
                  <a:lnTo>
                    <a:pt x="41884" y="108305"/>
                  </a:lnTo>
                  <a:lnTo>
                    <a:pt x="35153" y="108305"/>
                  </a:lnTo>
                  <a:lnTo>
                    <a:pt x="29705" y="113753"/>
                  </a:lnTo>
                  <a:lnTo>
                    <a:pt x="29705" y="127228"/>
                  </a:lnTo>
                  <a:lnTo>
                    <a:pt x="35153" y="132664"/>
                  </a:lnTo>
                  <a:lnTo>
                    <a:pt x="48602" y="132664"/>
                  </a:lnTo>
                  <a:lnTo>
                    <a:pt x="54063" y="127228"/>
                  </a:lnTo>
                  <a:lnTo>
                    <a:pt x="54063" y="113753"/>
                  </a:lnTo>
                  <a:close/>
                </a:path>
                <a:path w="211455" h="287654">
                  <a:moveTo>
                    <a:pt x="54063" y="76746"/>
                  </a:moveTo>
                  <a:lnTo>
                    <a:pt x="48602" y="71297"/>
                  </a:lnTo>
                  <a:lnTo>
                    <a:pt x="41884" y="71297"/>
                  </a:lnTo>
                  <a:lnTo>
                    <a:pt x="35153" y="71297"/>
                  </a:lnTo>
                  <a:lnTo>
                    <a:pt x="29705" y="76746"/>
                  </a:lnTo>
                  <a:lnTo>
                    <a:pt x="29705" y="90208"/>
                  </a:lnTo>
                  <a:lnTo>
                    <a:pt x="35153" y="95643"/>
                  </a:lnTo>
                  <a:lnTo>
                    <a:pt x="48602" y="95643"/>
                  </a:lnTo>
                  <a:lnTo>
                    <a:pt x="54063" y="90208"/>
                  </a:lnTo>
                  <a:lnTo>
                    <a:pt x="54063" y="76746"/>
                  </a:lnTo>
                  <a:close/>
                </a:path>
                <a:path w="211455" h="287654">
                  <a:moveTo>
                    <a:pt x="167640" y="46101"/>
                  </a:moveTo>
                  <a:lnTo>
                    <a:pt x="161213" y="34302"/>
                  </a:lnTo>
                  <a:lnTo>
                    <a:pt x="148945" y="11798"/>
                  </a:lnTo>
                  <a:lnTo>
                    <a:pt x="142519" y="0"/>
                  </a:lnTo>
                  <a:lnTo>
                    <a:pt x="116725" y="0"/>
                  </a:lnTo>
                  <a:lnTo>
                    <a:pt x="116725" y="16840"/>
                  </a:lnTo>
                  <a:lnTo>
                    <a:pt x="116725" y="29273"/>
                  </a:lnTo>
                  <a:lnTo>
                    <a:pt x="111696" y="34302"/>
                  </a:lnTo>
                  <a:lnTo>
                    <a:pt x="99263" y="34302"/>
                  </a:lnTo>
                  <a:lnTo>
                    <a:pt x="94221" y="29273"/>
                  </a:lnTo>
                  <a:lnTo>
                    <a:pt x="94221" y="16840"/>
                  </a:lnTo>
                  <a:lnTo>
                    <a:pt x="99263" y="11798"/>
                  </a:lnTo>
                  <a:lnTo>
                    <a:pt x="111696" y="11798"/>
                  </a:lnTo>
                  <a:lnTo>
                    <a:pt x="116725" y="16840"/>
                  </a:lnTo>
                  <a:lnTo>
                    <a:pt x="116725" y="0"/>
                  </a:lnTo>
                  <a:lnTo>
                    <a:pt x="68465" y="0"/>
                  </a:lnTo>
                  <a:lnTo>
                    <a:pt x="43294" y="46101"/>
                  </a:lnTo>
                  <a:lnTo>
                    <a:pt x="167640" y="46101"/>
                  </a:lnTo>
                  <a:close/>
                </a:path>
                <a:path w="211455" h="287654">
                  <a:moveTo>
                    <a:pt x="210947" y="27724"/>
                  </a:moveTo>
                  <a:lnTo>
                    <a:pt x="207670" y="24422"/>
                  </a:lnTo>
                  <a:lnTo>
                    <a:pt x="203606" y="24422"/>
                  </a:lnTo>
                  <a:lnTo>
                    <a:pt x="161188" y="24422"/>
                  </a:lnTo>
                  <a:lnTo>
                    <a:pt x="170154" y="40843"/>
                  </a:lnTo>
                  <a:lnTo>
                    <a:pt x="195580" y="40843"/>
                  </a:lnTo>
                  <a:lnTo>
                    <a:pt x="195580" y="270662"/>
                  </a:lnTo>
                  <a:lnTo>
                    <a:pt x="15367" y="270662"/>
                  </a:lnTo>
                  <a:lnTo>
                    <a:pt x="15367" y="40843"/>
                  </a:lnTo>
                  <a:lnTo>
                    <a:pt x="40805" y="40843"/>
                  </a:lnTo>
                  <a:lnTo>
                    <a:pt x="49771" y="24422"/>
                  </a:lnTo>
                  <a:lnTo>
                    <a:pt x="3289" y="24422"/>
                  </a:lnTo>
                  <a:lnTo>
                    <a:pt x="0" y="27724"/>
                  </a:lnTo>
                  <a:lnTo>
                    <a:pt x="0" y="283781"/>
                  </a:lnTo>
                  <a:lnTo>
                    <a:pt x="3289" y="287083"/>
                  </a:lnTo>
                  <a:lnTo>
                    <a:pt x="207670" y="287083"/>
                  </a:lnTo>
                  <a:lnTo>
                    <a:pt x="210947" y="283781"/>
                  </a:lnTo>
                  <a:lnTo>
                    <a:pt x="210947" y="27724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02311" y="4059126"/>
              <a:ext cx="125244" cy="173769"/>
            </a:xfrm>
            <a:prstGeom prst="rect">
              <a:avLst/>
            </a:prstGeom>
          </p:spPr>
        </p:pic>
      </p:grpSp>
      <p:sp>
        <p:nvSpPr>
          <p:cNvPr id="24" name="object 24"/>
          <p:cNvSpPr txBox="1"/>
          <p:nvPr/>
        </p:nvSpPr>
        <p:spPr>
          <a:xfrm>
            <a:off x="3181459" y="3230567"/>
            <a:ext cx="2200275" cy="2484000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86360" rIns="0" bIns="0" rtlCol="0">
            <a:spAutoFit/>
          </a:bodyPr>
          <a:lstStyle/>
          <a:p>
            <a:pPr marL="47625">
              <a:spcBef>
                <a:spcPts val="200"/>
              </a:spcBef>
            </a:pPr>
            <a:r>
              <a:rPr lang="it-IT" sz="700" b="1" dirty="0">
                <a:solidFill>
                  <a:srgbClr val="FFFFFF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Vantaggi della tecnologia AGM:</a:t>
            </a:r>
            <a:endParaRPr sz="700" dirty="0">
              <a:latin typeface="MB Corpo S Text"/>
              <a:cs typeface="MB Corpo S Text"/>
            </a:endParaRPr>
          </a:p>
          <a:p>
            <a:pPr marL="133985" marR="475615" indent="-86995">
              <a:spcBef>
                <a:spcPts val="200"/>
              </a:spcBef>
              <a:buChar char="•"/>
              <a:tabLst>
                <a:tab pos="133985" algn="l"/>
              </a:tabLst>
            </a:pPr>
            <a:r>
              <a:rPr lang="it-IT" sz="700" dirty="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Ciclo di vita tre volte più lungo grazie all'elevata resistenza ai cicli e stabilità chimica.</a:t>
            </a:r>
            <a:endParaRPr sz="700" dirty="0">
              <a:latin typeface="MB Corpo S Text Light"/>
              <a:cs typeface="MB Corpo S Text Light"/>
            </a:endParaRPr>
          </a:p>
          <a:p>
            <a:pPr marL="133985" indent="-86360">
              <a:spcBef>
                <a:spcPts val="200"/>
              </a:spcBef>
              <a:buChar char="•"/>
              <a:tabLst>
                <a:tab pos="133985" algn="l"/>
              </a:tabLst>
            </a:pPr>
            <a:r>
              <a:rPr lang="it-IT" sz="700" dirty="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Caratteristiche di avviamento a freddo particolarmente buone.</a:t>
            </a:r>
            <a:endParaRPr sz="700" dirty="0">
              <a:latin typeface="MB Corpo S Text Light"/>
              <a:cs typeface="MB Corpo S Text Light"/>
            </a:endParaRPr>
          </a:p>
          <a:p>
            <a:pPr marL="133985" marR="260350" indent="-86995">
              <a:spcBef>
                <a:spcPts val="200"/>
              </a:spcBef>
              <a:buChar char="•"/>
              <a:tabLst>
                <a:tab pos="133985" algn="l"/>
              </a:tabLst>
            </a:pPr>
            <a:r>
              <a:rPr lang="it-IT" sz="700" dirty="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Potente e quindi adatta perfettamente ai veicoli con ampie dotazioni.</a:t>
            </a:r>
            <a:endParaRPr sz="700" dirty="0">
              <a:latin typeface="MB Corpo S Text Light"/>
              <a:cs typeface="MB Corpo S Text Light"/>
            </a:endParaRPr>
          </a:p>
          <a:p>
            <a:pPr marL="133985" indent="-86360">
              <a:spcBef>
                <a:spcPts val="200"/>
              </a:spcBef>
              <a:buChar char="•"/>
              <a:tabLst>
                <a:tab pos="133985" algn="l"/>
              </a:tabLst>
            </a:pPr>
            <a:r>
              <a:rPr lang="it-IT" sz="700" dirty="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Non risente delle scariche profonde.</a:t>
            </a:r>
            <a:endParaRPr sz="700" dirty="0">
              <a:latin typeface="MB Corpo S Text Light"/>
              <a:cs typeface="MB Corpo S Text Light"/>
            </a:endParaRPr>
          </a:p>
          <a:p>
            <a:pPr marL="132080" indent="-84455">
              <a:spcBef>
                <a:spcPts val="200"/>
              </a:spcBef>
              <a:buChar char="•"/>
              <a:tabLst>
                <a:tab pos="132080" algn="l"/>
              </a:tabLst>
            </a:pPr>
            <a:r>
              <a:rPr lang="it-IT" sz="700" dirty="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Vanta una minore autoscarica.</a:t>
            </a:r>
            <a:endParaRPr sz="700" dirty="0">
              <a:latin typeface="MB Corpo S Text Light"/>
              <a:cs typeface="MB Corpo S Text Light"/>
            </a:endParaRPr>
          </a:p>
          <a:p>
            <a:pPr marL="133985" indent="-86360">
              <a:spcBef>
                <a:spcPts val="200"/>
              </a:spcBef>
              <a:buChar char="•"/>
              <a:tabLst>
                <a:tab pos="133985" algn="l"/>
              </a:tabLst>
            </a:pPr>
            <a:r>
              <a:rPr lang="it-IT" sz="700" dirty="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Sicurezza antiribaltamento e contro le fuoriuscite </a:t>
            </a:r>
            <a:br>
              <a:rPr lang="it-IT" sz="700" dirty="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</a:br>
            <a:r>
              <a:rPr lang="it-IT" sz="700" dirty="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pari al 100%.</a:t>
            </a:r>
            <a:endParaRPr sz="700" dirty="0">
              <a:latin typeface="MB Corpo S Text Light"/>
              <a:cs typeface="MB Corpo S Text Light"/>
            </a:endParaRPr>
          </a:p>
          <a:p>
            <a:pPr>
              <a:spcBef>
                <a:spcPts val="200"/>
              </a:spcBef>
              <a:buClr>
                <a:srgbClr val="FFFFFF"/>
              </a:buClr>
              <a:buFont typeface="MB Corpo S Text Light"/>
              <a:buChar char="•"/>
            </a:pPr>
            <a:endParaRPr sz="400" dirty="0">
              <a:latin typeface="MB Corpo S Text Light"/>
              <a:cs typeface="MB Corpo S Text Light"/>
            </a:endParaRPr>
          </a:p>
          <a:p>
            <a:pPr marL="47625">
              <a:spcBef>
                <a:spcPts val="200"/>
              </a:spcBef>
            </a:pPr>
            <a:r>
              <a:rPr lang="it-IT" sz="700" b="1" dirty="0">
                <a:solidFill>
                  <a:srgbClr val="FFFFFF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Vantaggi della tecnologia al piombo/calcio e argento:</a:t>
            </a:r>
            <a:endParaRPr sz="700" dirty="0">
              <a:latin typeface="MB Corpo S Text"/>
              <a:cs typeface="MB Corpo S Text"/>
            </a:endParaRPr>
          </a:p>
          <a:p>
            <a:pPr marL="133985" marR="339090" indent="-86995">
              <a:spcBef>
                <a:spcPts val="200"/>
              </a:spcBef>
              <a:buChar char="•"/>
              <a:tabLst>
                <a:tab pos="133985" algn="l"/>
              </a:tabLst>
            </a:pPr>
            <a:r>
              <a:rPr lang="it-IT" sz="700" dirty="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Ciclo di vita fino al 20% più lungo rispetto alle batterie convenzionali.</a:t>
            </a:r>
            <a:endParaRPr sz="700" dirty="0">
              <a:latin typeface="MB Corpo S Text Light"/>
              <a:cs typeface="MB Corpo S Text Light"/>
            </a:endParaRPr>
          </a:p>
          <a:p>
            <a:pPr marL="133985" marR="404495" indent="-86995">
              <a:spcBef>
                <a:spcPts val="200"/>
              </a:spcBef>
              <a:buChar char="•"/>
              <a:tabLst>
                <a:tab pos="133985" algn="l"/>
              </a:tabLst>
            </a:pPr>
            <a:r>
              <a:rPr lang="it-IT" sz="700" dirty="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Più resistente all'impiego su brevi tragitti e più affidabile nell'avviamento a freddo rispetto alle batterie convenzionali.</a:t>
            </a:r>
            <a:endParaRPr sz="700" dirty="0">
              <a:latin typeface="MB Corpo S Text Light"/>
              <a:cs typeface="MB Corpo S Text Ligh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416464" y="3290210"/>
            <a:ext cx="1908175" cy="7361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060" marR="889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</a:pPr>
            <a: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Con la batteria di avviamento originale Mercedes-Benz il vostro cliente acquista un prodotto di elevata qualità,</a:t>
            </a:r>
            <a:r>
              <a:rPr lang="it-IT" sz="700" dirty="0">
                <a:latin typeface="MB Corpo S Text Light"/>
                <a:ea typeface="MB Corpo S Text Light"/>
                <a:cs typeface="MB Corpo S Text Light"/>
                <a:sym typeface="MB Corpo S Text Light"/>
              </a:rPr>
              <a:t> </a:t>
            </a:r>
            <a: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adattato in modo ottimale al fabbisogno di energia del proprio veicolo e conservabile per un periodo più lungo rispetto alle batterie IAM convenzionali.</a:t>
            </a:r>
            <a:endParaRPr sz="700" dirty="0">
              <a:latin typeface="MB Corpo S Text Light"/>
              <a:cs typeface="MB Corpo S Text Ligh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684113" y="3290210"/>
            <a:ext cx="1686560" cy="1482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7155" marR="238760" indent="-85090">
              <a:lnSpc>
                <a:spcPct val="113300"/>
              </a:lnSpc>
              <a:spcBef>
                <a:spcPts val="100"/>
              </a:spcBef>
              <a:buChar char="•"/>
              <a:tabLst>
                <a:tab pos="97155" algn="l"/>
              </a:tabLst>
            </a:pPr>
            <a:r>
              <a:rPr lang="it-IT" sz="700" dirty="0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AGM sta per </a:t>
            </a:r>
            <a:r>
              <a:rPr lang="it-IT" sz="700" dirty="0" err="1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Absorbent</a:t>
            </a:r>
            <a:r>
              <a:rPr lang="it-IT" sz="700" dirty="0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 Glass </a:t>
            </a:r>
            <a:r>
              <a:rPr lang="it-IT" sz="700" dirty="0" err="1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Mat</a:t>
            </a:r>
            <a:r>
              <a:rPr lang="it-IT" sz="700" dirty="0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 (feltro in fibra di vetro assorbente).</a:t>
            </a:r>
            <a:endParaRPr sz="700" dirty="0">
              <a:latin typeface="MB Corpo S Text Light"/>
              <a:cs typeface="MB Corpo S Text Light"/>
            </a:endParaRPr>
          </a:p>
          <a:p>
            <a:pPr marL="97155" marR="5080">
              <a:lnSpc>
                <a:spcPct val="113300"/>
              </a:lnSpc>
            </a:pPr>
            <a:r>
              <a:rPr lang="it-IT" sz="700" dirty="0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Un feltro in fibra di vetro viene impregnato di acido solforico. Diversamente da quanto accade nelle batterie per auto normali, qui la batteria non presenta più l'elettrolita sotto forma di liquido e quindi a rischio di fuoriuscita in caso di incidente.</a:t>
            </a:r>
            <a:endParaRPr sz="700" dirty="0">
              <a:latin typeface="MB Corpo S Text Light"/>
              <a:cs typeface="MB Corpo S Text Light"/>
            </a:endParaRPr>
          </a:p>
          <a:p>
            <a:pPr marL="99060" indent="-86360">
              <a:lnSpc>
                <a:spcPct val="100000"/>
              </a:lnSpc>
              <a:spcBef>
                <a:spcPts val="375"/>
              </a:spcBef>
              <a:buChar char="•"/>
              <a:tabLst>
                <a:tab pos="99060" algn="l"/>
              </a:tabLst>
            </a:pPr>
            <a:r>
              <a:rPr lang="it-IT" sz="700" dirty="0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Le batterie AGM si prestano in modo ottimale</a:t>
            </a:r>
            <a:r>
              <a:rPr lang="it-IT" sz="700" dirty="0">
                <a:latin typeface="MB Corpo S Text Light"/>
                <a:ea typeface="MB Corpo S Text Light"/>
                <a:cs typeface="MB Corpo S Text Light"/>
                <a:sym typeface="MB Corpo S Text Light"/>
              </a:rPr>
              <a:t> </a:t>
            </a:r>
            <a:r>
              <a:rPr lang="it-IT" sz="700" dirty="0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per veicoli con molti utilizzatori elettrici e funzione start/stop.</a:t>
            </a:r>
            <a:endParaRPr sz="700" dirty="0">
              <a:latin typeface="MB Corpo S Text Light"/>
              <a:cs typeface="MB Corpo S Text Light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10661262" y="3178308"/>
            <a:ext cx="6972300" cy="3175"/>
            <a:chOff x="10661262" y="3178308"/>
            <a:chExt cx="6972300" cy="3175"/>
          </a:xfrm>
        </p:grpSpPr>
        <p:sp>
          <p:nvSpPr>
            <p:cNvPr id="28" name="object 28"/>
            <p:cNvSpPr/>
            <p:nvPr/>
          </p:nvSpPr>
          <p:spPr>
            <a:xfrm>
              <a:off x="10661262" y="3179801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5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1981228" y="3179801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3233502" y="317980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5433445" y="317980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10661262" y="4295202"/>
            <a:ext cx="6972300" cy="3175"/>
            <a:chOff x="10661262" y="4295202"/>
            <a:chExt cx="6972300" cy="3175"/>
          </a:xfrm>
        </p:grpSpPr>
        <p:sp>
          <p:nvSpPr>
            <p:cNvPr id="33" name="object 33"/>
            <p:cNvSpPr/>
            <p:nvPr/>
          </p:nvSpPr>
          <p:spPr>
            <a:xfrm>
              <a:off x="10661262" y="4296695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5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1981228" y="4296695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3233502" y="429669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5433445" y="429669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10661262" y="5412096"/>
            <a:ext cx="6972300" cy="3175"/>
            <a:chOff x="10661262" y="5412096"/>
            <a:chExt cx="6972300" cy="3175"/>
          </a:xfrm>
        </p:grpSpPr>
        <p:sp>
          <p:nvSpPr>
            <p:cNvPr id="38" name="object 38"/>
            <p:cNvSpPr/>
            <p:nvPr/>
          </p:nvSpPr>
          <p:spPr>
            <a:xfrm>
              <a:off x="10661262" y="5413589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5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1981228" y="5413589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3233502" y="5413589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5433445" y="5413589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42" name="object 4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083867" y="2395287"/>
            <a:ext cx="1046997" cy="452132"/>
          </a:xfrm>
          <a:prstGeom prst="rect">
            <a:avLst/>
          </a:prstGeom>
        </p:spPr>
      </p:pic>
      <p:sp>
        <p:nvSpPr>
          <p:cNvPr id="43" name="object 43"/>
          <p:cNvSpPr txBox="1"/>
          <p:nvPr/>
        </p:nvSpPr>
        <p:spPr>
          <a:xfrm>
            <a:off x="10696323" y="3243313"/>
            <a:ext cx="1320165" cy="86466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lang="it-IT" sz="950" b="1" dirty="0">
                <a:solidFill>
                  <a:srgbClr val="009EE3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Candele di preriscaldamento.</a:t>
            </a:r>
            <a:endParaRPr sz="950" dirty="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220"/>
              </a:spcBef>
            </a:pPr>
            <a: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Favoriscono un rapido avviamento del motore e una fase di riscaldamento efficiente e quindi a minore impatto ambientale.</a:t>
            </a:r>
            <a:endParaRPr sz="700" dirty="0">
              <a:latin typeface="MB Corpo S Text Light"/>
              <a:cs typeface="MB Corpo S Text Light"/>
            </a:endParaRPr>
          </a:p>
        </p:txBody>
      </p:sp>
      <p:pic>
        <p:nvPicPr>
          <p:cNvPr id="44" name="object 4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2562060" y="3268876"/>
            <a:ext cx="90610" cy="938743"/>
          </a:xfrm>
          <a:prstGeom prst="rect">
            <a:avLst/>
          </a:prstGeom>
        </p:spPr>
      </p:pic>
      <p:sp>
        <p:nvSpPr>
          <p:cNvPr id="45" name="object 45"/>
          <p:cNvSpPr txBox="1"/>
          <p:nvPr/>
        </p:nvSpPr>
        <p:spPr>
          <a:xfrm>
            <a:off x="13233497" y="3230568"/>
            <a:ext cx="2200275" cy="1015365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71755" rIns="0" bIns="0" rtlCol="0">
            <a:spAutoFit/>
          </a:bodyPr>
          <a:lstStyle/>
          <a:p>
            <a:pPr marL="134620" marR="302260" indent="-86995">
              <a:lnSpc>
                <a:spcPct val="113300"/>
              </a:lnSpc>
              <a:spcBef>
                <a:spcPts val="565"/>
              </a:spcBef>
              <a:buChar char="•"/>
              <a:tabLst>
                <a:tab pos="134620" algn="l"/>
              </a:tabLst>
            </a:pPr>
            <a:r>
              <a:rPr lang="it-IT" sz="70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Poiché la temperatura di esercizio ottimale viene raggiunta rapidamente, le candele di preriscaldamento originali Mercedes‑Benz riducono il rischio di depositi di fuliggine.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5468513" y="3290210"/>
            <a:ext cx="1853564" cy="267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060" marR="508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</a:pPr>
            <a:r>
              <a:rPr lang="it-IT" sz="70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Sviluppate e testate specificamente per ogni tipo di motore di Mercedes-Benz.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0696323" y="4360207"/>
            <a:ext cx="1066165" cy="73533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lang="it-IT" sz="950" b="1">
                <a:solidFill>
                  <a:srgbClr val="009EE3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Silenziatori.</a:t>
            </a:r>
            <a:endParaRPr sz="95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220"/>
              </a:spcBef>
            </a:pPr>
            <a:r>
              <a:rPr lang="it-IT" sz="70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Massimo grado di insonorizzazione senza compromettere la potenza del motore.</a:t>
            </a:r>
            <a:endParaRPr sz="700">
              <a:latin typeface="MB Corpo S Text Light"/>
              <a:cs typeface="MB Corpo S Text Light"/>
            </a:endParaRPr>
          </a:p>
        </p:txBody>
      </p:sp>
      <p:pic>
        <p:nvPicPr>
          <p:cNvPr id="48" name="object 4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2039542" y="4537287"/>
            <a:ext cx="1177024" cy="659252"/>
          </a:xfrm>
          <a:prstGeom prst="rect">
            <a:avLst/>
          </a:prstGeom>
        </p:spPr>
      </p:pic>
      <p:sp>
        <p:nvSpPr>
          <p:cNvPr id="49" name="object 49"/>
          <p:cNvSpPr txBox="1"/>
          <p:nvPr/>
        </p:nvSpPr>
        <p:spPr>
          <a:xfrm>
            <a:off x="13233497" y="4347458"/>
            <a:ext cx="2200275" cy="1015365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71755" rIns="0" bIns="0" rtlCol="0">
            <a:spAutoFit/>
          </a:bodyPr>
          <a:lstStyle/>
          <a:p>
            <a:pPr marL="134620" marR="596265" indent="-86995">
              <a:lnSpc>
                <a:spcPct val="113300"/>
              </a:lnSpc>
              <a:spcBef>
                <a:spcPts val="565"/>
              </a:spcBef>
              <a:buChar char="•"/>
              <a:tabLst>
                <a:tab pos="134620" algn="l"/>
              </a:tabLst>
            </a:pPr>
            <a:r>
              <a:rPr lang="it-IT" sz="70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Lungo ciclo di vita e quindi elevata economicità.</a:t>
            </a:r>
            <a:endParaRPr sz="700">
              <a:latin typeface="MB Corpo S Text Light"/>
              <a:cs typeface="MB Corpo S Text Light"/>
            </a:endParaRPr>
          </a:p>
          <a:p>
            <a:pPr marL="134620" marR="606425" indent="-86995">
              <a:lnSpc>
                <a:spcPct val="113300"/>
              </a:lnSpc>
              <a:spcBef>
                <a:spcPts val="270"/>
              </a:spcBef>
              <a:buChar char="•"/>
              <a:tabLst>
                <a:tab pos="134620" algn="l"/>
              </a:tabLst>
            </a:pPr>
            <a:r>
              <a:rPr lang="it-IT" sz="70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Sviluppati e tarati specificamente per i veicoli Mercedes‑Benz.</a:t>
            </a:r>
            <a:endParaRPr sz="700">
              <a:latin typeface="MB Corpo S Text Light"/>
              <a:cs typeface="MB Corpo S Text Light"/>
            </a:endParaRPr>
          </a:p>
          <a:p>
            <a:pPr marL="134620" marR="643890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134620" algn="l"/>
              </a:tabLst>
            </a:pPr>
            <a:r>
              <a:rPr lang="it-IT" sz="70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Struttura complessa e resistente grazie all'impiego di acciaio inossidabile V2A di elevata qualità.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5468513" y="4407104"/>
            <a:ext cx="1887220" cy="509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060" marR="508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</a:pPr>
            <a: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I silenziatori originali Mercedes‑Benz dispongono di una precisione dimensionale ottimale per i nostri modelli Mercedes‑Benz, </a:t>
            </a:r>
            <a:b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</a:br>
            <a: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a garanzia di tempi di riparazione ridotti.</a:t>
            </a:r>
            <a:endParaRPr sz="700" dirty="0">
              <a:latin typeface="MB Corpo S Text Light"/>
              <a:cs typeface="MB Corpo S Text Light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12623444" y="2656865"/>
            <a:ext cx="408305" cy="408305"/>
            <a:chOff x="12623444" y="2656865"/>
            <a:chExt cx="408305" cy="408305"/>
          </a:xfrm>
        </p:grpSpPr>
        <p:sp>
          <p:nvSpPr>
            <p:cNvPr id="52" name="object 52"/>
            <p:cNvSpPr/>
            <p:nvPr/>
          </p:nvSpPr>
          <p:spPr>
            <a:xfrm>
              <a:off x="12630907" y="2664327"/>
              <a:ext cx="393065" cy="393065"/>
            </a:xfrm>
            <a:custGeom>
              <a:avLst/>
              <a:gdLst/>
              <a:ahLst/>
              <a:cxnLst/>
              <a:rect l="l" t="t" r="r" b="b"/>
              <a:pathLst>
                <a:path w="393065" h="393064">
                  <a:moveTo>
                    <a:pt x="196458" y="0"/>
                  </a:moveTo>
                  <a:lnTo>
                    <a:pt x="151409" y="5188"/>
                  </a:lnTo>
                  <a:lnTo>
                    <a:pt x="110057" y="19966"/>
                  </a:lnTo>
                  <a:lnTo>
                    <a:pt x="73580" y="43156"/>
                  </a:lnTo>
                  <a:lnTo>
                    <a:pt x="43157" y="73577"/>
                  </a:lnTo>
                  <a:lnTo>
                    <a:pt x="19966" y="110052"/>
                  </a:lnTo>
                  <a:lnTo>
                    <a:pt x="5188" y="151402"/>
                  </a:lnTo>
                  <a:lnTo>
                    <a:pt x="0" y="196446"/>
                  </a:lnTo>
                  <a:lnTo>
                    <a:pt x="5188" y="241490"/>
                  </a:lnTo>
                  <a:lnTo>
                    <a:pt x="19966" y="282840"/>
                  </a:lnTo>
                  <a:lnTo>
                    <a:pt x="43157" y="319315"/>
                  </a:lnTo>
                  <a:lnTo>
                    <a:pt x="73580" y="349736"/>
                  </a:lnTo>
                  <a:lnTo>
                    <a:pt x="110057" y="372926"/>
                  </a:lnTo>
                  <a:lnTo>
                    <a:pt x="151409" y="387704"/>
                  </a:lnTo>
                  <a:lnTo>
                    <a:pt x="196458" y="392893"/>
                  </a:lnTo>
                  <a:lnTo>
                    <a:pt x="241502" y="387704"/>
                  </a:lnTo>
                  <a:lnTo>
                    <a:pt x="282852" y="372926"/>
                  </a:lnTo>
                  <a:lnTo>
                    <a:pt x="319327" y="349736"/>
                  </a:lnTo>
                  <a:lnTo>
                    <a:pt x="349748" y="319315"/>
                  </a:lnTo>
                  <a:lnTo>
                    <a:pt x="372938" y="282840"/>
                  </a:lnTo>
                  <a:lnTo>
                    <a:pt x="387716" y="241490"/>
                  </a:lnTo>
                  <a:lnTo>
                    <a:pt x="392905" y="196446"/>
                  </a:lnTo>
                  <a:lnTo>
                    <a:pt x="387716" y="151402"/>
                  </a:lnTo>
                  <a:lnTo>
                    <a:pt x="372938" y="110052"/>
                  </a:lnTo>
                  <a:lnTo>
                    <a:pt x="349748" y="73577"/>
                  </a:lnTo>
                  <a:lnTo>
                    <a:pt x="319327" y="43156"/>
                  </a:lnTo>
                  <a:lnTo>
                    <a:pt x="282852" y="19966"/>
                  </a:lnTo>
                  <a:lnTo>
                    <a:pt x="241502" y="5188"/>
                  </a:lnTo>
                  <a:lnTo>
                    <a:pt x="1964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2630907" y="2664327"/>
              <a:ext cx="393065" cy="393065"/>
            </a:xfrm>
            <a:custGeom>
              <a:avLst/>
              <a:gdLst/>
              <a:ahLst/>
              <a:cxnLst/>
              <a:rect l="l" t="t" r="r" b="b"/>
              <a:pathLst>
                <a:path w="393065" h="393064">
                  <a:moveTo>
                    <a:pt x="392905" y="196446"/>
                  </a:moveTo>
                  <a:lnTo>
                    <a:pt x="387716" y="241490"/>
                  </a:lnTo>
                  <a:lnTo>
                    <a:pt x="372938" y="282840"/>
                  </a:lnTo>
                  <a:lnTo>
                    <a:pt x="349748" y="319315"/>
                  </a:lnTo>
                  <a:lnTo>
                    <a:pt x="319327" y="349736"/>
                  </a:lnTo>
                  <a:lnTo>
                    <a:pt x="282852" y="372926"/>
                  </a:lnTo>
                  <a:lnTo>
                    <a:pt x="241502" y="387704"/>
                  </a:lnTo>
                  <a:lnTo>
                    <a:pt x="196458" y="392893"/>
                  </a:lnTo>
                  <a:lnTo>
                    <a:pt x="151409" y="387704"/>
                  </a:lnTo>
                  <a:lnTo>
                    <a:pt x="110057" y="372926"/>
                  </a:lnTo>
                  <a:lnTo>
                    <a:pt x="73580" y="349736"/>
                  </a:lnTo>
                  <a:lnTo>
                    <a:pt x="43157" y="319315"/>
                  </a:lnTo>
                  <a:lnTo>
                    <a:pt x="19966" y="282840"/>
                  </a:lnTo>
                  <a:lnTo>
                    <a:pt x="5188" y="241490"/>
                  </a:lnTo>
                  <a:lnTo>
                    <a:pt x="0" y="196446"/>
                  </a:lnTo>
                  <a:lnTo>
                    <a:pt x="5188" y="151402"/>
                  </a:lnTo>
                  <a:lnTo>
                    <a:pt x="19966" y="110052"/>
                  </a:lnTo>
                  <a:lnTo>
                    <a:pt x="43157" y="73577"/>
                  </a:lnTo>
                  <a:lnTo>
                    <a:pt x="73580" y="43156"/>
                  </a:lnTo>
                  <a:lnTo>
                    <a:pt x="110057" y="19966"/>
                  </a:lnTo>
                  <a:lnTo>
                    <a:pt x="151409" y="5188"/>
                  </a:lnTo>
                  <a:lnTo>
                    <a:pt x="196458" y="0"/>
                  </a:lnTo>
                  <a:lnTo>
                    <a:pt x="241502" y="5188"/>
                  </a:lnTo>
                  <a:lnTo>
                    <a:pt x="282852" y="19966"/>
                  </a:lnTo>
                  <a:lnTo>
                    <a:pt x="319327" y="43156"/>
                  </a:lnTo>
                  <a:lnTo>
                    <a:pt x="349748" y="73577"/>
                  </a:lnTo>
                  <a:lnTo>
                    <a:pt x="372938" y="110052"/>
                  </a:lnTo>
                  <a:lnTo>
                    <a:pt x="387716" y="151402"/>
                  </a:lnTo>
                  <a:lnTo>
                    <a:pt x="392905" y="196446"/>
                  </a:lnTo>
                  <a:close/>
                </a:path>
              </a:pathLst>
            </a:custGeom>
            <a:ln w="14924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2721921" y="2710696"/>
              <a:ext cx="211454" cy="287655"/>
            </a:xfrm>
            <a:custGeom>
              <a:avLst/>
              <a:gdLst/>
              <a:ahLst/>
              <a:cxnLst/>
              <a:rect l="l" t="t" r="r" b="b"/>
              <a:pathLst>
                <a:path w="211454" h="287655">
                  <a:moveTo>
                    <a:pt x="54063" y="224828"/>
                  </a:moveTo>
                  <a:lnTo>
                    <a:pt x="48615" y="219392"/>
                  </a:lnTo>
                  <a:lnTo>
                    <a:pt x="41884" y="219392"/>
                  </a:lnTo>
                  <a:lnTo>
                    <a:pt x="35166" y="219392"/>
                  </a:lnTo>
                  <a:lnTo>
                    <a:pt x="29705" y="224828"/>
                  </a:lnTo>
                  <a:lnTo>
                    <a:pt x="29705" y="238290"/>
                  </a:lnTo>
                  <a:lnTo>
                    <a:pt x="35166" y="243738"/>
                  </a:lnTo>
                  <a:lnTo>
                    <a:pt x="48615" y="243738"/>
                  </a:lnTo>
                  <a:lnTo>
                    <a:pt x="54063" y="238290"/>
                  </a:lnTo>
                  <a:lnTo>
                    <a:pt x="54063" y="224828"/>
                  </a:lnTo>
                  <a:close/>
                </a:path>
                <a:path w="211454" h="287655">
                  <a:moveTo>
                    <a:pt x="54063" y="187807"/>
                  </a:moveTo>
                  <a:lnTo>
                    <a:pt x="48615" y="182359"/>
                  </a:lnTo>
                  <a:lnTo>
                    <a:pt x="41884" y="182359"/>
                  </a:lnTo>
                  <a:lnTo>
                    <a:pt x="35166" y="182359"/>
                  </a:lnTo>
                  <a:lnTo>
                    <a:pt x="29705" y="187807"/>
                  </a:lnTo>
                  <a:lnTo>
                    <a:pt x="29705" y="201269"/>
                  </a:lnTo>
                  <a:lnTo>
                    <a:pt x="35166" y="206705"/>
                  </a:lnTo>
                  <a:lnTo>
                    <a:pt x="48615" y="206705"/>
                  </a:lnTo>
                  <a:lnTo>
                    <a:pt x="54063" y="201269"/>
                  </a:lnTo>
                  <a:lnTo>
                    <a:pt x="54063" y="187807"/>
                  </a:lnTo>
                  <a:close/>
                </a:path>
                <a:path w="211454" h="287655">
                  <a:moveTo>
                    <a:pt x="54063" y="150761"/>
                  </a:moveTo>
                  <a:lnTo>
                    <a:pt x="48615" y="145313"/>
                  </a:lnTo>
                  <a:lnTo>
                    <a:pt x="41884" y="145313"/>
                  </a:lnTo>
                  <a:lnTo>
                    <a:pt x="35166" y="145313"/>
                  </a:lnTo>
                  <a:lnTo>
                    <a:pt x="29705" y="150761"/>
                  </a:lnTo>
                  <a:lnTo>
                    <a:pt x="29705" y="164249"/>
                  </a:lnTo>
                  <a:lnTo>
                    <a:pt x="35166" y="169684"/>
                  </a:lnTo>
                  <a:lnTo>
                    <a:pt x="48615" y="169684"/>
                  </a:lnTo>
                  <a:lnTo>
                    <a:pt x="54063" y="164249"/>
                  </a:lnTo>
                  <a:lnTo>
                    <a:pt x="54063" y="150761"/>
                  </a:lnTo>
                  <a:close/>
                </a:path>
                <a:path w="211454" h="287655">
                  <a:moveTo>
                    <a:pt x="54063" y="113753"/>
                  </a:moveTo>
                  <a:lnTo>
                    <a:pt x="48615" y="108292"/>
                  </a:lnTo>
                  <a:lnTo>
                    <a:pt x="41884" y="108292"/>
                  </a:lnTo>
                  <a:lnTo>
                    <a:pt x="35166" y="108292"/>
                  </a:lnTo>
                  <a:lnTo>
                    <a:pt x="29705" y="113753"/>
                  </a:lnTo>
                  <a:lnTo>
                    <a:pt x="29705" y="127215"/>
                  </a:lnTo>
                  <a:lnTo>
                    <a:pt x="35166" y="132664"/>
                  </a:lnTo>
                  <a:lnTo>
                    <a:pt x="48615" y="132664"/>
                  </a:lnTo>
                  <a:lnTo>
                    <a:pt x="54063" y="127215"/>
                  </a:lnTo>
                  <a:lnTo>
                    <a:pt x="54063" y="113753"/>
                  </a:lnTo>
                  <a:close/>
                </a:path>
                <a:path w="211454" h="287655">
                  <a:moveTo>
                    <a:pt x="54063" y="76746"/>
                  </a:moveTo>
                  <a:lnTo>
                    <a:pt x="48615" y="71297"/>
                  </a:lnTo>
                  <a:lnTo>
                    <a:pt x="41884" y="71297"/>
                  </a:lnTo>
                  <a:lnTo>
                    <a:pt x="35166" y="71297"/>
                  </a:lnTo>
                  <a:lnTo>
                    <a:pt x="29705" y="76746"/>
                  </a:lnTo>
                  <a:lnTo>
                    <a:pt x="29705" y="90195"/>
                  </a:lnTo>
                  <a:lnTo>
                    <a:pt x="35166" y="95643"/>
                  </a:lnTo>
                  <a:lnTo>
                    <a:pt x="48615" y="95643"/>
                  </a:lnTo>
                  <a:lnTo>
                    <a:pt x="54063" y="90195"/>
                  </a:lnTo>
                  <a:lnTo>
                    <a:pt x="54063" y="76746"/>
                  </a:lnTo>
                  <a:close/>
                </a:path>
                <a:path w="211454" h="287655">
                  <a:moveTo>
                    <a:pt x="167652" y="46101"/>
                  </a:moveTo>
                  <a:lnTo>
                    <a:pt x="161226" y="34302"/>
                  </a:lnTo>
                  <a:lnTo>
                    <a:pt x="148958" y="11798"/>
                  </a:lnTo>
                  <a:lnTo>
                    <a:pt x="142532" y="0"/>
                  </a:lnTo>
                  <a:lnTo>
                    <a:pt x="116738" y="0"/>
                  </a:lnTo>
                  <a:lnTo>
                    <a:pt x="116738" y="16840"/>
                  </a:lnTo>
                  <a:lnTo>
                    <a:pt x="116738" y="29260"/>
                  </a:lnTo>
                  <a:lnTo>
                    <a:pt x="111683" y="34302"/>
                  </a:lnTo>
                  <a:lnTo>
                    <a:pt x="99263" y="34302"/>
                  </a:lnTo>
                  <a:lnTo>
                    <a:pt x="94234" y="29260"/>
                  </a:lnTo>
                  <a:lnTo>
                    <a:pt x="94234" y="16840"/>
                  </a:lnTo>
                  <a:lnTo>
                    <a:pt x="99263" y="11798"/>
                  </a:lnTo>
                  <a:lnTo>
                    <a:pt x="111683" y="11798"/>
                  </a:lnTo>
                  <a:lnTo>
                    <a:pt x="116738" y="16840"/>
                  </a:lnTo>
                  <a:lnTo>
                    <a:pt x="116738" y="0"/>
                  </a:lnTo>
                  <a:lnTo>
                    <a:pt x="68478" y="0"/>
                  </a:lnTo>
                  <a:lnTo>
                    <a:pt x="43307" y="46101"/>
                  </a:lnTo>
                  <a:lnTo>
                    <a:pt x="167652" y="46101"/>
                  </a:lnTo>
                  <a:close/>
                </a:path>
                <a:path w="211454" h="287655">
                  <a:moveTo>
                    <a:pt x="210959" y="27711"/>
                  </a:moveTo>
                  <a:lnTo>
                    <a:pt x="207670" y="24422"/>
                  </a:lnTo>
                  <a:lnTo>
                    <a:pt x="203619" y="24422"/>
                  </a:lnTo>
                  <a:lnTo>
                    <a:pt x="161201" y="24422"/>
                  </a:lnTo>
                  <a:lnTo>
                    <a:pt x="170154" y="40843"/>
                  </a:lnTo>
                  <a:lnTo>
                    <a:pt x="195592" y="40843"/>
                  </a:lnTo>
                  <a:lnTo>
                    <a:pt x="195592" y="270662"/>
                  </a:lnTo>
                  <a:lnTo>
                    <a:pt x="15367" y="270662"/>
                  </a:lnTo>
                  <a:lnTo>
                    <a:pt x="15367" y="40843"/>
                  </a:lnTo>
                  <a:lnTo>
                    <a:pt x="40817" y="40843"/>
                  </a:lnTo>
                  <a:lnTo>
                    <a:pt x="49784" y="24422"/>
                  </a:lnTo>
                  <a:lnTo>
                    <a:pt x="3289" y="24422"/>
                  </a:lnTo>
                  <a:lnTo>
                    <a:pt x="0" y="27711"/>
                  </a:lnTo>
                  <a:lnTo>
                    <a:pt x="0" y="283781"/>
                  </a:lnTo>
                  <a:lnTo>
                    <a:pt x="3289" y="287070"/>
                  </a:lnTo>
                  <a:lnTo>
                    <a:pt x="207670" y="287070"/>
                  </a:lnTo>
                  <a:lnTo>
                    <a:pt x="210959" y="283781"/>
                  </a:lnTo>
                  <a:lnTo>
                    <a:pt x="210959" y="27711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785287" y="2779775"/>
              <a:ext cx="125250" cy="173769"/>
            </a:xfrm>
            <a:prstGeom prst="rect">
              <a:avLst/>
            </a:prstGeom>
          </p:spPr>
        </p:pic>
      </p:grpSp>
      <p:grpSp>
        <p:nvGrpSpPr>
          <p:cNvPr id="56" name="object 56"/>
          <p:cNvGrpSpPr/>
          <p:nvPr/>
        </p:nvGrpSpPr>
        <p:grpSpPr>
          <a:xfrm>
            <a:off x="609219" y="6187737"/>
            <a:ext cx="271145" cy="271145"/>
            <a:chOff x="609219" y="6187737"/>
            <a:chExt cx="271145" cy="271145"/>
          </a:xfrm>
        </p:grpSpPr>
        <p:sp>
          <p:nvSpPr>
            <p:cNvPr id="57" name="object 57"/>
            <p:cNvSpPr/>
            <p:nvPr/>
          </p:nvSpPr>
          <p:spPr>
            <a:xfrm>
              <a:off x="615165" y="6193683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80" h="259079">
                  <a:moveTo>
                    <a:pt x="258868" y="129440"/>
                  </a:moveTo>
                  <a:lnTo>
                    <a:pt x="248695" y="179822"/>
                  </a:lnTo>
                  <a:lnTo>
                    <a:pt x="220954" y="220966"/>
                  </a:lnTo>
                  <a:lnTo>
                    <a:pt x="179810" y="248707"/>
                  </a:lnTo>
                  <a:lnTo>
                    <a:pt x="129428" y="258880"/>
                  </a:lnTo>
                  <a:lnTo>
                    <a:pt x="79047" y="248707"/>
                  </a:lnTo>
                  <a:lnTo>
                    <a:pt x="37907" y="220966"/>
                  </a:lnTo>
                  <a:lnTo>
                    <a:pt x="10170" y="179822"/>
                  </a:lnTo>
                  <a:lnTo>
                    <a:pt x="0" y="129440"/>
                  </a:lnTo>
                  <a:lnTo>
                    <a:pt x="10170" y="79057"/>
                  </a:lnTo>
                  <a:lnTo>
                    <a:pt x="37907" y="37913"/>
                  </a:lnTo>
                  <a:lnTo>
                    <a:pt x="79047" y="10172"/>
                  </a:lnTo>
                  <a:lnTo>
                    <a:pt x="129428" y="0"/>
                  </a:lnTo>
                  <a:lnTo>
                    <a:pt x="179810" y="10172"/>
                  </a:lnTo>
                  <a:lnTo>
                    <a:pt x="220954" y="37913"/>
                  </a:lnTo>
                  <a:lnTo>
                    <a:pt x="248695" y="79057"/>
                  </a:lnTo>
                  <a:lnTo>
                    <a:pt x="258868" y="129440"/>
                  </a:lnTo>
                  <a:close/>
                </a:path>
              </a:pathLst>
            </a:custGeom>
            <a:ln w="11892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74585" y="6223478"/>
              <a:ext cx="140335" cy="191135"/>
            </a:xfrm>
            <a:custGeom>
              <a:avLst/>
              <a:gdLst/>
              <a:ahLst/>
              <a:cxnLst/>
              <a:rect l="l" t="t" r="r" b="b"/>
              <a:pathLst>
                <a:path w="140334" h="191135">
                  <a:moveTo>
                    <a:pt x="35902" y="149275"/>
                  </a:moveTo>
                  <a:lnTo>
                    <a:pt x="32283" y="145669"/>
                  </a:lnTo>
                  <a:lnTo>
                    <a:pt x="27813" y="145669"/>
                  </a:lnTo>
                  <a:lnTo>
                    <a:pt x="23355" y="145669"/>
                  </a:lnTo>
                  <a:lnTo>
                    <a:pt x="19735" y="149275"/>
                  </a:lnTo>
                  <a:lnTo>
                    <a:pt x="19735" y="158216"/>
                  </a:lnTo>
                  <a:lnTo>
                    <a:pt x="23355" y="161823"/>
                  </a:lnTo>
                  <a:lnTo>
                    <a:pt x="32283" y="161823"/>
                  </a:lnTo>
                  <a:lnTo>
                    <a:pt x="35902" y="158216"/>
                  </a:lnTo>
                  <a:lnTo>
                    <a:pt x="35902" y="149275"/>
                  </a:lnTo>
                  <a:close/>
                </a:path>
                <a:path w="140334" h="191135">
                  <a:moveTo>
                    <a:pt x="35902" y="124701"/>
                  </a:moveTo>
                  <a:lnTo>
                    <a:pt x="32283" y="121081"/>
                  </a:lnTo>
                  <a:lnTo>
                    <a:pt x="27813" y="121081"/>
                  </a:lnTo>
                  <a:lnTo>
                    <a:pt x="23355" y="121081"/>
                  </a:lnTo>
                  <a:lnTo>
                    <a:pt x="19735" y="124701"/>
                  </a:lnTo>
                  <a:lnTo>
                    <a:pt x="19735" y="133629"/>
                  </a:lnTo>
                  <a:lnTo>
                    <a:pt x="23355" y="137248"/>
                  </a:lnTo>
                  <a:lnTo>
                    <a:pt x="32283" y="137248"/>
                  </a:lnTo>
                  <a:lnTo>
                    <a:pt x="35902" y="133629"/>
                  </a:lnTo>
                  <a:lnTo>
                    <a:pt x="35902" y="124701"/>
                  </a:lnTo>
                  <a:close/>
                </a:path>
                <a:path w="140334" h="191135">
                  <a:moveTo>
                    <a:pt x="35902" y="100101"/>
                  </a:moveTo>
                  <a:lnTo>
                    <a:pt x="32283" y="96481"/>
                  </a:lnTo>
                  <a:lnTo>
                    <a:pt x="27813" y="96481"/>
                  </a:lnTo>
                  <a:lnTo>
                    <a:pt x="23355" y="96481"/>
                  </a:lnTo>
                  <a:lnTo>
                    <a:pt x="19735" y="100101"/>
                  </a:lnTo>
                  <a:lnTo>
                    <a:pt x="19735" y="109042"/>
                  </a:lnTo>
                  <a:lnTo>
                    <a:pt x="23355" y="112661"/>
                  </a:lnTo>
                  <a:lnTo>
                    <a:pt x="32283" y="112661"/>
                  </a:lnTo>
                  <a:lnTo>
                    <a:pt x="35902" y="109042"/>
                  </a:lnTo>
                  <a:lnTo>
                    <a:pt x="35902" y="100101"/>
                  </a:lnTo>
                  <a:close/>
                </a:path>
                <a:path w="140334" h="191135">
                  <a:moveTo>
                    <a:pt x="35902" y="75526"/>
                  </a:moveTo>
                  <a:lnTo>
                    <a:pt x="32283" y="71907"/>
                  </a:lnTo>
                  <a:lnTo>
                    <a:pt x="27813" y="71907"/>
                  </a:lnTo>
                  <a:lnTo>
                    <a:pt x="23355" y="71907"/>
                  </a:lnTo>
                  <a:lnTo>
                    <a:pt x="19735" y="75526"/>
                  </a:lnTo>
                  <a:lnTo>
                    <a:pt x="19735" y="84467"/>
                  </a:lnTo>
                  <a:lnTo>
                    <a:pt x="23355" y="88087"/>
                  </a:lnTo>
                  <a:lnTo>
                    <a:pt x="32283" y="88087"/>
                  </a:lnTo>
                  <a:lnTo>
                    <a:pt x="35902" y="84467"/>
                  </a:lnTo>
                  <a:lnTo>
                    <a:pt x="35902" y="75526"/>
                  </a:lnTo>
                  <a:close/>
                </a:path>
                <a:path w="140334" h="191135">
                  <a:moveTo>
                    <a:pt x="35902" y="50965"/>
                  </a:moveTo>
                  <a:lnTo>
                    <a:pt x="32283" y="47345"/>
                  </a:lnTo>
                  <a:lnTo>
                    <a:pt x="27813" y="47345"/>
                  </a:lnTo>
                  <a:lnTo>
                    <a:pt x="23355" y="47345"/>
                  </a:lnTo>
                  <a:lnTo>
                    <a:pt x="19735" y="50965"/>
                  </a:lnTo>
                  <a:lnTo>
                    <a:pt x="19735" y="59893"/>
                  </a:lnTo>
                  <a:lnTo>
                    <a:pt x="23355" y="63512"/>
                  </a:lnTo>
                  <a:lnTo>
                    <a:pt x="32283" y="63512"/>
                  </a:lnTo>
                  <a:lnTo>
                    <a:pt x="35902" y="59893"/>
                  </a:lnTo>
                  <a:lnTo>
                    <a:pt x="35902" y="50965"/>
                  </a:lnTo>
                  <a:close/>
                </a:path>
                <a:path w="140334" h="191135">
                  <a:moveTo>
                    <a:pt x="111315" y="30619"/>
                  </a:moveTo>
                  <a:lnTo>
                    <a:pt x="107048" y="22783"/>
                  </a:lnTo>
                  <a:lnTo>
                    <a:pt x="98894" y="7835"/>
                  </a:lnTo>
                  <a:lnTo>
                    <a:pt x="94627" y="0"/>
                  </a:lnTo>
                  <a:lnTo>
                    <a:pt x="77508" y="0"/>
                  </a:lnTo>
                  <a:lnTo>
                    <a:pt x="77508" y="11188"/>
                  </a:lnTo>
                  <a:lnTo>
                    <a:pt x="77508" y="19443"/>
                  </a:lnTo>
                  <a:lnTo>
                    <a:pt x="74168" y="22783"/>
                  </a:lnTo>
                  <a:lnTo>
                    <a:pt x="65913" y="22783"/>
                  </a:lnTo>
                  <a:lnTo>
                    <a:pt x="62560" y="19443"/>
                  </a:lnTo>
                  <a:lnTo>
                    <a:pt x="62560" y="11188"/>
                  </a:lnTo>
                  <a:lnTo>
                    <a:pt x="65913" y="7835"/>
                  </a:lnTo>
                  <a:lnTo>
                    <a:pt x="74168" y="7835"/>
                  </a:lnTo>
                  <a:lnTo>
                    <a:pt x="77508" y="11188"/>
                  </a:lnTo>
                  <a:lnTo>
                    <a:pt x="77508" y="0"/>
                  </a:lnTo>
                  <a:lnTo>
                    <a:pt x="45478" y="0"/>
                  </a:lnTo>
                  <a:lnTo>
                    <a:pt x="28752" y="30619"/>
                  </a:lnTo>
                  <a:lnTo>
                    <a:pt x="111315" y="30619"/>
                  </a:lnTo>
                  <a:close/>
                </a:path>
                <a:path w="140334" h="191135">
                  <a:moveTo>
                    <a:pt x="140068" y="18402"/>
                  </a:moveTo>
                  <a:lnTo>
                    <a:pt x="137883" y="16217"/>
                  </a:lnTo>
                  <a:lnTo>
                    <a:pt x="135191" y="16217"/>
                  </a:lnTo>
                  <a:lnTo>
                    <a:pt x="107035" y="16217"/>
                  </a:lnTo>
                  <a:lnTo>
                    <a:pt x="112966" y="27127"/>
                  </a:lnTo>
                  <a:lnTo>
                    <a:pt x="129857" y="27127"/>
                  </a:lnTo>
                  <a:lnTo>
                    <a:pt x="129857" y="179705"/>
                  </a:lnTo>
                  <a:lnTo>
                    <a:pt x="10210" y="179705"/>
                  </a:lnTo>
                  <a:lnTo>
                    <a:pt x="10210" y="27127"/>
                  </a:lnTo>
                  <a:lnTo>
                    <a:pt x="27101" y="27127"/>
                  </a:lnTo>
                  <a:lnTo>
                    <a:pt x="33058" y="16217"/>
                  </a:lnTo>
                  <a:lnTo>
                    <a:pt x="2184" y="16217"/>
                  </a:lnTo>
                  <a:lnTo>
                    <a:pt x="0" y="18402"/>
                  </a:lnTo>
                  <a:lnTo>
                    <a:pt x="0" y="188417"/>
                  </a:lnTo>
                  <a:lnTo>
                    <a:pt x="2184" y="190588"/>
                  </a:lnTo>
                  <a:lnTo>
                    <a:pt x="137883" y="190588"/>
                  </a:lnTo>
                  <a:lnTo>
                    <a:pt x="140068" y="188417"/>
                  </a:lnTo>
                  <a:lnTo>
                    <a:pt x="140068" y="18402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716661" y="6269350"/>
              <a:ext cx="83185" cy="115570"/>
            </a:xfrm>
            <a:custGeom>
              <a:avLst/>
              <a:gdLst/>
              <a:ahLst/>
              <a:cxnLst/>
              <a:rect l="l" t="t" r="r" b="b"/>
              <a:pathLst>
                <a:path w="83184" h="115570">
                  <a:moveTo>
                    <a:pt x="23114" y="104724"/>
                  </a:moveTo>
                  <a:lnTo>
                    <a:pt x="0" y="104724"/>
                  </a:lnTo>
                  <a:lnTo>
                    <a:pt x="0" y="111023"/>
                  </a:lnTo>
                  <a:lnTo>
                    <a:pt x="16014" y="111023"/>
                  </a:lnTo>
                  <a:lnTo>
                    <a:pt x="23114" y="104724"/>
                  </a:lnTo>
                  <a:close/>
                </a:path>
                <a:path w="83184" h="115570">
                  <a:moveTo>
                    <a:pt x="24104" y="86448"/>
                  </a:moveTo>
                  <a:lnTo>
                    <a:pt x="17551" y="80149"/>
                  </a:lnTo>
                  <a:lnTo>
                    <a:pt x="0" y="80149"/>
                  </a:lnTo>
                  <a:lnTo>
                    <a:pt x="0" y="86448"/>
                  </a:lnTo>
                  <a:lnTo>
                    <a:pt x="24104" y="86448"/>
                  </a:lnTo>
                  <a:close/>
                </a:path>
                <a:path w="83184" h="115570">
                  <a:moveTo>
                    <a:pt x="28905" y="37274"/>
                  </a:moveTo>
                  <a:lnTo>
                    <a:pt x="23037" y="30975"/>
                  </a:lnTo>
                  <a:lnTo>
                    <a:pt x="0" y="30975"/>
                  </a:lnTo>
                  <a:lnTo>
                    <a:pt x="0" y="37274"/>
                  </a:lnTo>
                  <a:lnTo>
                    <a:pt x="28905" y="37274"/>
                  </a:lnTo>
                  <a:close/>
                </a:path>
                <a:path w="83184" h="115570">
                  <a:moveTo>
                    <a:pt x="60896" y="5905"/>
                  </a:moveTo>
                  <a:lnTo>
                    <a:pt x="0" y="5905"/>
                  </a:lnTo>
                  <a:lnTo>
                    <a:pt x="0" y="12217"/>
                  </a:lnTo>
                  <a:lnTo>
                    <a:pt x="54305" y="12217"/>
                  </a:lnTo>
                  <a:lnTo>
                    <a:pt x="60896" y="5905"/>
                  </a:lnTo>
                  <a:close/>
                </a:path>
                <a:path w="83184" h="115570">
                  <a:moveTo>
                    <a:pt x="68262" y="78790"/>
                  </a:moveTo>
                  <a:lnTo>
                    <a:pt x="63436" y="73964"/>
                  </a:lnTo>
                  <a:lnTo>
                    <a:pt x="47561" y="89839"/>
                  </a:lnTo>
                  <a:lnTo>
                    <a:pt x="31686" y="73964"/>
                  </a:lnTo>
                  <a:lnTo>
                    <a:pt x="26860" y="78790"/>
                  </a:lnTo>
                  <a:lnTo>
                    <a:pt x="42735" y="94665"/>
                  </a:lnTo>
                  <a:lnTo>
                    <a:pt x="26860" y="110540"/>
                  </a:lnTo>
                  <a:lnTo>
                    <a:pt x="31686" y="115366"/>
                  </a:lnTo>
                  <a:lnTo>
                    <a:pt x="47561" y="99491"/>
                  </a:lnTo>
                  <a:lnTo>
                    <a:pt x="63436" y="115366"/>
                  </a:lnTo>
                  <a:lnTo>
                    <a:pt x="68262" y="110540"/>
                  </a:lnTo>
                  <a:lnTo>
                    <a:pt x="52387" y="94665"/>
                  </a:lnTo>
                  <a:lnTo>
                    <a:pt x="68262" y="78790"/>
                  </a:lnTo>
                  <a:close/>
                </a:path>
                <a:path w="83184" h="115570">
                  <a:moveTo>
                    <a:pt x="78117" y="55562"/>
                  </a:moveTo>
                  <a:lnTo>
                    <a:pt x="0" y="55562"/>
                  </a:lnTo>
                  <a:lnTo>
                    <a:pt x="0" y="61861"/>
                  </a:lnTo>
                  <a:lnTo>
                    <a:pt x="78117" y="61861"/>
                  </a:lnTo>
                  <a:lnTo>
                    <a:pt x="78117" y="55562"/>
                  </a:lnTo>
                  <a:close/>
                </a:path>
                <a:path w="83184" h="115570">
                  <a:moveTo>
                    <a:pt x="83146" y="5003"/>
                  </a:moveTo>
                  <a:lnTo>
                    <a:pt x="78143" y="0"/>
                  </a:lnTo>
                  <a:lnTo>
                    <a:pt x="45212" y="32956"/>
                  </a:lnTo>
                  <a:lnTo>
                    <a:pt x="31864" y="19621"/>
                  </a:lnTo>
                  <a:lnTo>
                    <a:pt x="26873" y="24612"/>
                  </a:lnTo>
                  <a:lnTo>
                    <a:pt x="45237" y="42913"/>
                  </a:lnTo>
                  <a:lnTo>
                    <a:pt x="83146" y="5003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0" name="object 60"/>
          <p:cNvSpPr txBox="1"/>
          <p:nvPr/>
        </p:nvSpPr>
        <p:spPr>
          <a:xfrm>
            <a:off x="970577" y="6272636"/>
            <a:ext cx="6354062" cy="121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Per i prodotti con questo simbolo sono stati svolti confronti con prodotti concorrenti. Un elenco selezionato dei risultati dei test è riportato alle pagine seguenti.</a:t>
            </a:r>
            <a:endParaRPr sz="700" dirty="0">
              <a:latin typeface="MB Corpo S Text Light"/>
              <a:cs typeface="MB Corpo S Text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61257" y="3704449"/>
            <a:ext cx="4332199" cy="2778620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18663324" y="565489"/>
            <a:ext cx="845819" cy="845819"/>
            <a:chOff x="18663324" y="565489"/>
            <a:chExt cx="845819" cy="845819"/>
          </a:xfrm>
        </p:grpSpPr>
        <p:sp>
          <p:nvSpPr>
            <p:cNvPr id="4" name="object 4"/>
            <p:cNvSpPr/>
            <p:nvPr/>
          </p:nvSpPr>
          <p:spPr>
            <a:xfrm>
              <a:off x="18678792" y="580957"/>
              <a:ext cx="814705" cy="814705"/>
            </a:xfrm>
            <a:custGeom>
              <a:avLst/>
              <a:gdLst/>
              <a:ahLst/>
              <a:cxnLst/>
              <a:rect l="l" t="t" r="r" b="b"/>
              <a:pathLst>
                <a:path w="814705" h="814705">
                  <a:moveTo>
                    <a:pt x="814286" y="407137"/>
                  </a:moveTo>
                  <a:lnTo>
                    <a:pt x="811547" y="454619"/>
                  </a:lnTo>
                  <a:lnTo>
                    <a:pt x="803533" y="500492"/>
                  </a:lnTo>
                  <a:lnTo>
                    <a:pt x="790550" y="544451"/>
                  </a:lnTo>
                  <a:lnTo>
                    <a:pt x="772903" y="586189"/>
                  </a:lnTo>
                  <a:lnTo>
                    <a:pt x="750898" y="625402"/>
                  </a:lnTo>
                  <a:lnTo>
                    <a:pt x="724840" y="661784"/>
                  </a:lnTo>
                  <a:lnTo>
                    <a:pt x="695035" y="695029"/>
                  </a:lnTo>
                  <a:lnTo>
                    <a:pt x="661788" y="724833"/>
                  </a:lnTo>
                  <a:lnTo>
                    <a:pt x="625405" y="750890"/>
                  </a:lnTo>
                  <a:lnTo>
                    <a:pt x="586191" y="772894"/>
                  </a:lnTo>
                  <a:lnTo>
                    <a:pt x="544452" y="790539"/>
                  </a:lnTo>
                  <a:lnTo>
                    <a:pt x="500493" y="803522"/>
                  </a:lnTo>
                  <a:lnTo>
                    <a:pt x="454619" y="811535"/>
                  </a:lnTo>
                  <a:lnTo>
                    <a:pt x="407137" y="814274"/>
                  </a:lnTo>
                  <a:lnTo>
                    <a:pt x="359657" y="811535"/>
                  </a:lnTo>
                  <a:lnTo>
                    <a:pt x="313785" y="803522"/>
                  </a:lnTo>
                  <a:lnTo>
                    <a:pt x="269828" y="790539"/>
                  </a:lnTo>
                  <a:lnTo>
                    <a:pt x="228090" y="772894"/>
                  </a:lnTo>
                  <a:lnTo>
                    <a:pt x="188877" y="750890"/>
                  </a:lnTo>
                  <a:lnTo>
                    <a:pt x="152495" y="724833"/>
                  </a:lnTo>
                  <a:lnTo>
                    <a:pt x="119249" y="695029"/>
                  </a:lnTo>
                  <a:lnTo>
                    <a:pt x="89444" y="661784"/>
                  </a:lnTo>
                  <a:lnTo>
                    <a:pt x="63387" y="625402"/>
                  </a:lnTo>
                  <a:lnTo>
                    <a:pt x="41382" y="586189"/>
                  </a:lnTo>
                  <a:lnTo>
                    <a:pt x="23736" y="544451"/>
                  </a:lnTo>
                  <a:lnTo>
                    <a:pt x="10753" y="500492"/>
                  </a:lnTo>
                  <a:lnTo>
                    <a:pt x="2739" y="454619"/>
                  </a:lnTo>
                  <a:lnTo>
                    <a:pt x="0" y="407137"/>
                  </a:lnTo>
                  <a:lnTo>
                    <a:pt x="2739" y="359655"/>
                  </a:lnTo>
                  <a:lnTo>
                    <a:pt x="10753" y="313782"/>
                  </a:lnTo>
                  <a:lnTo>
                    <a:pt x="23736" y="269823"/>
                  </a:lnTo>
                  <a:lnTo>
                    <a:pt x="41382" y="228085"/>
                  </a:lnTo>
                  <a:lnTo>
                    <a:pt x="63387" y="188872"/>
                  </a:lnTo>
                  <a:lnTo>
                    <a:pt x="89444" y="152490"/>
                  </a:lnTo>
                  <a:lnTo>
                    <a:pt x="119249" y="119244"/>
                  </a:lnTo>
                  <a:lnTo>
                    <a:pt x="152495" y="89441"/>
                  </a:lnTo>
                  <a:lnTo>
                    <a:pt x="188877" y="63384"/>
                  </a:lnTo>
                  <a:lnTo>
                    <a:pt x="228090" y="41380"/>
                  </a:lnTo>
                  <a:lnTo>
                    <a:pt x="269828" y="23734"/>
                  </a:lnTo>
                  <a:lnTo>
                    <a:pt x="313785" y="10752"/>
                  </a:lnTo>
                  <a:lnTo>
                    <a:pt x="359657" y="2739"/>
                  </a:lnTo>
                  <a:lnTo>
                    <a:pt x="407137" y="0"/>
                  </a:lnTo>
                  <a:lnTo>
                    <a:pt x="454619" y="2739"/>
                  </a:lnTo>
                  <a:lnTo>
                    <a:pt x="500493" y="10752"/>
                  </a:lnTo>
                  <a:lnTo>
                    <a:pt x="544452" y="23734"/>
                  </a:lnTo>
                  <a:lnTo>
                    <a:pt x="586191" y="41380"/>
                  </a:lnTo>
                  <a:lnTo>
                    <a:pt x="625405" y="63384"/>
                  </a:lnTo>
                  <a:lnTo>
                    <a:pt x="661788" y="89441"/>
                  </a:lnTo>
                  <a:lnTo>
                    <a:pt x="695035" y="119244"/>
                  </a:lnTo>
                  <a:lnTo>
                    <a:pt x="724840" y="152490"/>
                  </a:lnTo>
                  <a:lnTo>
                    <a:pt x="750898" y="188872"/>
                  </a:lnTo>
                  <a:lnTo>
                    <a:pt x="772903" y="228085"/>
                  </a:lnTo>
                  <a:lnTo>
                    <a:pt x="790550" y="269823"/>
                  </a:lnTo>
                  <a:lnTo>
                    <a:pt x="803533" y="313782"/>
                  </a:lnTo>
                  <a:lnTo>
                    <a:pt x="811547" y="359655"/>
                  </a:lnTo>
                  <a:lnTo>
                    <a:pt x="814286" y="407137"/>
                  </a:lnTo>
                  <a:close/>
                </a:path>
              </a:pathLst>
            </a:custGeom>
            <a:ln w="30936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8867425" y="677045"/>
              <a:ext cx="437515" cy="594995"/>
            </a:xfrm>
            <a:custGeom>
              <a:avLst/>
              <a:gdLst/>
              <a:ahLst/>
              <a:cxnLst/>
              <a:rect l="l" t="t" r="r" b="b"/>
              <a:pathLst>
                <a:path w="437515" h="594994">
                  <a:moveTo>
                    <a:pt x="112039" y="479920"/>
                  </a:moveTo>
                  <a:lnTo>
                    <a:pt x="110058" y="470090"/>
                  </a:lnTo>
                  <a:lnTo>
                    <a:pt x="104648" y="462076"/>
                  </a:lnTo>
                  <a:lnTo>
                    <a:pt x="96634" y="456666"/>
                  </a:lnTo>
                  <a:lnTo>
                    <a:pt x="86817" y="454685"/>
                  </a:lnTo>
                  <a:lnTo>
                    <a:pt x="76987" y="456666"/>
                  </a:lnTo>
                  <a:lnTo>
                    <a:pt x="68973" y="462076"/>
                  </a:lnTo>
                  <a:lnTo>
                    <a:pt x="63563" y="470090"/>
                  </a:lnTo>
                  <a:lnTo>
                    <a:pt x="61582" y="479920"/>
                  </a:lnTo>
                  <a:lnTo>
                    <a:pt x="63563" y="489737"/>
                  </a:lnTo>
                  <a:lnTo>
                    <a:pt x="68973" y="497751"/>
                  </a:lnTo>
                  <a:lnTo>
                    <a:pt x="76987" y="503161"/>
                  </a:lnTo>
                  <a:lnTo>
                    <a:pt x="86817" y="505142"/>
                  </a:lnTo>
                  <a:lnTo>
                    <a:pt x="96634" y="503161"/>
                  </a:lnTo>
                  <a:lnTo>
                    <a:pt x="104648" y="497751"/>
                  </a:lnTo>
                  <a:lnTo>
                    <a:pt x="110058" y="489737"/>
                  </a:lnTo>
                  <a:lnTo>
                    <a:pt x="112039" y="479920"/>
                  </a:lnTo>
                  <a:close/>
                </a:path>
                <a:path w="437515" h="594994">
                  <a:moveTo>
                    <a:pt x="112039" y="403186"/>
                  </a:moveTo>
                  <a:lnTo>
                    <a:pt x="110058" y="393369"/>
                  </a:lnTo>
                  <a:lnTo>
                    <a:pt x="104648" y="385343"/>
                  </a:lnTo>
                  <a:lnTo>
                    <a:pt x="96634" y="379945"/>
                  </a:lnTo>
                  <a:lnTo>
                    <a:pt x="86817" y="377964"/>
                  </a:lnTo>
                  <a:lnTo>
                    <a:pt x="76987" y="379945"/>
                  </a:lnTo>
                  <a:lnTo>
                    <a:pt x="68973" y="385343"/>
                  </a:lnTo>
                  <a:lnTo>
                    <a:pt x="63563" y="393369"/>
                  </a:lnTo>
                  <a:lnTo>
                    <a:pt x="61582" y="403186"/>
                  </a:lnTo>
                  <a:lnTo>
                    <a:pt x="63563" y="413004"/>
                  </a:lnTo>
                  <a:lnTo>
                    <a:pt x="68973" y="421030"/>
                  </a:lnTo>
                  <a:lnTo>
                    <a:pt x="76987" y="426440"/>
                  </a:lnTo>
                  <a:lnTo>
                    <a:pt x="86817" y="428421"/>
                  </a:lnTo>
                  <a:lnTo>
                    <a:pt x="96634" y="426440"/>
                  </a:lnTo>
                  <a:lnTo>
                    <a:pt x="104648" y="421030"/>
                  </a:lnTo>
                  <a:lnTo>
                    <a:pt x="110058" y="413004"/>
                  </a:lnTo>
                  <a:lnTo>
                    <a:pt x="112039" y="403186"/>
                  </a:lnTo>
                  <a:close/>
                </a:path>
                <a:path w="437515" h="594994">
                  <a:moveTo>
                    <a:pt x="112039" y="326453"/>
                  </a:moveTo>
                  <a:lnTo>
                    <a:pt x="110058" y="316585"/>
                  </a:lnTo>
                  <a:lnTo>
                    <a:pt x="104648" y="308571"/>
                  </a:lnTo>
                  <a:lnTo>
                    <a:pt x="96634" y="303161"/>
                  </a:lnTo>
                  <a:lnTo>
                    <a:pt x="86817" y="301180"/>
                  </a:lnTo>
                  <a:lnTo>
                    <a:pt x="76987" y="303161"/>
                  </a:lnTo>
                  <a:lnTo>
                    <a:pt x="68973" y="308571"/>
                  </a:lnTo>
                  <a:lnTo>
                    <a:pt x="63563" y="316585"/>
                  </a:lnTo>
                  <a:lnTo>
                    <a:pt x="61582" y="326415"/>
                  </a:lnTo>
                  <a:lnTo>
                    <a:pt x="63563" y="336283"/>
                  </a:lnTo>
                  <a:lnTo>
                    <a:pt x="68973" y="344297"/>
                  </a:lnTo>
                  <a:lnTo>
                    <a:pt x="76987" y="349707"/>
                  </a:lnTo>
                  <a:lnTo>
                    <a:pt x="86817" y="351688"/>
                  </a:lnTo>
                  <a:lnTo>
                    <a:pt x="96634" y="349707"/>
                  </a:lnTo>
                  <a:lnTo>
                    <a:pt x="104648" y="344297"/>
                  </a:lnTo>
                  <a:lnTo>
                    <a:pt x="110058" y="336283"/>
                  </a:lnTo>
                  <a:lnTo>
                    <a:pt x="112039" y="326453"/>
                  </a:lnTo>
                  <a:close/>
                </a:path>
                <a:path w="437515" h="594994">
                  <a:moveTo>
                    <a:pt x="112039" y="249732"/>
                  </a:moveTo>
                  <a:lnTo>
                    <a:pt x="110058" y="239864"/>
                  </a:lnTo>
                  <a:lnTo>
                    <a:pt x="104648" y="231838"/>
                  </a:lnTo>
                  <a:lnTo>
                    <a:pt x="96634" y="226441"/>
                  </a:lnTo>
                  <a:lnTo>
                    <a:pt x="86817" y="224447"/>
                  </a:lnTo>
                  <a:lnTo>
                    <a:pt x="76987" y="226441"/>
                  </a:lnTo>
                  <a:lnTo>
                    <a:pt x="68973" y="231838"/>
                  </a:lnTo>
                  <a:lnTo>
                    <a:pt x="63563" y="239864"/>
                  </a:lnTo>
                  <a:lnTo>
                    <a:pt x="61582" y="249682"/>
                  </a:lnTo>
                  <a:lnTo>
                    <a:pt x="63563" y="259549"/>
                  </a:lnTo>
                  <a:lnTo>
                    <a:pt x="68973" y="267563"/>
                  </a:lnTo>
                  <a:lnTo>
                    <a:pt x="76987" y="272973"/>
                  </a:lnTo>
                  <a:lnTo>
                    <a:pt x="86817" y="274955"/>
                  </a:lnTo>
                  <a:lnTo>
                    <a:pt x="96634" y="272973"/>
                  </a:lnTo>
                  <a:lnTo>
                    <a:pt x="104648" y="267563"/>
                  </a:lnTo>
                  <a:lnTo>
                    <a:pt x="110058" y="259549"/>
                  </a:lnTo>
                  <a:lnTo>
                    <a:pt x="112039" y="249732"/>
                  </a:lnTo>
                  <a:close/>
                </a:path>
                <a:path w="437515" h="594994">
                  <a:moveTo>
                    <a:pt x="112039" y="172999"/>
                  </a:moveTo>
                  <a:lnTo>
                    <a:pt x="110058" y="163182"/>
                  </a:lnTo>
                  <a:lnTo>
                    <a:pt x="104648" y="155168"/>
                  </a:lnTo>
                  <a:lnTo>
                    <a:pt x="96634" y="149758"/>
                  </a:lnTo>
                  <a:lnTo>
                    <a:pt x="86817" y="147777"/>
                  </a:lnTo>
                  <a:lnTo>
                    <a:pt x="76987" y="149758"/>
                  </a:lnTo>
                  <a:lnTo>
                    <a:pt x="68973" y="155168"/>
                  </a:lnTo>
                  <a:lnTo>
                    <a:pt x="63563" y="163182"/>
                  </a:lnTo>
                  <a:lnTo>
                    <a:pt x="61582" y="172999"/>
                  </a:lnTo>
                  <a:lnTo>
                    <a:pt x="63563" y="182829"/>
                  </a:lnTo>
                  <a:lnTo>
                    <a:pt x="68973" y="190842"/>
                  </a:lnTo>
                  <a:lnTo>
                    <a:pt x="76987" y="196253"/>
                  </a:lnTo>
                  <a:lnTo>
                    <a:pt x="86817" y="198234"/>
                  </a:lnTo>
                  <a:lnTo>
                    <a:pt x="96634" y="196253"/>
                  </a:lnTo>
                  <a:lnTo>
                    <a:pt x="104648" y="190842"/>
                  </a:lnTo>
                  <a:lnTo>
                    <a:pt x="110058" y="182829"/>
                  </a:lnTo>
                  <a:lnTo>
                    <a:pt x="112039" y="172999"/>
                  </a:lnTo>
                  <a:close/>
                </a:path>
                <a:path w="437515" h="594994">
                  <a:moveTo>
                    <a:pt x="347446" y="95554"/>
                  </a:moveTo>
                  <a:lnTo>
                    <a:pt x="334124" y="71107"/>
                  </a:lnTo>
                  <a:lnTo>
                    <a:pt x="308698" y="24447"/>
                  </a:lnTo>
                  <a:lnTo>
                    <a:pt x="295376" y="0"/>
                  </a:lnTo>
                  <a:lnTo>
                    <a:pt x="241922" y="0"/>
                  </a:lnTo>
                  <a:lnTo>
                    <a:pt x="241922" y="47790"/>
                  </a:lnTo>
                  <a:lnTo>
                    <a:pt x="240093" y="56857"/>
                  </a:lnTo>
                  <a:lnTo>
                    <a:pt x="235102" y="64274"/>
                  </a:lnTo>
                  <a:lnTo>
                    <a:pt x="227685" y="69265"/>
                  </a:lnTo>
                  <a:lnTo>
                    <a:pt x="218605" y="71107"/>
                  </a:lnTo>
                  <a:lnTo>
                    <a:pt x="209524" y="69265"/>
                  </a:lnTo>
                  <a:lnTo>
                    <a:pt x="202120" y="64274"/>
                  </a:lnTo>
                  <a:lnTo>
                    <a:pt x="197116" y="56857"/>
                  </a:lnTo>
                  <a:lnTo>
                    <a:pt x="195287" y="47790"/>
                  </a:lnTo>
                  <a:lnTo>
                    <a:pt x="197116" y="38709"/>
                  </a:lnTo>
                  <a:lnTo>
                    <a:pt x="202120" y="31292"/>
                  </a:lnTo>
                  <a:lnTo>
                    <a:pt x="209524" y="26289"/>
                  </a:lnTo>
                  <a:lnTo>
                    <a:pt x="218605" y="24447"/>
                  </a:lnTo>
                  <a:lnTo>
                    <a:pt x="227685" y="26289"/>
                  </a:lnTo>
                  <a:lnTo>
                    <a:pt x="235102" y="31292"/>
                  </a:lnTo>
                  <a:lnTo>
                    <a:pt x="240093" y="38709"/>
                  </a:lnTo>
                  <a:lnTo>
                    <a:pt x="241922" y="47790"/>
                  </a:lnTo>
                  <a:lnTo>
                    <a:pt x="241922" y="0"/>
                  </a:lnTo>
                  <a:lnTo>
                    <a:pt x="141935" y="0"/>
                  </a:lnTo>
                  <a:lnTo>
                    <a:pt x="89763" y="95554"/>
                  </a:lnTo>
                  <a:lnTo>
                    <a:pt x="347446" y="95554"/>
                  </a:lnTo>
                  <a:close/>
                </a:path>
                <a:path w="437515" h="594994">
                  <a:moveTo>
                    <a:pt x="437210" y="57442"/>
                  </a:moveTo>
                  <a:lnTo>
                    <a:pt x="430403" y="50622"/>
                  </a:lnTo>
                  <a:lnTo>
                    <a:pt x="421982" y="50622"/>
                  </a:lnTo>
                  <a:lnTo>
                    <a:pt x="334086" y="50622"/>
                  </a:lnTo>
                  <a:lnTo>
                    <a:pt x="352628" y="84645"/>
                  </a:lnTo>
                  <a:lnTo>
                    <a:pt x="405358" y="84645"/>
                  </a:lnTo>
                  <a:lnTo>
                    <a:pt x="405358" y="560933"/>
                  </a:lnTo>
                  <a:lnTo>
                    <a:pt x="31851" y="560933"/>
                  </a:lnTo>
                  <a:lnTo>
                    <a:pt x="31851" y="84645"/>
                  </a:lnTo>
                  <a:lnTo>
                    <a:pt x="84582" y="84645"/>
                  </a:lnTo>
                  <a:lnTo>
                    <a:pt x="103162" y="50622"/>
                  </a:lnTo>
                  <a:lnTo>
                    <a:pt x="6819" y="50622"/>
                  </a:lnTo>
                  <a:lnTo>
                    <a:pt x="0" y="57442"/>
                  </a:lnTo>
                  <a:lnTo>
                    <a:pt x="0" y="588149"/>
                  </a:lnTo>
                  <a:lnTo>
                    <a:pt x="6819" y="594956"/>
                  </a:lnTo>
                  <a:lnTo>
                    <a:pt x="430403" y="594956"/>
                  </a:lnTo>
                  <a:lnTo>
                    <a:pt x="437210" y="588149"/>
                  </a:lnTo>
                  <a:lnTo>
                    <a:pt x="437210" y="57442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8998743" y="820237"/>
              <a:ext cx="259715" cy="360680"/>
            </a:xfrm>
            <a:custGeom>
              <a:avLst/>
              <a:gdLst/>
              <a:ahLst/>
              <a:cxnLst/>
              <a:rect l="l" t="t" r="r" b="b"/>
              <a:pathLst>
                <a:path w="259715" h="360680">
                  <a:moveTo>
                    <a:pt x="72136" y="326872"/>
                  </a:moveTo>
                  <a:lnTo>
                    <a:pt x="12" y="326872"/>
                  </a:lnTo>
                  <a:lnTo>
                    <a:pt x="12" y="346570"/>
                  </a:lnTo>
                  <a:lnTo>
                    <a:pt x="49999" y="346570"/>
                  </a:lnTo>
                  <a:lnTo>
                    <a:pt x="72136" y="326872"/>
                  </a:lnTo>
                  <a:close/>
                </a:path>
                <a:path w="259715" h="360680">
                  <a:moveTo>
                    <a:pt x="75234" y="269836"/>
                  </a:moveTo>
                  <a:lnTo>
                    <a:pt x="54749" y="250151"/>
                  </a:lnTo>
                  <a:lnTo>
                    <a:pt x="12" y="250151"/>
                  </a:lnTo>
                  <a:lnTo>
                    <a:pt x="12" y="269836"/>
                  </a:lnTo>
                  <a:lnTo>
                    <a:pt x="75234" y="269836"/>
                  </a:lnTo>
                  <a:close/>
                </a:path>
                <a:path w="259715" h="360680">
                  <a:moveTo>
                    <a:pt x="90220" y="116357"/>
                  </a:moveTo>
                  <a:lnTo>
                    <a:pt x="71894" y="96672"/>
                  </a:lnTo>
                  <a:lnTo>
                    <a:pt x="12" y="96672"/>
                  </a:lnTo>
                  <a:lnTo>
                    <a:pt x="12" y="116357"/>
                  </a:lnTo>
                  <a:lnTo>
                    <a:pt x="90220" y="116357"/>
                  </a:lnTo>
                  <a:close/>
                </a:path>
                <a:path w="259715" h="360680">
                  <a:moveTo>
                    <a:pt x="190144" y="18440"/>
                  </a:moveTo>
                  <a:lnTo>
                    <a:pt x="12" y="18440"/>
                  </a:lnTo>
                  <a:lnTo>
                    <a:pt x="12" y="38138"/>
                  </a:lnTo>
                  <a:lnTo>
                    <a:pt x="169494" y="38138"/>
                  </a:lnTo>
                  <a:lnTo>
                    <a:pt x="190144" y="18440"/>
                  </a:lnTo>
                  <a:close/>
                </a:path>
                <a:path w="259715" h="360680">
                  <a:moveTo>
                    <a:pt x="213106" y="245935"/>
                  </a:moveTo>
                  <a:lnTo>
                    <a:pt x="198043" y="230873"/>
                  </a:lnTo>
                  <a:lnTo>
                    <a:pt x="148475" y="280454"/>
                  </a:lnTo>
                  <a:lnTo>
                    <a:pt x="98907" y="230873"/>
                  </a:lnTo>
                  <a:lnTo>
                    <a:pt x="83858" y="245935"/>
                  </a:lnTo>
                  <a:lnTo>
                    <a:pt x="133426" y="295503"/>
                  </a:lnTo>
                  <a:lnTo>
                    <a:pt x="83858" y="345071"/>
                  </a:lnTo>
                  <a:lnTo>
                    <a:pt x="98907" y="360121"/>
                  </a:lnTo>
                  <a:lnTo>
                    <a:pt x="148475" y="310553"/>
                  </a:lnTo>
                  <a:lnTo>
                    <a:pt x="198043" y="360121"/>
                  </a:lnTo>
                  <a:lnTo>
                    <a:pt x="213106" y="345071"/>
                  </a:lnTo>
                  <a:lnTo>
                    <a:pt x="178574" y="310553"/>
                  </a:lnTo>
                  <a:lnTo>
                    <a:pt x="163537" y="295503"/>
                  </a:lnTo>
                  <a:lnTo>
                    <a:pt x="178587" y="280454"/>
                  </a:lnTo>
                  <a:lnTo>
                    <a:pt x="213106" y="245935"/>
                  </a:lnTo>
                  <a:close/>
                </a:path>
                <a:path w="259715" h="360680">
                  <a:moveTo>
                    <a:pt x="243865" y="173405"/>
                  </a:moveTo>
                  <a:lnTo>
                    <a:pt x="0" y="173405"/>
                  </a:lnTo>
                  <a:lnTo>
                    <a:pt x="0" y="193090"/>
                  </a:lnTo>
                  <a:lnTo>
                    <a:pt x="243865" y="193090"/>
                  </a:lnTo>
                  <a:lnTo>
                    <a:pt x="243865" y="173405"/>
                  </a:lnTo>
                  <a:close/>
                </a:path>
                <a:path w="259715" h="360680">
                  <a:moveTo>
                    <a:pt x="259575" y="15608"/>
                  </a:moveTo>
                  <a:lnTo>
                    <a:pt x="243967" y="0"/>
                  </a:lnTo>
                  <a:lnTo>
                    <a:pt x="141109" y="102870"/>
                  </a:lnTo>
                  <a:lnTo>
                    <a:pt x="99453" y="61214"/>
                  </a:lnTo>
                  <a:lnTo>
                    <a:pt x="83858" y="76809"/>
                  </a:lnTo>
                  <a:lnTo>
                    <a:pt x="140995" y="133959"/>
                  </a:lnTo>
                  <a:lnTo>
                    <a:pt x="141224" y="133959"/>
                  </a:lnTo>
                  <a:lnTo>
                    <a:pt x="259575" y="15608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6861646" y="6705947"/>
            <a:ext cx="2410604" cy="121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it-IT" sz="700" b="1" dirty="0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Componenti originali Mercedes-Benz </a:t>
            </a:r>
            <a: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| Confronto tra prodotti</a:t>
            </a:r>
            <a:endParaRPr sz="700" dirty="0">
              <a:latin typeface="MB Corpo S Text Light"/>
              <a:cs typeface="MB Corpo S Text Light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5162680" y="4294251"/>
            <a:ext cx="4332605" cy="2189398"/>
            <a:chOff x="15162680" y="3979209"/>
            <a:chExt cx="4332605" cy="2504440"/>
          </a:xfrm>
        </p:grpSpPr>
        <p:sp>
          <p:nvSpPr>
            <p:cNvPr id="9" name="object 9"/>
            <p:cNvSpPr/>
            <p:nvPr/>
          </p:nvSpPr>
          <p:spPr>
            <a:xfrm>
              <a:off x="15162680" y="3979209"/>
              <a:ext cx="4332605" cy="2504440"/>
            </a:xfrm>
            <a:custGeom>
              <a:avLst/>
              <a:gdLst/>
              <a:ahLst/>
              <a:cxnLst/>
              <a:rect l="l" t="t" r="r" b="b"/>
              <a:pathLst>
                <a:path w="4332605" h="2504440">
                  <a:moveTo>
                    <a:pt x="4332199" y="0"/>
                  </a:moveTo>
                  <a:lnTo>
                    <a:pt x="0" y="0"/>
                  </a:lnTo>
                  <a:lnTo>
                    <a:pt x="0" y="2503860"/>
                  </a:lnTo>
                  <a:lnTo>
                    <a:pt x="4332199" y="2503860"/>
                  </a:lnTo>
                  <a:lnTo>
                    <a:pt x="4332199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230367" y="4255744"/>
              <a:ext cx="169235" cy="16922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230367" y="4662690"/>
              <a:ext cx="169235" cy="169223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230367" y="5021696"/>
              <a:ext cx="169235" cy="169223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230367" y="5244069"/>
              <a:ext cx="169235" cy="169223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230367" y="5795884"/>
              <a:ext cx="169235" cy="169223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230367" y="6197154"/>
              <a:ext cx="169235" cy="169223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15157450" y="4318000"/>
            <a:ext cx="4332605" cy="2098588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355"/>
              </a:spcBef>
            </a:pPr>
            <a:r>
              <a:rPr lang="it-IT" sz="950" b="1" dirty="0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Vantaggi delle batterie di avviamento originali Mercedes-Benz.</a:t>
            </a:r>
            <a:endParaRPr sz="950" dirty="0">
              <a:latin typeface="MB Corpo S Text"/>
              <a:cs typeface="MB Corpo S Text"/>
            </a:endParaRPr>
          </a:p>
          <a:p>
            <a:pPr marL="372110" marR="402590">
              <a:lnSpc>
                <a:spcPct val="111300"/>
              </a:lnSpc>
              <a:spcBef>
                <a:spcPts val="200"/>
              </a:spcBef>
            </a:pP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Forniscono molta potenza al veicolo funzionando in modo affidabile anche con temperature basse</a:t>
            </a:r>
            <a:endParaRPr sz="950" dirty="0">
              <a:latin typeface="MB Corpo S Text Light"/>
              <a:cs typeface="MB Corpo S Text Light"/>
            </a:endParaRPr>
          </a:p>
          <a:p>
            <a:pPr marL="372110" marR="591820">
              <a:lnSpc>
                <a:spcPct val="111300"/>
              </a:lnSpc>
              <a:spcBef>
                <a:spcPts val="200"/>
              </a:spcBef>
            </a:pP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Maggiore resistenza ai cicli e durata più lunga grazie alla tecnologia all'avanguardia impiegata</a:t>
            </a:r>
            <a:endParaRPr sz="950" dirty="0">
              <a:latin typeface="MB Corpo S Text Light"/>
              <a:cs typeface="MB Corpo S Text Light"/>
            </a:endParaRPr>
          </a:p>
          <a:p>
            <a:pPr marL="372110">
              <a:lnSpc>
                <a:spcPct val="100000"/>
              </a:lnSpc>
              <a:spcBef>
                <a:spcPts val="200"/>
              </a:spcBef>
            </a:pP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Elevata idoneità per tragitti sia corti che lunghi</a:t>
            </a:r>
            <a:endParaRPr sz="950" dirty="0">
              <a:latin typeface="MB Corpo S Text Light"/>
              <a:cs typeface="MB Corpo S Text Light"/>
            </a:endParaRPr>
          </a:p>
          <a:p>
            <a:pPr marL="372110" marR="402590">
              <a:lnSpc>
                <a:spcPct val="111300"/>
              </a:lnSpc>
              <a:spcBef>
                <a:spcPts val="200"/>
              </a:spcBef>
            </a:pP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Assorbimento di corrente ottimale, per cui minore consumo di carburante nei veicoli con funzione start/stop e impianto frenante rigenerativo*</a:t>
            </a:r>
            <a:endParaRPr sz="950" dirty="0">
              <a:latin typeface="MB Corpo S Text Light"/>
              <a:cs typeface="MB Corpo S Text Light"/>
            </a:endParaRPr>
          </a:p>
          <a:p>
            <a:pPr marL="372110" marR="862965">
              <a:lnSpc>
                <a:spcPct val="111300"/>
              </a:lnSpc>
              <a:spcBef>
                <a:spcPts val="200"/>
              </a:spcBef>
            </a:pP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Eccellente performance per motori potenti e veicoli con ampia dotazione</a:t>
            </a:r>
            <a:endParaRPr sz="950" dirty="0">
              <a:latin typeface="MB Corpo S Text Light"/>
              <a:cs typeface="MB Corpo S Text Light"/>
            </a:endParaRPr>
          </a:p>
          <a:p>
            <a:pPr marL="372110">
              <a:lnSpc>
                <a:spcPct val="100000"/>
              </a:lnSpc>
              <a:spcBef>
                <a:spcPts val="200"/>
              </a:spcBef>
            </a:pP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Tarate in modo ottimale per il fabbisogno di energia del rispettivo veicolo</a:t>
            </a:r>
            <a:endParaRPr sz="950" dirty="0">
              <a:latin typeface="MB Corpo S Text Light"/>
              <a:cs typeface="MB Corpo S Text Ligh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9219" y="3092603"/>
            <a:ext cx="2843530" cy="237490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46990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370"/>
              </a:spcBef>
            </a:pPr>
            <a:r>
              <a:rPr lang="it-IT" sz="95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TEST PRELIMINARI</a:t>
            </a:r>
            <a:endParaRPr sz="950">
              <a:latin typeface="MB Corpo S Text Light"/>
              <a:cs typeface="MB Corpo S Text Light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09214" y="3366621"/>
            <a:ext cx="2843530" cy="67945"/>
          </a:xfrm>
          <a:custGeom>
            <a:avLst/>
            <a:gdLst/>
            <a:ahLst/>
            <a:cxnLst/>
            <a:rect l="l" t="t" r="r" b="b"/>
            <a:pathLst>
              <a:path w="2843529" h="67945">
                <a:moveTo>
                  <a:pt x="0" y="298"/>
                </a:moveTo>
                <a:lnTo>
                  <a:pt x="1353813" y="298"/>
                </a:lnTo>
                <a:lnTo>
                  <a:pt x="1421500" y="67842"/>
                </a:lnTo>
                <a:lnTo>
                  <a:pt x="1489187" y="298"/>
                </a:lnTo>
                <a:lnTo>
                  <a:pt x="2843000" y="0"/>
                </a:lnTo>
              </a:path>
            </a:pathLst>
          </a:custGeom>
          <a:ln w="3581">
            <a:solidFill>
              <a:srgbClr val="1A1A1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64205" y="3448168"/>
            <a:ext cx="3264083" cy="99314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8270" indent="-115570">
              <a:lnSpc>
                <a:spcPct val="100000"/>
              </a:lnSpc>
              <a:spcBef>
                <a:spcPts val="229"/>
              </a:spcBef>
              <a:buChar char="•"/>
              <a:tabLst>
                <a:tab pos="128270" algn="l"/>
              </a:tabLst>
            </a:pP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Controllo della capacità 1 (capacità alla consegna)</a:t>
            </a:r>
            <a:endParaRPr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</a:pP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Prova di avviamento a freddo 1</a:t>
            </a:r>
            <a:endParaRPr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</a:pP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Controllo della capacità 2</a:t>
            </a:r>
            <a:endParaRPr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25"/>
              </a:spcBef>
              <a:buChar char="•"/>
              <a:tabLst>
                <a:tab pos="128270" algn="l"/>
              </a:tabLst>
            </a:pP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Prova di avviamento a freddo 2</a:t>
            </a:r>
            <a:endParaRPr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</a:pP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Controllo della capacità 3/controllo della capacità di riserva</a:t>
            </a:r>
            <a:endParaRPr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</a:pP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Prova di avviamento a freddo 3</a:t>
            </a:r>
            <a:endParaRPr sz="950" dirty="0">
              <a:latin typeface="MB Corpo S Text Light"/>
              <a:cs typeface="MB Corpo S Text Ligh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09219" y="4650754"/>
            <a:ext cx="2843530" cy="237490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46990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370"/>
              </a:spcBef>
            </a:pPr>
            <a:r>
              <a:rPr lang="it-IT" sz="95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CICLO DI VITA</a:t>
            </a:r>
            <a:endParaRPr sz="950">
              <a:latin typeface="MB Corpo S Text Light"/>
              <a:cs typeface="MB Corpo S Text Light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09214" y="4924773"/>
            <a:ext cx="2843530" cy="67945"/>
          </a:xfrm>
          <a:custGeom>
            <a:avLst/>
            <a:gdLst/>
            <a:ahLst/>
            <a:cxnLst/>
            <a:rect l="l" t="t" r="r" b="b"/>
            <a:pathLst>
              <a:path w="2843529" h="67945">
                <a:moveTo>
                  <a:pt x="0" y="298"/>
                </a:moveTo>
                <a:lnTo>
                  <a:pt x="1353813" y="298"/>
                </a:lnTo>
                <a:lnTo>
                  <a:pt x="1421500" y="67842"/>
                </a:lnTo>
                <a:lnTo>
                  <a:pt x="1489187" y="298"/>
                </a:lnTo>
                <a:lnTo>
                  <a:pt x="2843000" y="0"/>
                </a:lnTo>
              </a:path>
            </a:pathLst>
          </a:custGeom>
          <a:ln w="3581">
            <a:solidFill>
              <a:srgbClr val="1A1A1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664204" y="5006321"/>
            <a:ext cx="3139445" cy="34798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8270" indent="-115570">
              <a:lnSpc>
                <a:spcPct val="100000"/>
              </a:lnSpc>
              <a:spcBef>
                <a:spcPts val="229"/>
              </a:spcBef>
              <a:buChar char="•"/>
              <a:tabLst>
                <a:tab pos="128270" algn="l"/>
              </a:tabLst>
            </a:pP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Test cicli con profondità di scarica 50%</a:t>
            </a:r>
            <a:endParaRPr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</a:pP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Test cicli con profondità di scarica 17,5%</a:t>
            </a:r>
            <a:endParaRPr sz="950" dirty="0">
              <a:latin typeface="MB Corpo S Text Light"/>
              <a:cs typeface="MB Corpo S Text Ligh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09219" y="5564154"/>
            <a:ext cx="2843530" cy="237490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46990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370"/>
              </a:spcBef>
            </a:pPr>
            <a:r>
              <a:rPr lang="it-IT" sz="95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PERFORMANCE/POTENZA</a:t>
            </a:r>
            <a:endParaRPr sz="950">
              <a:latin typeface="MB Corpo S Text Light"/>
              <a:cs typeface="MB Corpo S Text Light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09214" y="5838173"/>
            <a:ext cx="2843530" cy="67945"/>
          </a:xfrm>
          <a:custGeom>
            <a:avLst/>
            <a:gdLst/>
            <a:ahLst/>
            <a:cxnLst/>
            <a:rect l="l" t="t" r="r" b="b"/>
            <a:pathLst>
              <a:path w="2843529" h="67945">
                <a:moveTo>
                  <a:pt x="0" y="298"/>
                </a:moveTo>
                <a:lnTo>
                  <a:pt x="1353813" y="298"/>
                </a:lnTo>
                <a:lnTo>
                  <a:pt x="1421500" y="67842"/>
                </a:lnTo>
                <a:lnTo>
                  <a:pt x="1489187" y="298"/>
                </a:lnTo>
                <a:lnTo>
                  <a:pt x="2843000" y="0"/>
                </a:lnTo>
              </a:path>
            </a:pathLst>
          </a:custGeom>
          <a:ln w="3581">
            <a:solidFill>
              <a:srgbClr val="1A1A1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664205" y="5919720"/>
            <a:ext cx="2682245" cy="34798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8270" indent="-115570">
              <a:lnSpc>
                <a:spcPct val="100000"/>
              </a:lnSpc>
              <a:spcBef>
                <a:spcPts val="229"/>
              </a:spcBef>
              <a:buChar char="•"/>
              <a:tabLst>
                <a:tab pos="128270" algn="l"/>
              </a:tabLst>
            </a:pP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Controllo dell'assorbimento di corrente 1</a:t>
            </a:r>
            <a:endParaRPr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</a:pP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Controllo dell'assorbimento di corrente 2</a:t>
            </a:r>
            <a:endParaRPr sz="950" dirty="0">
              <a:latin typeface="MB Corpo S Text Light"/>
              <a:cs typeface="MB Corpo S Text Ligh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96386" y="1819810"/>
            <a:ext cx="8541264" cy="6534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9065">
              <a:lnSpc>
                <a:spcPct val="111300"/>
              </a:lnSpc>
              <a:spcBef>
                <a:spcPts val="100"/>
              </a:spcBef>
            </a:pP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Oggigiorno nei veicoli vengono integrati sempre più utilizzatori elettrici ad elevato consumo di corrente, come sistemi di assistenza e prodotti di intrattenimento. Con il comfort crescono quindi anche le esigenze poste alla batteria. Il laboratorio di verifica indipendente e certificato da DEKRA "</a:t>
            </a:r>
            <a:r>
              <a:rPr lang="it-IT" sz="950" dirty="0" err="1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Batterieingenieure</a:t>
            </a: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 GmbH" di Aquisgrana ha</a:t>
            </a:r>
            <a:r>
              <a:rPr lang="it-IT" sz="950" dirty="0">
                <a:latin typeface="MB Corpo S Text Light"/>
                <a:ea typeface="MB Corpo S Text Light"/>
                <a:cs typeface="MB Corpo S Text Light"/>
                <a:sym typeface="MB Corpo S Text Light"/>
              </a:rPr>
              <a:t> </a:t>
            </a: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testato, su incarico di Mercedes‑Benz Group AG, la batteria di avviamento originale Mercedes‑Benz A 001 982 82 08 rispetto a cinque prodotti concorrenti paragonabili provenienti dalla Germania e dagli USA. Conclusione: la batteria di avviamento originale Mercedes‑Benz convince in tutti i test.</a:t>
            </a:r>
            <a:endParaRPr sz="950" dirty="0">
              <a:latin typeface="MB Corpo S Text Light"/>
              <a:cs typeface="MB Corpo S Text Light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097512" y="2786939"/>
            <a:ext cx="5268738" cy="1302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6680" indent="-635">
              <a:lnSpc>
                <a:spcPct val="111300"/>
              </a:lnSpc>
              <a:spcBef>
                <a:spcPts val="100"/>
              </a:spcBef>
            </a:pPr>
            <a:r>
              <a:rPr lang="it-IT" sz="950" b="1" dirty="0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Test preliminari. </a:t>
            </a: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Nei test preliminari viene accertato se i valori di misurazione delle batterie corrispondono ai valori nominali (capacità e corrente). La batteria di avviamento originale Mercedes‑Benz ha una migliore capacità di erogazione della corrente rispetto alla maggior parte delle batterie di altra marca e quindi tendenzialmente vanta una maggiore capacità di avviamento.</a:t>
            </a:r>
            <a:endParaRPr sz="950" dirty="0">
              <a:latin typeface="MB Corpo S Text Light"/>
              <a:cs typeface="MB Corpo S Text Light"/>
            </a:endParaRPr>
          </a:p>
          <a:p>
            <a:pPr marL="12700" marR="5080">
              <a:lnSpc>
                <a:spcPct val="111300"/>
              </a:lnSpc>
            </a:pP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Anche nell'andamento temporale (dopo 10 e dopo 30 secondi della durata di prova) mostra una </a:t>
            </a:r>
            <a:b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</a:b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buona capacità di erogazione della corrente. La batteria ha quindi una potenza sufficiente per avviare il motore. Durante la misurazione della capacità di riserva la batteria di avviamento originale Mercedes-Benz supera il tempo di scarica nominale quasi del 25%.</a:t>
            </a:r>
            <a:endParaRPr sz="950" dirty="0">
              <a:latin typeface="MB Corpo S Text Light"/>
              <a:cs typeface="MB Corpo S Text Light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0648436" y="1819810"/>
            <a:ext cx="4312285" cy="16271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300"/>
              </a:lnSpc>
              <a:spcBef>
                <a:spcPts val="100"/>
              </a:spcBef>
            </a:pPr>
            <a:r>
              <a:rPr lang="it-IT" sz="950" b="1" dirty="0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Test cicli con profondità di scarica 17,5%. </a:t>
            </a: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Questo test rispecchia condizioni simili alla realtà di tutti i giorni. Le batterie vengono sottoposte per complessivamente 18 settimane a 1.530 cicli di scarica e ricarica con una profondità di scarica del 17,5%. Qui la batteria di avviamento originale Mercedes‑Benz ha mostrato la minore perdita di peso/acido tra tutte le batterie testate. Insieme ad un prodotto concorrente la batteria di avviamento originale Mercedes‑Benz vanta il più basso fattore di ricarica – vale a dire che richiede </a:t>
            </a:r>
            <a:b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</a:b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meno energia per la ricarica. Anche dopo questo test la batteria riesce ad affrontare senza problemi un avviamento a freddo e convince per la sua resistenza ai cicli e l'elevata durata.</a:t>
            </a:r>
            <a:endParaRPr sz="950" dirty="0">
              <a:latin typeface="MB Corpo S Text Light"/>
              <a:cs typeface="MB Corpo S Text Light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129262" y="4240872"/>
            <a:ext cx="5347335" cy="17894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300"/>
              </a:lnSpc>
              <a:spcBef>
                <a:spcPts val="100"/>
              </a:spcBef>
            </a:pPr>
            <a:r>
              <a:rPr lang="it-IT" sz="950" b="1" dirty="0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Test cicli con profondità di scarica 50%. </a:t>
            </a: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Con questa prova molto dura, la batteria, dopo una scarica profonda di più giorni e una ricarica, viene scaricata ad un livello di carica del 50% e sottoposta ad un test con 360 cicli. Viene quindi controllato quante volte la batteria può essere scaricata del 50% e ricaricata. Solo due delle batterie testate sono state in grado di superare questo test – tra cui la batteria di avviamento originale Mercedes‑Benz. Nel confronto questa batteria vanta il fattore di ricarica più basso e quindi le minori perdite durante la ricarica. Nella successiva prova di avviamento a freddo a –18 °C la batteria convince con</a:t>
            </a:r>
            <a:r>
              <a:rPr lang="it-IT" sz="950" dirty="0">
                <a:latin typeface="MB Corpo S Text Light"/>
                <a:ea typeface="MB Corpo S Text Light"/>
                <a:cs typeface="MB Corpo S Text Light"/>
                <a:sym typeface="MB Corpo S Text Light"/>
              </a:rPr>
              <a:t> </a:t>
            </a: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un'elevata tensione di oltre 9 V. Sufficiente per affrontare senza problemi un avviamento a freddo.</a:t>
            </a:r>
            <a:r>
              <a:rPr lang="it-IT" sz="950" dirty="0">
                <a:latin typeface="MB Corpo S Text Light"/>
                <a:ea typeface="MB Corpo S Text Light"/>
                <a:cs typeface="MB Corpo S Text Light"/>
                <a:sym typeface="MB Corpo S Text Light"/>
              </a:rPr>
              <a:t> </a:t>
            </a: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La batteria originale Mercedes‑Benz ha un'elevata portata di ricarica. È robusta e resistente ai cicli di scarica/ricarica. Essa vanta una lunga durata che corrisponde pienamente ai requisiti interni Mercedes-Benz ed è superiore a quella di alcuni prodotti concorrenti testati.</a:t>
            </a:r>
            <a:endParaRPr sz="950" dirty="0">
              <a:latin typeface="MB Corpo S Text Light"/>
              <a:cs typeface="MB Corpo S Text Light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96506" y="2804849"/>
            <a:ext cx="2967990" cy="1689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it-IT" sz="950" b="1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Un riassunto dei risultati è reperibile qui:</a:t>
            </a:r>
            <a:endParaRPr sz="950">
              <a:latin typeface="MB Corpo S Text"/>
              <a:cs typeface="MB Corpo S Text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5083155" y="1615080"/>
            <a:ext cx="4387850" cy="2474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56210">
              <a:lnSpc>
                <a:spcPct val="111300"/>
              </a:lnSpc>
              <a:spcBef>
                <a:spcPts val="100"/>
              </a:spcBef>
            </a:pPr>
            <a:r>
              <a:rPr lang="it-IT" sz="950" b="1" dirty="0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Controllo dell'assorbimento di corrente 1 e 2. </a:t>
            </a: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In questi test viene controllato quanto rapidamente la batteria dopo una scarica profonda e con diversi livelli di scarica riesce ad assorbire la corrente necessaria. Quanto più veloce è la ricarica, tanto maggiore è l'assorbimento di corrente durante le fasi di recupero di energia. I test dimostrano:</a:t>
            </a:r>
            <a:endParaRPr sz="950" dirty="0">
              <a:latin typeface="MB Corpo S Text Light"/>
              <a:cs typeface="MB Corpo S Text Light"/>
            </a:endParaRPr>
          </a:p>
          <a:p>
            <a:pPr marL="12700" marR="122555">
              <a:lnSpc>
                <a:spcPct val="111300"/>
              </a:lnSpc>
            </a:pP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la batteria di avviamento originale Mercedes‑Benz riesce a recuperare la corrente in modo veloce ed efficiente. È in grado di riassorbire rapidamente l'energia prelevata, ad es. con il veicolo fermo davanti al semaforo, e supporta pertanto efficacemente la funzione start/stop dei moderni veicoli Mercedes‑Benz. </a:t>
            </a:r>
            <a:b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</a:b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Ciò permette di risparmiare carburante.*</a:t>
            </a:r>
            <a:endParaRPr sz="950" dirty="0">
              <a:latin typeface="MB Corpo S Text Light"/>
              <a:cs typeface="MB Corpo S Text Light"/>
            </a:endParaRPr>
          </a:p>
          <a:p>
            <a:pPr marL="61594" marR="238760" indent="-49530">
              <a:lnSpc>
                <a:spcPct val="113300"/>
              </a:lnSpc>
              <a:spcBef>
                <a:spcPts val="400"/>
              </a:spcBef>
            </a:pPr>
            <a: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* Con un profilo di automobilista occasionale fino a 40–140 EUR/anno e con un profilo di automobilista abituale fino a 80–280 EUR/anno. Calcolo con i seguenti dati: automobilista occasionale 15.000 km/anno, automobilista abituale 30.000 km/anno; prezzo medio benzina 1,35 EUR/l;</a:t>
            </a:r>
            <a:r>
              <a:rPr lang="it-IT" sz="700" dirty="0">
                <a:latin typeface="MB Corpo S Text Light"/>
                <a:ea typeface="MB Corpo S Text Light"/>
                <a:cs typeface="MB Corpo S Text Light"/>
                <a:sym typeface="MB Corpo S Text Light"/>
              </a:rPr>
              <a:t> </a:t>
            </a:r>
            <a: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risparmio di carburante </a:t>
            </a:r>
            <a:b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</a:br>
            <a: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di 0,2 l/100 km con funzione start/stop per motore a benzina a 4 cilindri con cambio manuale;  risparmio </a:t>
            </a:r>
            <a:b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</a:br>
            <a: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di carburante di 0,7 l/100 km con funzione start/stop per motore a benzina a 6 cilindri con cambio automatico secondo NEDC con tempo di fermo del 20%.</a:t>
            </a:r>
            <a:endParaRPr sz="700" dirty="0">
              <a:latin typeface="MB Corpo S Text Light"/>
              <a:cs typeface="MB Corpo S Text Light"/>
            </a:endParaRPr>
          </a:p>
        </p:txBody>
      </p:sp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xfrm>
            <a:off x="596514" y="219940"/>
            <a:ext cx="8859520" cy="1590820"/>
          </a:xfrm>
          <a:prstGeom prst="rect">
            <a:avLst/>
          </a:prstGeom>
        </p:spPr>
        <p:txBody>
          <a:bodyPr vert="horz" wrap="square" lIns="0" tIns="2419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lang="it-IT" dirty="0"/>
              <a:t>Confronto tra concorrenti: batteria di avviamento (tecnologia AGM).</a:t>
            </a: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lang="it-IT" sz="1400" dirty="0">
                <a:latin typeface="MB Corpo S Text Light"/>
                <a:cs typeface="MB Corpo S Text Light"/>
                <a:sym typeface="MB Corpo S Text Light"/>
              </a:rPr>
              <a:t>Originale vs. concorrenti.</a:t>
            </a:r>
            <a:endParaRPr sz="1400" dirty="0">
              <a:latin typeface="MB Corpo S Text Light"/>
              <a:cs typeface="MB Corpo S Text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1192</Words>
  <Application>Microsoft Office PowerPoint</Application>
  <PresentationFormat>Benutzerdefiniert</PresentationFormat>
  <Paragraphs>92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Office Theme</vt:lpstr>
      <vt:lpstr>Motore.</vt:lpstr>
      <vt:lpstr>Confronto tra concorrenti: batteria di avviamento (tecnologia AGM). Originale vs. concorrenti.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MB_brochures_a4-297x210_v4</dc:title>
  <dc:creator>JvM/bi for Mercedes-Benz - Version 4.0</dc:creator>
  <cp:lastModifiedBy>beo</cp:lastModifiedBy>
  <cp:revision>6</cp:revision>
  <dcterms:created xsi:type="dcterms:W3CDTF">2023-08-25T08:54:48Z</dcterms:created>
  <dcterms:modified xsi:type="dcterms:W3CDTF">2023-09-07T11:06:35Z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2022-03-18T00:00:00Z</vt:filetime>
  </property>
  <property fmtid="{D5CDD505-2E9C-101B-9397-08002B2CF9AE}" pid="3" name="Creator">
    <vt:lpwstr>Adobe InDesign 17.1 (Macintosh)</vt:lpwstr>
  </property>
  <property fmtid="{D5CDD505-2E9C-101B-9397-08002B2CF9AE}" pid="4" name="LastSaved">
    <vt:filetime>2023-08-25T00:00:00Z</vt:filetime>
  </property>
  <property fmtid="{D5CDD505-2E9C-101B-9397-08002B2CF9AE}" pid="5" name="Producer">
    <vt:lpwstr>Adobe PDF Library 16.0.5</vt:lpwstr>
  </property>
  <property fmtid="{D5CDD505-2E9C-101B-9397-08002B2CF9AE}" pid="6" name="MSIP_Label_924dbb1d-991d-4bbd-aad5-33bac1d8ffaf_Enabled">
    <vt:lpwstr>true</vt:lpwstr>
  </property>
  <property fmtid="{D5CDD505-2E9C-101B-9397-08002B2CF9AE}" pid="7" name="MSIP_Label_924dbb1d-991d-4bbd-aad5-33bac1d8ffaf_SetDate">
    <vt:lpwstr>2023-08-25T08:54:50Z</vt:lpwstr>
  </property>
  <property fmtid="{D5CDD505-2E9C-101B-9397-08002B2CF9AE}" pid="8" name="MSIP_Label_924dbb1d-991d-4bbd-aad5-33bac1d8ffaf_Method">
    <vt:lpwstr>Standard</vt:lpwstr>
  </property>
  <property fmtid="{D5CDD505-2E9C-101B-9397-08002B2CF9AE}" pid="9" name="MSIP_Label_924dbb1d-991d-4bbd-aad5-33bac1d8ffaf_Name">
    <vt:lpwstr>924dbb1d-991d-4bbd-aad5-33bac1d8ffaf</vt:lpwstr>
  </property>
  <property fmtid="{D5CDD505-2E9C-101B-9397-08002B2CF9AE}" pid="10" name="MSIP_Label_924dbb1d-991d-4bbd-aad5-33bac1d8ffaf_SiteId">
    <vt:lpwstr>9652d7c2-1ccf-4940-8151-4a92bd474ed0</vt:lpwstr>
  </property>
  <property fmtid="{D5CDD505-2E9C-101B-9397-08002B2CF9AE}" pid="11" name="MSIP_Label_924dbb1d-991d-4bbd-aad5-33bac1d8ffaf_ActionId">
    <vt:lpwstr>f6684452-d192-4aa2-8913-45e6d06cbcfa</vt:lpwstr>
  </property>
  <property fmtid="{D5CDD505-2E9C-101B-9397-08002B2CF9AE}" pid="12" name="MSIP_Label_924dbb1d-991d-4bbd-aad5-33bac1d8ffaf_ContentBits">
    <vt:lpwstr>0</vt:lpwstr>
  </property>
</Properties>
</file>