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2" y="-10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563870"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529051" y="6706753"/>
            <a:ext cx="2478466"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Manutenzione e usura</a:t>
            </a:r>
            <a:endParaRPr sz="700" dirty="0">
              <a:latin typeface="MB Corpo S Text Light"/>
              <a:cs typeface="MB Corpo S Text Light"/>
            </a:endParaRPr>
          </a:p>
        </p:txBody>
      </p:sp>
      <p:sp>
        <p:nvSpPr>
          <p:cNvPr id="3" name="object 3"/>
          <p:cNvSpPr txBox="1">
            <a:spLocks noGrp="1"/>
          </p:cNvSpPr>
          <p:nvPr>
            <p:ph type="title"/>
          </p:nvPr>
        </p:nvSpPr>
        <p:spPr>
          <a:xfrm>
            <a:off x="596514" y="446794"/>
            <a:ext cx="2483396" cy="570230"/>
          </a:xfrm>
          <a:prstGeom prst="rect">
            <a:avLst/>
          </a:prstGeom>
        </p:spPr>
        <p:txBody>
          <a:bodyPr vert="horz" wrap="square" lIns="0" tIns="15240" rIns="0" bIns="0" rtlCol="0">
            <a:spAutoFit/>
          </a:bodyPr>
          <a:lstStyle/>
          <a:p>
            <a:pPr marL="12700">
              <a:lnSpc>
                <a:spcPct val="100000"/>
              </a:lnSpc>
              <a:spcBef>
                <a:spcPts val="120"/>
              </a:spcBef>
            </a:pPr>
            <a:r>
              <a:rPr lang="it-IT" dirty="0"/>
              <a:t>Motore.</a:t>
            </a:r>
          </a:p>
        </p:txBody>
      </p:sp>
      <p:graphicFrame>
        <p:nvGraphicFramePr>
          <p:cNvPr id="4" name="object 4"/>
          <p:cNvGraphicFramePr>
            <a:graphicFrameLocks noGrp="1"/>
          </p:cNvGraphicFramePr>
          <p:nvPr>
            <p:extLst>
              <p:ext uri="{D42A27DB-BD31-4B8C-83A1-F6EECF244321}">
                <p14:modId xmlns:p14="http://schemas.microsoft.com/office/powerpoint/2010/main" val="3276925361"/>
              </p:ext>
            </p:extLst>
          </p:nvPr>
        </p:nvGraphicFramePr>
        <p:xfrm>
          <a:off x="609214" y="1862987"/>
          <a:ext cx="17028791" cy="1303020"/>
        </p:xfrm>
        <a:graphic>
          <a:graphicData uri="http://schemas.openxmlformats.org/drawingml/2006/table">
            <a:tbl>
              <a:tblPr firstRow="1" bandRow="1">
                <a:tableStyleId>{2D5ABB26-0587-4C30-8999-92F81FD0307C}</a:tableStyleId>
              </a:tblPr>
              <a:tblGrid>
                <a:gridCol w="2572385">
                  <a:extLst>
                    <a:ext uri="{9D8B030D-6E8A-4147-A177-3AD203B41FA5}">
                      <a16:colId xmlns:a16="http://schemas.microsoft.com/office/drawing/2014/main" xmlns="" val="20000"/>
                    </a:ext>
                  </a:extLst>
                </a:gridCol>
                <a:gridCol w="2200275">
                  <a:extLst>
                    <a:ext uri="{9D8B030D-6E8A-4147-A177-3AD203B41FA5}">
                      <a16:colId xmlns:a16="http://schemas.microsoft.com/office/drawing/2014/main" xmlns="" val="20001"/>
                    </a:ext>
                  </a:extLst>
                </a:gridCol>
                <a:gridCol w="2268219">
                  <a:extLst>
                    <a:ext uri="{9D8B030D-6E8A-4147-A177-3AD203B41FA5}">
                      <a16:colId xmlns:a16="http://schemas.microsoft.com/office/drawing/2014/main" xmlns="" val="20002"/>
                    </a:ext>
                  </a:extLst>
                </a:gridCol>
                <a:gridCol w="1794510">
                  <a:extLst>
                    <a:ext uri="{9D8B030D-6E8A-4147-A177-3AD203B41FA5}">
                      <a16:colId xmlns:a16="http://schemas.microsoft.com/office/drawing/2014/main" xmlns="" val="20003"/>
                    </a:ext>
                  </a:extLst>
                </a:gridCol>
                <a:gridCol w="3791584">
                  <a:extLst>
                    <a:ext uri="{9D8B030D-6E8A-4147-A177-3AD203B41FA5}">
                      <a16:colId xmlns:a16="http://schemas.microsoft.com/office/drawing/2014/main" xmlns="" val="20004"/>
                    </a:ext>
                  </a:extLst>
                </a:gridCol>
                <a:gridCol w="2200909">
                  <a:extLst>
                    <a:ext uri="{9D8B030D-6E8A-4147-A177-3AD203B41FA5}">
                      <a16:colId xmlns:a16="http://schemas.microsoft.com/office/drawing/2014/main" xmlns="" val="20005"/>
                    </a:ext>
                  </a:extLst>
                </a:gridCol>
                <a:gridCol w="2200909">
                  <a:extLst>
                    <a:ext uri="{9D8B030D-6E8A-4147-A177-3AD203B41FA5}">
                      <a16:colId xmlns:a16="http://schemas.microsoft.com/office/drawing/2014/main" xmlns="" val="20006"/>
                    </a:ext>
                  </a:extLst>
                </a:gridCol>
              </a:tblGrid>
              <a:tr h="200660">
                <a:tc>
                  <a:txBody>
                    <a:bodyPr/>
                    <a:lstStyle/>
                    <a:p>
                      <a:pPr marL="50165">
                        <a:lnSpc>
                          <a:spcPct val="100000"/>
                        </a:lnSpc>
                        <a:spcBef>
                          <a:spcPts val="225"/>
                        </a:spcBef>
                      </a:pPr>
                      <a:r>
                        <a:rPr lang="it-IT" sz="950" b="1">
                          <a:solidFill>
                            <a:srgbClr val="1A1A18"/>
                          </a:solidFill>
                          <a:latin typeface="MB Corpo S Text"/>
                          <a:cs typeface="MB Corpo S Text"/>
                          <a:sym typeface="MB Corpo S Text"/>
                        </a:rPr>
                        <a:t>Prodotto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it-IT" sz="950" b="1">
                          <a:solidFill>
                            <a:srgbClr val="1A1A18"/>
                          </a:solidFill>
                          <a:latin typeface="MB Corpo S Text"/>
                          <a:cs typeface="MB Corpo S Text"/>
                          <a:sym typeface="MB Corpo S Text"/>
                        </a:rPr>
                        <a:t>I vantaggi per i vostri clienti</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it-IT" sz="950" b="1">
                          <a:solidFill>
                            <a:srgbClr val="1A1A18"/>
                          </a:solidFill>
                          <a:latin typeface="MB Corpo S Text"/>
                          <a:cs typeface="MB Corpo S Text"/>
                          <a:sym typeface="MB Corpo S Text"/>
                        </a:rPr>
                        <a:t>I vantaggi per voi</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35"/>
                        </a:spcBef>
                      </a:pPr>
                      <a:r>
                        <a:rPr lang="it-IT" sz="950" b="1">
                          <a:solidFill>
                            <a:srgbClr val="FFFFFF"/>
                          </a:solidFill>
                          <a:latin typeface="MB Corpo S Text"/>
                          <a:cs typeface="MB Corpo S Text"/>
                          <a:sym typeface="MB Corpo S Text"/>
                        </a:rPr>
                        <a:t>Consiglio pratico</a:t>
                      </a:r>
                      <a:endParaRPr sz="950">
                        <a:latin typeface="MB Corpo S Text"/>
                        <a:cs typeface="MB Corpo S Text"/>
                      </a:endParaRPr>
                    </a:p>
                  </a:txBody>
                  <a:tcPr marL="0" marR="0" marT="29845" marB="0">
                    <a:solidFill>
                      <a:srgbClr val="009EE3"/>
                    </a:solidFill>
                  </a:tcPr>
                </a:tc>
                <a:tc>
                  <a:txBody>
                    <a:bodyPr/>
                    <a:lstStyle/>
                    <a:p>
                      <a:pPr marL="1268730">
                        <a:lnSpc>
                          <a:spcPct val="100000"/>
                        </a:lnSpc>
                        <a:spcBef>
                          <a:spcPts val="225"/>
                        </a:spcBef>
                      </a:pPr>
                      <a:r>
                        <a:rPr lang="it-IT" sz="950" b="1">
                          <a:solidFill>
                            <a:srgbClr val="1A1A18"/>
                          </a:solidFill>
                          <a:latin typeface="MB Corpo S Text"/>
                          <a:cs typeface="MB Corpo S Text"/>
                          <a:sym typeface="MB Corpo S Text"/>
                        </a:rPr>
                        <a:t>Prodotto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it-IT" sz="950" b="1">
                          <a:solidFill>
                            <a:srgbClr val="1A1A18"/>
                          </a:solidFill>
                          <a:latin typeface="MB Corpo S Text"/>
                          <a:cs typeface="MB Corpo S Text"/>
                          <a:sym typeface="MB Corpo S Text"/>
                        </a:rPr>
                        <a:t>I vantaggi per i vostri clienti</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it-IT" sz="950" b="1">
                          <a:solidFill>
                            <a:srgbClr val="1A1A18"/>
                          </a:solidFill>
                          <a:latin typeface="MB Corpo S Text"/>
                          <a:cs typeface="MB Corpo S Text"/>
                          <a:sym typeface="MB Corpo S Text"/>
                        </a:rPr>
                        <a:t>I vantaggi per voi</a:t>
                      </a:r>
                      <a:endParaRPr sz="950">
                        <a:latin typeface="MB Corpo S Text"/>
                        <a:cs typeface="MB Corpo S Text"/>
                      </a:endParaRPr>
                    </a:p>
                  </a:txBody>
                  <a:tcPr marL="0" marR="0" marT="28575" marB="0">
                    <a:lnT w="3175">
                      <a:solidFill>
                        <a:srgbClr val="1A1A18"/>
                      </a:solidFill>
                      <a:prstDash val="solid"/>
                    </a:lnT>
                  </a:tcPr>
                </a:tc>
                <a:extLst>
                  <a:ext uri="{0D108BD9-81ED-4DB2-BD59-A6C34878D82A}">
                    <a16:rowId xmlns:a16="http://schemas.microsoft.com/office/drawing/2014/main" xmlns="" val="10000"/>
                  </a:ext>
                </a:extLst>
              </a:tr>
              <a:tr h="49530">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extLst>
                  <a:ext uri="{0D108BD9-81ED-4DB2-BD59-A6C34878D82A}">
                    <a16:rowId xmlns:a16="http://schemas.microsoft.com/office/drawing/2014/main" xmlns="" val="10001"/>
                  </a:ext>
                </a:extLst>
              </a:tr>
              <a:tr h="231775">
                <a:tc>
                  <a:txBody>
                    <a:bodyPr/>
                    <a:lstStyle/>
                    <a:p>
                      <a:pPr marL="50165">
                        <a:lnSpc>
                          <a:spcPts val="1105"/>
                        </a:lnSpc>
                        <a:spcBef>
                          <a:spcPts val="1025"/>
                        </a:spcBef>
                      </a:pPr>
                      <a:r>
                        <a:rPr lang="it-IT" sz="950" b="1">
                          <a:solidFill>
                            <a:srgbClr val="009EE3"/>
                          </a:solidFill>
                          <a:latin typeface="MB Corpo S Text"/>
                          <a:cs typeface="MB Corpo S Text"/>
                          <a:sym typeface="MB Corpo S Text"/>
                        </a:rPr>
                        <a:t>Cinghia trapezoidale e</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it-IT" sz="700">
                          <a:solidFill>
                            <a:srgbClr val="FFFFFF"/>
                          </a:solidFill>
                          <a:latin typeface="MB Corpo S Text Light"/>
                          <a:cs typeface="MB Corpo S Text Light"/>
                          <a:sym typeface="MB Corpo S Text Light"/>
                        </a:rPr>
                        <a:t>Lunga durata grazie a un'usura meccanica</a:t>
                      </a:r>
                      <a:endParaRPr sz="70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p>
                      <a:pPr marL="136525" indent="-86360">
                        <a:lnSpc>
                          <a:spcPct val="100000"/>
                        </a:lnSpc>
                        <a:buChar char="•"/>
                        <a:tabLst>
                          <a:tab pos="136525" algn="l"/>
                        </a:tabLst>
                      </a:pPr>
                      <a:r>
                        <a:rPr lang="it-IT" sz="700" dirty="0">
                          <a:solidFill>
                            <a:srgbClr val="1A1A18"/>
                          </a:solidFill>
                          <a:latin typeface="MB Corpo S Text Light"/>
                          <a:cs typeface="MB Corpo S Text Light"/>
                          <a:sym typeface="MB Corpo S Text Light"/>
                        </a:rPr>
                        <a:t>Adattate precisamente ai gruppi ausiliari come</a:t>
                      </a:r>
                      <a:endParaRPr sz="700" dirty="0">
                        <a:latin typeface="MB Corpo S Text Light"/>
                        <a:cs typeface="MB Corpo S Text Light"/>
                      </a:endParaRPr>
                    </a:p>
                  </a:txBody>
                  <a:tcPr marL="0" marR="0" marT="5715" marB="0">
                    <a:lnT w="3175">
                      <a:solidFill>
                        <a:srgbClr val="1A1A18"/>
                      </a:solidFill>
                      <a:prstDash val="solid"/>
                    </a:lnT>
                  </a:tcPr>
                </a:tc>
                <a:tc>
                  <a:txBody>
                    <a:bodyPr/>
                    <a:lstStyle/>
                    <a:p>
                      <a:pPr>
                        <a:lnSpc>
                          <a:spcPct val="100000"/>
                        </a:lnSpc>
                        <a:spcBef>
                          <a:spcPts val="30"/>
                        </a:spcBef>
                      </a:pPr>
                      <a:endParaRPr sz="900" dirty="0">
                        <a:latin typeface="Times New Roman"/>
                        <a:cs typeface="Times New Roman"/>
                      </a:endParaRPr>
                    </a:p>
                    <a:p>
                      <a:pPr marL="136525" indent="-86360">
                        <a:lnSpc>
                          <a:spcPct val="100000"/>
                        </a:lnSpc>
                        <a:buChar char="•"/>
                        <a:tabLst>
                          <a:tab pos="136525" algn="l"/>
                        </a:tabLst>
                      </a:pPr>
                      <a:r>
                        <a:rPr lang="it-IT" sz="700" dirty="0">
                          <a:solidFill>
                            <a:srgbClr val="009EE3"/>
                          </a:solidFill>
                          <a:latin typeface="MB Corpo S Text Light"/>
                          <a:cs typeface="MB Corpo S Text Light"/>
                          <a:sym typeface="MB Corpo S Text Light"/>
                        </a:rPr>
                        <a:t>La cinghia trapezoidale a nervature</a:t>
                      </a:r>
                      <a:endParaRPr sz="700" dirty="0">
                        <a:latin typeface="MB Corpo S Text Light"/>
                        <a:cs typeface="MB Corpo S Text Light"/>
                      </a:endParaRPr>
                    </a:p>
                  </a:txBody>
                  <a:tcPr marL="0" marR="0" marT="3810" marB="0"/>
                </a:tc>
                <a:tc>
                  <a:txBody>
                    <a:bodyPr/>
                    <a:lstStyle/>
                    <a:p>
                      <a:pPr marL="1268730">
                        <a:lnSpc>
                          <a:spcPts val="1105"/>
                        </a:lnSpc>
                        <a:spcBef>
                          <a:spcPts val="1025"/>
                        </a:spcBef>
                      </a:pPr>
                      <a:r>
                        <a:rPr lang="it-IT" sz="950" b="1">
                          <a:solidFill>
                            <a:srgbClr val="009EE3"/>
                          </a:solidFill>
                          <a:latin typeface="MB Corpo S Text"/>
                          <a:cs typeface="MB Corpo S Text"/>
                          <a:sym typeface="MB Corpo S Text"/>
                        </a:rPr>
                        <a:t>Candele di accensione.</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it-IT" sz="700" dirty="0">
                          <a:solidFill>
                            <a:srgbClr val="FFFFFF"/>
                          </a:solidFill>
                          <a:latin typeface="MB Corpo S Text Light"/>
                          <a:cs typeface="MB Corpo S Text Light"/>
                          <a:sym typeface="MB Corpo S Text Light"/>
                        </a:rPr>
                        <a:t>Struttura del componente di elevata qualità grazie</a:t>
                      </a:r>
                      <a:endParaRPr sz="700" dirty="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p>
                      <a:pPr marL="136525" indent="-86360">
                        <a:lnSpc>
                          <a:spcPct val="100000"/>
                        </a:lnSpc>
                        <a:buChar char="•"/>
                        <a:tabLst>
                          <a:tab pos="136525" algn="l"/>
                        </a:tabLst>
                      </a:pPr>
                      <a:r>
                        <a:rPr lang="it-IT" sz="700" dirty="0">
                          <a:solidFill>
                            <a:srgbClr val="1A1A18"/>
                          </a:solidFill>
                          <a:latin typeface="MB Corpo S Text Light"/>
                          <a:cs typeface="MB Corpo S Text Light"/>
                          <a:sym typeface="MB Corpo S Text Light"/>
                        </a:rPr>
                        <a:t>Sviluppate e testate specificamente per ogni tipo di</a:t>
                      </a:r>
                      <a:endParaRPr sz="700" dirty="0">
                        <a:latin typeface="MB Corpo S Text Light"/>
                        <a:cs typeface="MB Corpo S Text Light"/>
                      </a:endParaRPr>
                    </a:p>
                  </a:txBody>
                  <a:tcPr marL="0" marR="0" marT="5715" marB="0">
                    <a:lnT w="3175">
                      <a:solidFill>
                        <a:srgbClr val="1A1A18"/>
                      </a:solidFill>
                      <a:prstDash val="solid"/>
                    </a:lnT>
                  </a:tcPr>
                </a:tc>
                <a:extLst>
                  <a:ext uri="{0D108BD9-81ED-4DB2-BD59-A6C34878D82A}">
                    <a16:rowId xmlns:a16="http://schemas.microsoft.com/office/drawing/2014/main" xmlns="" val="10002"/>
                  </a:ext>
                </a:extLst>
              </a:tr>
              <a:tr h="782955">
                <a:tc>
                  <a:txBody>
                    <a:bodyPr/>
                    <a:lstStyle/>
                    <a:p>
                      <a:pPr marL="50165">
                        <a:lnSpc>
                          <a:spcPts val="1065"/>
                        </a:lnSpc>
                      </a:pPr>
                      <a:r>
                        <a:rPr lang="it-IT" sz="950" b="1">
                          <a:solidFill>
                            <a:srgbClr val="009EE3"/>
                          </a:solidFill>
                          <a:latin typeface="MB Corpo S Text"/>
                          <a:cs typeface="MB Corpo S Text"/>
                          <a:sym typeface="MB Corpo S Text"/>
                        </a:rPr>
                        <a:t>trasmissione a cinghia.</a:t>
                      </a:r>
                      <a:endParaRPr sz="950">
                        <a:latin typeface="MB Corpo S Text"/>
                        <a:cs typeface="MB Corpo S Text"/>
                      </a:endParaRPr>
                    </a:p>
                    <a:p>
                      <a:pPr marL="50165" marR="1409700">
                        <a:lnSpc>
                          <a:spcPct val="113300"/>
                        </a:lnSpc>
                        <a:spcBef>
                          <a:spcPts val="215"/>
                        </a:spcBef>
                      </a:pPr>
                      <a:r>
                        <a:rPr lang="it-IT" sz="700">
                          <a:solidFill>
                            <a:srgbClr val="1A1A18"/>
                          </a:solidFill>
                          <a:latin typeface="MB Corpo S Text Light"/>
                          <a:cs typeface="MB Corpo S Text Light"/>
                          <a:sym typeface="MB Corpo S Text Light"/>
                        </a:rPr>
                        <a:t>Rumorosità estremamente bassa e prevenzione di stridii.</a:t>
                      </a:r>
                      <a:endParaRPr sz="700">
                        <a:latin typeface="MB Corpo S Text Light"/>
                        <a:cs typeface="MB Corpo S Text Light"/>
                      </a:endParaRPr>
                    </a:p>
                  </a:txBody>
                  <a:tcPr marL="0" marR="0" marT="0" marB="0"/>
                </a:tc>
                <a:tc>
                  <a:txBody>
                    <a:bodyPr/>
                    <a:lstStyle/>
                    <a:p>
                      <a:pPr marL="137160">
                        <a:lnSpc>
                          <a:spcPts val="645"/>
                        </a:lnSpc>
                      </a:pPr>
                      <a:r>
                        <a:rPr lang="it-IT" sz="700">
                          <a:solidFill>
                            <a:srgbClr val="FFFFFF"/>
                          </a:solidFill>
                          <a:latin typeface="MB Corpo S Text Light"/>
                          <a:cs typeface="MB Corpo S Text Light"/>
                          <a:sym typeface="MB Corpo S Text Light"/>
                        </a:rPr>
                        <a:t>ridotta.</a:t>
                      </a:r>
                      <a:endParaRPr sz="700">
                        <a:latin typeface="MB Corpo S Text Light"/>
                        <a:cs typeface="MB Corpo S Text Light"/>
                      </a:endParaRPr>
                    </a:p>
                    <a:p>
                      <a:pPr marL="134620" indent="-84455">
                        <a:lnSpc>
                          <a:spcPct val="100000"/>
                        </a:lnSpc>
                        <a:spcBef>
                          <a:spcPts val="375"/>
                        </a:spcBef>
                        <a:buChar char="•"/>
                        <a:tabLst>
                          <a:tab pos="134620" algn="l"/>
                        </a:tabLst>
                      </a:pPr>
                      <a:r>
                        <a:rPr lang="it-IT" sz="700">
                          <a:solidFill>
                            <a:srgbClr val="FFFFFF"/>
                          </a:solidFill>
                          <a:latin typeface="MB Corpo S Text Light"/>
                          <a:cs typeface="MB Corpo S Text Light"/>
                          <a:sym typeface="MB Corpo S Text Light"/>
                        </a:rPr>
                        <a:t>Riduce il rischio di danni indiretti.</a:t>
                      </a:r>
                      <a:endParaRPr sz="700">
                        <a:latin typeface="MB Corpo S Text Light"/>
                        <a:cs typeface="MB Corpo S Text Light"/>
                      </a:endParaRPr>
                    </a:p>
                  </a:txBody>
                  <a:tcPr marL="0" marR="0" marT="0" marB="0">
                    <a:solidFill>
                      <a:srgbClr val="009EE3"/>
                    </a:solidFill>
                  </a:tcPr>
                </a:tc>
                <a:tc gridSpan="3">
                  <a:txBody>
                    <a:bodyPr/>
                    <a:lstStyle/>
                    <a:p>
                      <a:pPr marL="137160">
                        <a:lnSpc>
                          <a:spcPts val="645"/>
                        </a:lnSpc>
                        <a:tabLst>
                          <a:tab pos="2404745" algn="l"/>
                          <a:tab pos="5330190" algn="l"/>
                        </a:tabLst>
                      </a:pPr>
                      <a:r>
                        <a:rPr lang="it-IT" sz="700" dirty="0">
                          <a:solidFill>
                            <a:srgbClr val="1A1A18"/>
                          </a:solidFill>
                          <a:latin typeface="MB Corpo S Text Light"/>
                          <a:cs typeface="MB Corpo S Text Light"/>
                          <a:sym typeface="MB Corpo S Text Light"/>
                        </a:rPr>
                        <a:t>alternatore, pompa dell'acqua e compressore 	</a:t>
                      </a:r>
                      <a:r>
                        <a:rPr lang="it-IT" sz="700" dirty="0">
                          <a:solidFill>
                            <a:srgbClr val="009EE3"/>
                          </a:solidFill>
                          <a:latin typeface="MB Corpo S Text Light"/>
                          <a:cs typeface="MB Corpo S Text Light"/>
                          <a:sym typeface="MB Corpo S Text Light"/>
                        </a:rPr>
                        <a:t>originale Mercedes‑Benz vanta una durata	</a:t>
                      </a:r>
                      <a:r>
                        <a:rPr lang="it-IT" sz="1050" baseline="-35714" dirty="0">
                          <a:solidFill>
                            <a:srgbClr val="1A1A18"/>
                          </a:solidFill>
                          <a:latin typeface="MB Corpo S Text Light"/>
                          <a:cs typeface="MB Corpo S Text Light"/>
                          <a:sym typeface="MB Corpo S Text Light"/>
                        </a:rPr>
                        <a:t>Adattate in modo ottimale al</a:t>
                      </a:r>
                      <a:endParaRPr sz="1050" baseline="-35714" dirty="0">
                        <a:latin typeface="MB Corpo S Text Light"/>
                        <a:cs typeface="MB Corpo S Text Light"/>
                      </a:endParaRPr>
                    </a:p>
                    <a:p>
                      <a:pPr marL="137160">
                        <a:lnSpc>
                          <a:spcPct val="100000"/>
                        </a:lnSpc>
                        <a:spcBef>
                          <a:spcPts val="110"/>
                        </a:spcBef>
                        <a:tabLst>
                          <a:tab pos="2404745" algn="l"/>
                          <a:tab pos="5330190" algn="l"/>
                        </a:tabLst>
                      </a:pPr>
                      <a:r>
                        <a:rPr lang="it-IT" sz="700" dirty="0">
                          <a:solidFill>
                            <a:srgbClr val="1A1A18"/>
                          </a:solidFill>
                          <a:latin typeface="MB Corpo S Text Light"/>
                          <a:cs typeface="MB Corpo S Text Light"/>
                          <a:sym typeface="MB Corpo S Text Light"/>
                        </a:rPr>
                        <a:t>del climatizzatore.	</a:t>
                      </a:r>
                      <a:r>
                        <a:rPr lang="it-IT" sz="700" dirty="0">
                          <a:solidFill>
                            <a:srgbClr val="009EE3"/>
                          </a:solidFill>
                          <a:latin typeface="MB Corpo S Text Light"/>
                          <a:cs typeface="MB Corpo S Text Light"/>
                          <a:sym typeface="MB Corpo S Text Light"/>
                        </a:rPr>
                        <a:t>di almeno 90.000 km (con sollecitazione	</a:t>
                      </a:r>
                      <a:r>
                        <a:rPr lang="it-IT" sz="1050" baseline="-35714" dirty="0">
                          <a:solidFill>
                            <a:srgbClr val="1A1A18"/>
                          </a:solidFill>
                          <a:latin typeface="MB Corpo S Text Light"/>
                          <a:cs typeface="MB Corpo S Text Light"/>
                          <a:sym typeface="MB Corpo S Text Light"/>
                        </a:rPr>
                        <a:t>motore – per più potenza,</a:t>
                      </a:r>
                      <a:endParaRPr sz="1050" baseline="-35714" dirty="0">
                        <a:latin typeface="MB Corpo S Text Light"/>
                        <a:cs typeface="MB Corpo S Text Light"/>
                      </a:endParaRPr>
                    </a:p>
                    <a:p>
                      <a:pPr marL="2404745">
                        <a:lnSpc>
                          <a:spcPts val="665"/>
                        </a:lnSpc>
                        <a:spcBef>
                          <a:spcPts val="570"/>
                        </a:spcBef>
                        <a:tabLst>
                          <a:tab pos="5330190" algn="l"/>
                        </a:tabLst>
                      </a:pPr>
                      <a:r>
                        <a:rPr lang="it-IT" sz="1050" baseline="35714" dirty="0">
                          <a:solidFill>
                            <a:srgbClr val="009EE3"/>
                          </a:solidFill>
                          <a:latin typeface="MB Corpo S Text Light"/>
                          <a:cs typeface="MB Corpo S Text Light"/>
                          <a:sym typeface="MB Corpo S Text Light"/>
                        </a:rPr>
                        <a:t>normale), con cui un veicolo	</a:t>
                      </a:r>
                      <a:r>
                        <a:rPr lang="it-IT" sz="700" dirty="0">
                          <a:solidFill>
                            <a:srgbClr val="1A1A18"/>
                          </a:solidFill>
                          <a:latin typeface="MB Corpo S Text Light"/>
                          <a:cs typeface="MB Corpo S Text Light"/>
                          <a:sym typeface="MB Corpo S Text Light"/>
                        </a:rPr>
                        <a:t>minore consumo di carburante</a:t>
                      </a:r>
                      <a:endParaRPr sz="700" dirty="0">
                        <a:latin typeface="MB Corpo S Text Light"/>
                        <a:cs typeface="MB Corpo S Text Light"/>
                      </a:endParaRPr>
                    </a:p>
                    <a:p>
                      <a:pPr marL="2404745">
                        <a:lnSpc>
                          <a:spcPts val="665"/>
                        </a:lnSpc>
                        <a:tabLst>
                          <a:tab pos="5330190" algn="l"/>
                        </a:tabLst>
                      </a:pPr>
                      <a:r>
                        <a:rPr lang="it-IT" sz="700" dirty="0">
                          <a:solidFill>
                            <a:srgbClr val="009EE3"/>
                          </a:solidFill>
                          <a:latin typeface="MB Corpo S Text Light"/>
                          <a:cs typeface="MB Corpo S Text Light"/>
                          <a:sym typeface="MB Corpo S Text Light"/>
                        </a:rPr>
                        <a:t>Mercedes‑Benz potrebbe circondare	</a:t>
                      </a:r>
                      <a:r>
                        <a:rPr lang="it-IT" sz="1050" baseline="-35714" dirty="0">
                          <a:solidFill>
                            <a:srgbClr val="1A1A18"/>
                          </a:solidFill>
                          <a:latin typeface="MB Corpo S Text Light"/>
                          <a:cs typeface="MB Corpo S Text Light"/>
                          <a:sym typeface="MB Corpo S Text Light"/>
                        </a:rPr>
                        <a:t>e una lunga vita del motore.</a:t>
                      </a:r>
                      <a:endParaRPr sz="1050" baseline="-35714" dirty="0">
                        <a:latin typeface="MB Corpo S Text Light"/>
                        <a:cs typeface="MB Corpo S Text Light"/>
                      </a:endParaRPr>
                    </a:p>
                    <a:p>
                      <a:pPr marL="2404745">
                        <a:lnSpc>
                          <a:spcPct val="100000"/>
                        </a:lnSpc>
                        <a:spcBef>
                          <a:spcPts val="114"/>
                        </a:spcBef>
                        <a:tabLst>
                          <a:tab pos="5330190" algn="l"/>
                        </a:tabLst>
                      </a:pPr>
                      <a:r>
                        <a:rPr lang="it-IT" sz="700" dirty="0">
                          <a:solidFill>
                            <a:srgbClr val="009EE3"/>
                          </a:solidFill>
                          <a:latin typeface="MB Corpo S Text Light"/>
                          <a:cs typeface="MB Corpo S Text Light"/>
                          <a:sym typeface="MB Corpo S Text Light"/>
                        </a:rPr>
                        <a:t>il globo terrestre più di due volte.	</a:t>
                      </a:r>
                      <a:endParaRPr sz="1050" baseline="-35714" dirty="0">
                        <a:latin typeface="MB Corpo S Text Light"/>
                        <a:cs typeface="MB Corpo S Text Light"/>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37160">
                        <a:lnSpc>
                          <a:spcPts val="645"/>
                        </a:lnSpc>
                      </a:pPr>
                      <a:r>
                        <a:rPr lang="it-IT" sz="700" dirty="0">
                          <a:solidFill>
                            <a:srgbClr val="FFFFFF"/>
                          </a:solidFill>
                          <a:latin typeface="MB Corpo S Text Light"/>
                          <a:cs typeface="MB Corpo S Text Light"/>
                          <a:sym typeface="MB Corpo S Text Light"/>
                        </a:rPr>
                        <a:t>all'utilizzo di materiali estremamente resistenti</a:t>
                      </a:r>
                      <a:endParaRPr sz="700" dirty="0">
                        <a:latin typeface="MB Corpo S Text Light"/>
                        <a:cs typeface="MB Corpo S Text Light"/>
                      </a:endParaRPr>
                    </a:p>
                    <a:p>
                      <a:pPr marL="137160">
                        <a:lnSpc>
                          <a:spcPct val="100000"/>
                        </a:lnSpc>
                        <a:spcBef>
                          <a:spcPts val="110"/>
                        </a:spcBef>
                      </a:pPr>
                      <a:r>
                        <a:rPr lang="it-IT" sz="700" dirty="0">
                          <a:solidFill>
                            <a:srgbClr val="FFFFFF"/>
                          </a:solidFill>
                          <a:latin typeface="MB Corpo S Text Light"/>
                          <a:cs typeface="MB Corpo S Text Light"/>
                          <a:sym typeface="MB Corpo S Text Light"/>
                        </a:rPr>
                        <a:t>e durevoli.</a:t>
                      </a:r>
                      <a:endParaRPr sz="700" dirty="0">
                        <a:latin typeface="MB Corpo S Text Light"/>
                        <a:cs typeface="MB Corpo S Text Light"/>
                      </a:endParaRPr>
                    </a:p>
                    <a:p>
                      <a:pPr marL="136525" indent="-86360">
                        <a:lnSpc>
                          <a:spcPct val="100000"/>
                        </a:lnSpc>
                        <a:spcBef>
                          <a:spcPts val="380"/>
                        </a:spcBef>
                        <a:buChar char="•"/>
                        <a:tabLst>
                          <a:tab pos="136525" algn="l"/>
                        </a:tabLst>
                      </a:pPr>
                      <a:r>
                        <a:rPr lang="it-IT" sz="700" dirty="0">
                          <a:solidFill>
                            <a:srgbClr val="FFFFFF"/>
                          </a:solidFill>
                          <a:latin typeface="MB Corpo S Text Light"/>
                          <a:cs typeface="MB Corpo S Text Light"/>
                          <a:sym typeface="MB Corpo S Text Light"/>
                        </a:rPr>
                        <a:t>Combustione efficiente e quindi minore impatto ambientale.</a:t>
                      </a:r>
                      <a:endParaRPr sz="700" dirty="0">
                        <a:latin typeface="MB Corpo S Text Light"/>
                        <a:cs typeface="MB Corpo S Text Light"/>
                      </a:endParaRPr>
                    </a:p>
                  </a:txBody>
                  <a:tcPr marL="0" marR="0" marT="0" marB="0">
                    <a:solidFill>
                      <a:srgbClr val="009EE3"/>
                    </a:solidFill>
                  </a:tcPr>
                </a:tc>
                <a:tc>
                  <a:txBody>
                    <a:bodyPr/>
                    <a:lstStyle/>
                    <a:p>
                      <a:pPr marL="137160">
                        <a:lnSpc>
                          <a:spcPts val="645"/>
                        </a:lnSpc>
                      </a:pPr>
                      <a:r>
                        <a:rPr lang="it-IT" sz="700" dirty="0">
                          <a:solidFill>
                            <a:srgbClr val="1A1A18"/>
                          </a:solidFill>
                          <a:latin typeface="MB Corpo S Text Light"/>
                          <a:cs typeface="MB Corpo S Text Light"/>
                          <a:sym typeface="MB Corpo S Text Light"/>
                        </a:rPr>
                        <a:t>motore Mercedes-Benz.</a:t>
                      </a:r>
                      <a:endParaRPr sz="700" dirty="0">
                        <a:latin typeface="MB Corpo S Text Light"/>
                        <a:cs typeface="MB Corpo S Text Light"/>
                      </a:endParaRPr>
                    </a:p>
                  </a:txBody>
                  <a:tcPr marL="0" marR="0" marT="0" marB="0"/>
                </a:tc>
                <a:extLst>
                  <a:ext uri="{0D108BD9-81ED-4DB2-BD59-A6C34878D82A}">
                    <a16:rowId xmlns:a16="http://schemas.microsoft.com/office/drawing/2014/main" xmlns="" val="10003"/>
                  </a:ext>
                </a:extLst>
              </a:tr>
            </a:tbl>
          </a:graphicData>
        </a:graphic>
      </p:graphicFrame>
      <p:grpSp>
        <p:nvGrpSpPr>
          <p:cNvPr id="5" name="object 5"/>
          <p:cNvGrpSpPr/>
          <p:nvPr/>
        </p:nvGrpSpPr>
        <p:grpSpPr>
          <a:xfrm>
            <a:off x="609214" y="3178308"/>
            <a:ext cx="6972300" cy="3175"/>
            <a:chOff x="609214" y="3178308"/>
            <a:chExt cx="6972300" cy="3175"/>
          </a:xfrm>
        </p:grpSpPr>
        <p:sp>
          <p:nvSpPr>
            <p:cNvPr id="6" name="object 6"/>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7" name="object 7"/>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5750548"/>
            <a:ext cx="6972300" cy="3175"/>
            <a:chOff x="609214" y="5750548"/>
            <a:chExt cx="6972300" cy="3175"/>
          </a:xfrm>
        </p:grpSpPr>
        <p:sp>
          <p:nvSpPr>
            <p:cNvPr id="11" name="object 11"/>
            <p:cNvSpPr/>
            <p:nvPr/>
          </p:nvSpPr>
          <p:spPr>
            <a:xfrm>
              <a:off x="609214" y="575204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2" name="object 12"/>
            <p:cNvSpPr/>
            <p:nvPr/>
          </p:nvSpPr>
          <p:spPr>
            <a:xfrm>
              <a:off x="1929180" y="575204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15" name="object 15"/>
          <p:cNvSpPr/>
          <p:nvPr/>
        </p:nvSpPr>
        <p:spPr>
          <a:xfrm>
            <a:off x="7649032" y="317980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16" name="object 16"/>
          <p:cNvSpPr/>
          <p:nvPr/>
        </p:nvSpPr>
        <p:spPr>
          <a:xfrm>
            <a:off x="7649032" y="575204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pic>
        <p:nvPicPr>
          <p:cNvPr id="17" name="object 17"/>
          <p:cNvPicPr/>
          <p:nvPr/>
        </p:nvPicPr>
        <p:blipFill>
          <a:blip r:embed="rId2" cstate="print"/>
          <a:stretch>
            <a:fillRect/>
          </a:stretch>
        </p:blipFill>
        <p:spPr>
          <a:xfrm>
            <a:off x="2015541" y="2312332"/>
            <a:ext cx="1091423" cy="553297"/>
          </a:xfrm>
          <a:prstGeom prst="rect">
            <a:avLst/>
          </a:prstGeom>
        </p:spPr>
      </p:pic>
      <p:sp>
        <p:nvSpPr>
          <p:cNvPr id="18" name="object 18"/>
          <p:cNvSpPr txBox="1"/>
          <p:nvPr/>
        </p:nvSpPr>
        <p:spPr>
          <a:xfrm>
            <a:off x="644274" y="3243313"/>
            <a:ext cx="1101976" cy="864660"/>
          </a:xfrm>
          <a:prstGeom prst="rect">
            <a:avLst/>
          </a:prstGeom>
        </p:spPr>
        <p:txBody>
          <a:bodyPr vert="horz" wrap="square" lIns="0" tIns="66040" rIns="0" bIns="0" rtlCol="0">
            <a:spAutoFit/>
          </a:bodyPr>
          <a:lstStyle/>
          <a:p>
            <a:pPr marL="12700">
              <a:lnSpc>
                <a:spcPct val="100000"/>
              </a:lnSpc>
              <a:spcBef>
                <a:spcPts val="520"/>
              </a:spcBef>
            </a:pPr>
            <a:r>
              <a:rPr lang="it-IT" sz="950" b="1" dirty="0">
                <a:solidFill>
                  <a:srgbClr val="009EE3"/>
                </a:solidFill>
                <a:latin typeface="MB Corpo S Text"/>
                <a:ea typeface="MB Corpo S Text"/>
                <a:cs typeface="MB Corpo S Text"/>
                <a:sym typeface="MB Corpo S Text"/>
              </a:rPr>
              <a:t>Batteria di avviamento.</a:t>
            </a:r>
            <a:endParaRPr sz="950" dirty="0">
              <a:latin typeface="MB Corpo S Text"/>
              <a:cs typeface="MB Corpo S Text"/>
            </a:endParaRPr>
          </a:p>
          <a:p>
            <a:pPr marL="12700" marR="5080">
              <a:lnSpc>
                <a:spcPct val="113300"/>
              </a:lnSpc>
              <a:spcBef>
                <a:spcPts val="220"/>
              </a:spcBef>
            </a:pPr>
            <a:r>
              <a:rPr lang="it-IT" sz="700" dirty="0">
                <a:solidFill>
                  <a:srgbClr val="1A1A18"/>
                </a:solidFill>
                <a:latin typeface="MB Corpo S Text Light"/>
                <a:ea typeface="MB Corpo S Text Light"/>
                <a:cs typeface="MB Corpo S Text Light"/>
                <a:sym typeface="MB Corpo S Text Light"/>
              </a:rPr>
              <a:t>Prodotto di elevate prestazioni completamente esente da manutenzione e di lunga durata.</a:t>
            </a:r>
            <a:endParaRPr sz="700" dirty="0">
              <a:latin typeface="MB Corpo S Text Light"/>
              <a:cs typeface="MB Corpo S Text Light"/>
            </a:endParaRPr>
          </a:p>
        </p:txBody>
      </p:sp>
      <p:grpSp>
        <p:nvGrpSpPr>
          <p:cNvPr id="19" name="object 19"/>
          <p:cNvGrpSpPr/>
          <p:nvPr/>
        </p:nvGrpSpPr>
        <p:grpSpPr>
          <a:xfrm>
            <a:off x="1940462" y="3230568"/>
            <a:ext cx="1139825" cy="1113790"/>
            <a:chOff x="1940462" y="3230568"/>
            <a:chExt cx="1139825" cy="1113790"/>
          </a:xfrm>
        </p:grpSpPr>
        <p:pic>
          <p:nvPicPr>
            <p:cNvPr id="20" name="object 20"/>
            <p:cNvPicPr/>
            <p:nvPr/>
          </p:nvPicPr>
          <p:blipFill>
            <a:blip r:embed="rId3" cstate="print"/>
            <a:stretch>
              <a:fillRect/>
            </a:stretch>
          </p:blipFill>
          <p:spPr>
            <a:xfrm>
              <a:off x="2030707" y="3230568"/>
              <a:ext cx="1049203" cy="710744"/>
            </a:xfrm>
            <a:prstGeom prst="rect">
              <a:avLst/>
            </a:prstGeom>
          </p:spPr>
        </p:pic>
        <p:sp>
          <p:nvSpPr>
            <p:cNvPr id="21" name="object 21"/>
            <p:cNvSpPr/>
            <p:nvPr/>
          </p:nvSpPr>
          <p:spPr>
            <a:xfrm>
              <a:off x="1947925" y="394367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22" name="object 22"/>
            <p:cNvSpPr/>
            <p:nvPr/>
          </p:nvSpPr>
          <p:spPr>
            <a:xfrm>
              <a:off x="2038947" y="3990043"/>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70" y="24422"/>
                  </a:lnTo>
                  <a:lnTo>
                    <a:pt x="203606" y="24422"/>
                  </a:lnTo>
                  <a:lnTo>
                    <a:pt x="161188" y="24422"/>
                  </a:lnTo>
                  <a:lnTo>
                    <a:pt x="170154" y="40843"/>
                  </a:lnTo>
                  <a:lnTo>
                    <a:pt x="195580" y="40843"/>
                  </a:lnTo>
                  <a:lnTo>
                    <a:pt x="195580" y="270662"/>
                  </a:lnTo>
                  <a:lnTo>
                    <a:pt x="15367" y="270662"/>
                  </a:lnTo>
                  <a:lnTo>
                    <a:pt x="15367" y="40843"/>
                  </a:lnTo>
                  <a:lnTo>
                    <a:pt x="40805" y="40843"/>
                  </a:lnTo>
                  <a:lnTo>
                    <a:pt x="49771" y="24422"/>
                  </a:lnTo>
                  <a:lnTo>
                    <a:pt x="3289" y="24422"/>
                  </a:lnTo>
                  <a:lnTo>
                    <a:pt x="0" y="27724"/>
                  </a:lnTo>
                  <a:lnTo>
                    <a:pt x="0" y="283781"/>
                  </a:lnTo>
                  <a:lnTo>
                    <a:pt x="3289" y="287083"/>
                  </a:lnTo>
                  <a:lnTo>
                    <a:pt x="207670" y="287083"/>
                  </a:lnTo>
                  <a:lnTo>
                    <a:pt x="210947" y="283781"/>
                  </a:lnTo>
                  <a:lnTo>
                    <a:pt x="210947" y="27724"/>
                  </a:lnTo>
                  <a:close/>
                </a:path>
              </a:pathLst>
            </a:custGeom>
            <a:solidFill>
              <a:srgbClr val="009EE3"/>
            </a:solidFill>
          </p:spPr>
          <p:txBody>
            <a:bodyPr wrap="square" lIns="0" tIns="0" rIns="0" bIns="0" rtlCol="0"/>
            <a:lstStyle/>
            <a:p>
              <a:endParaRPr/>
            </a:p>
          </p:txBody>
        </p:sp>
        <p:pic>
          <p:nvPicPr>
            <p:cNvPr id="23" name="object 23"/>
            <p:cNvPicPr/>
            <p:nvPr/>
          </p:nvPicPr>
          <p:blipFill>
            <a:blip r:embed="rId4" cstate="print"/>
            <a:stretch>
              <a:fillRect/>
            </a:stretch>
          </p:blipFill>
          <p:spPr>
            <a:xfrm>
              <a:off x="2102311" y="4059126"/>
              <a:ext cx="125244" cy="173769"/>
            </a:xfrm>
            <a:prstGeom prst="rect">
              <a:avLst/>
            </a:prstGeom>
          </p:spPr>
        </p:pic>
      </p:grpSp>
      <p:sp>
        <p:nvSpPr>
          <p:cNvPr id="24" name="object 24"/>
          <p:cNvSpPr txBox="1"/>
          <p:nvPr/>
        </p:nvSpPr>
        <p:spPr>
          <a:xfrm>
            <a:off x="3181459" y="3230567"/>
            <a:ext cx="2200275" cy="2466000"/>
          </a:xfrm>
          <a:prstGeom prst="rect">
            <a:avLst/>
          </a:prstGeom>
          <a:solidFill>
            <a:srgbClr val="009EE3"/>
          </a:solidFill>
        </p:spPr>
        <p:txBody>
          <a:bodyPr vert="horz" wrap="square" lIns="0" tIns="86360" rIns="0" bIns="0" rtlCol="0">
            <a:spAutoFit/>
          </a:bodyPr>
          <a:lstStyle/>
          <a:p>
            <a:pPr marL="47625">
              <a:lnSpc>
                <a:spcPct val="105000"/>
              </a:lnSpc>
              <a:spcBef>
                <a:spcPts val="300"/>
              </a:spcBef>
            </a:pPr>
            <a:r>
              <a:rPr lang="it-IT" sz="700" b="1" dirty="0">
                <a:solidFill>
                  <a:srgbClr val="FFFFFF"/>
                </a:solidFill>
                <a:latin typeface="MB Corpo S Text"/>
                <a:ea typeface="MB Corpo S Text"/>
                <a:cs typeface="MB Corpo S Text"/>
                <a:sym typeface="MB Corpo S Text"/>
              </a:rPr>
              <a:t>Vantaggi della tecnologia AGM:</a:t>
            </a:r>
            <a:endParaRPr lang="it-IT" sz="700" dirty="0">
              <a:latin typeface="MB Corpo S Text Light"/>
              <a:cs typeface="MB Corpo S Text Light"/>
            </a:endParaRPr>
          </a:p>
          <a:p>
            <a:pPr marL="133985" indent="-86360">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Ciclo di vita tre volte più lungo grazie all'elevata resistenza ai cicli e stabilità chimica.</a:t>
            </a:r>
            <a:endParaRPr sz="700" dirty="0">
              <a:latin typeface="MB Corpo S Text Light"/>
              <a:cs typeface="MB Corpo S Text Light"/>
            </a:endParaRPr>
          </a:p>
          <a:p>
            <a:pPr marL="133985" marR="260350" indent="-86995">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Caratteristiche di avviamento a freddo particolarmente buone</a:t>
            </a:r>
          </a:p>
          <a:p>
            <a:pPr marL="133985" marR="260350" indent="-86995">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Potente e quindi adatta perfettamente ai veicoli con ampie dotazioni.</a:t>
            </a:r>
            <a:endParaRPr sz="700" dirty="0">
              <a:latin typeface="MB Corpo S Text Light"/>
              <a:cs typeface="MB Corpo S Text Light"/>
            </a:endParaRPr>
          </a:p>
          <a:p>
            <a:pPr marL="133985" indent="-86360">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Non risente delle scariche profonde.</a:t>
            </a:r>
            <a:endParaRPr sz="700" dirty="0">
              <a:latin typeface="MB Corpo S Text Light"/>
              <a:cs typeface="MB Corpo S Text Light"/>
            </a:endParaRPr>
          </a:p>
          <a:p>
            <a:pPr marL="132080" indent="-84455">
              <a:lnSpc>
                <a:spcPct val="105000"/>
              </a:lnSpc>
              <a:spcBef>
                <a:spcPts val="300"/>
              </a:spcBef>
              <a:buChar char="•"/>
              <a:tabLst>
                <a:tab pos="132080" algn="l"/>
              </a:tabLst>
            </a:pPr>
            <a:r>
              <a:rPr lang="it-IT" sz="700" dirty="0">
                <a:solidFill>
                  <a:srgbClr val="FFFFFF"/>
                </a:solidFill>
                <a:latin typeface="MB Corpo S Text Light"/>
                <a:ea typeface="MB Corpo S Text Light"/>
                <a:cs typeface="MB Corpo S Text Light"/>
                <a:sym typeface="MB Corpo S Text Light"/>
              </a:rPr>
              <a:t>Vanta una minore autoscarica.</a:t>
            </a:r>
            <a:endParaRPr sz="700" dirty="0">
              <a:latin typeface="MB Corpo S Text Light"/>
              <a:cs typeface="MB Corpo S Text Light"/>
            </a:endParaRPr>
          </a:p>
          <a:p>
            <a:pPr>
              <a:lnSpc>
                <a:spcPct val="105000"/>
              </a:lnSpc>
              <a:spcBef>
                <a:spcPts val="300"/>
              </a:spcBef>
              <a:buClr>
                <a:srgbClr val="FFFFFF"/>
              </a:buClr>
              <a:buFont typeface="MB Corpo S Text Light"/>
              <a:buChar char="•"/>
            </a:pPr>
            <a:endParaRPr sz="400" dirty="0">
              <a:latin typeface="MB Corpo S Text Light"/>
              <a:cs typeface="MB Corpo S Text Light"/>
            </a:endParaRPr>
          </a:p>
          <a:p>
            <a:pPr marL="47625">
              <a:lnSpc>
                <a:spcPct val="105000"/>
              </a:lnSpc>
              <a:spcBef>
                <a:spcPts val="300"/>
              </a:spcBef>
            </a:pPr>
            <a:r>
              <a:rPr lang="it-IT" sz="700" b="1" dirty="0">
                <a:solidFill>
                  <a:srgbClr val="FFFFFF"/>
                </a:solidFill>
                <a:latin typeface="MB Corpo S Text"/>
                <a:ea typeface="MB Corpo S Text"/>
                <a:cs typeface="MB Corpo S Text"/>
                <a:sym typeface="MB Corpo S Text"/>
              </a:rPr>
              <a:t>Vantaggi della tecnologia al piombo/calcio e argento:</a:t>
            </a:r>
            <a:endParaRPr sz="700" dirty="0">
              <a:latin typeface="MB Corpo S Text"/>
              <a:cs typeface="MB Corpo S Text"/>
            </a:endParaRPr>
          </a:p>
          <a:p>
            <a:pPr marL="133985" marR="339090" indent="-86995">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Ciclo di vita fino al 20% più lungo rispetto alle batterie convenzionali.</a:t>
            </a:r>
            <a:endParaRPr sz="700" dirty="0">
              <a:latin typeface="MB Corpo S Text Light"/>
              <a:cs typeface="MB Corpo S Text Light"/>
            </a:endParaRPr>
          </a:p>
          <a:p>
            <a:pPr marL="133985" marR="404495" indent="-86995">
              <a:lnSpc>
                <a:spcPct val="105000"/>
              </a:lnSpc>
              <a:spcBef>
                <a:spcPts val="30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Più resistente all'impiego su brevi tragitti e più affidabile nell'avviamento a freddo rispetto alle batterie convenzionali.</a:t>
            </a:r>
            <a:endParaRPr sz="700" dirty="0">
              <a:latin typeface="MB Corpo S Text Light"/>
              <a:cs typeface="MB Corpo S Text Light"/>
            </a:endParaRPr>
          </a:p>
        </p:txBody>
      </p:sp>
      <p:sp>
        <p:nvSpPr>
          <p:cNvPr id="25" name="object 25"/>
          <p:cNvSpPr txBox="1"/>
          <p:nvPr/>
        </p:nvSpPr>
        <p:spPr>
          <a:xfrm>
            <a:off x="5416464" y="3290210"/>
            <a:ext cx="1908175" cy="736164"/>
          </a:xfrm>
          <a:prstGeom prst="rect">
            <a:avLst/>
          </a:prstGeom>
        </p:spPr>
        <p:txBody>
          <a:bodyPr vert="horz" wrap="square" lIns="0" tIns="12700" rIns="0" bIns="0" rtlCol="0">
            <a:spAutoFit/>
          </a:bodyPr>
          <a:lstStyle/>
          <a:p>
            <a:pPr marL="99060" marR="8890" indent="-86995">
              <a:lnSpc>
                <a:spcPct val="113300"/>
              </a:lnSpc>
              <a:spcBef>
                <a:spcPts val="100"/>
              </a:spcBef>
              <a:buChar char="•"/>
              <a:tabLst>
                <a:tab pos="99060" algn="l"/>
              </a:tabLst>
            </a:pPr>
            <a:r>
              <a:rPr lang="it-IT" sz="700" dirty="0">
                <a:solidFill>
                  <a:srgbClr val="1A1A18"/>
                </a:solidFill>
                <a:latin typeface="MB Corpo S Text Light"/>
                <a:ea typeface="MB Corpo S Text Light"/>
                <a:cs typeface="MB Corpo S Text Light"/>
                <a:sym typeface="MB Corpo S Text Light"/>
              </a:rPr>
              <a:t>Con la batteria di avviamento originale Mercedes-Benz il vostro cliente acquista un prodotto di elevata qualità,</a:t>
            </a:r>
            <a:r>
              <a:rPr lang="it-IT" sz="700" dirty="0">
                <a:latin typeface="MB Corpo S Text Light"/>
                <a:ea typeface="MB Corpo S Text Light"/>
                <a:cs typeface="MB Corpo S Text Light"/>
                <a:sym typeface="MB Corpo S Text Light"/>
              </a:rPr>
              <a:t> </a:t>
            </a:r>
            <a:r>
              <a:rPr lang="it-IT" sz="700" dirty="0">
                <a:solidFill>
                  <a:srgbClr val="1A1A18"/>
                </a:solidFill>
                <a:latin typeface="MB Corpo S Text Light"/>
                <a:ea typeface="MB Corpo S Text Light"/>
                <a:cs typeface="MB Corpo S Text Light"/>
                <a:sym typeface="MB Corpo S Text Light"/>
              </a:rPr>
              <a:t>adattato in modo ottimale al fabbisogno di energia del proprio veicolo e conservabile per un periodo più lungo rispetto alle batterie IAM convenzionali.</a:t>
            </a:r>
            <a:endParaRPr sz="700" dirty="0">
              <a:latin typeface="MB Corpo S Text Light"/>
              <a:cs typeface="MB Corpo S Text Light"/>
            </a:endParaRPr>
          </a:p>
        </p:txBody>
      </p:sp>
      <p:sp>
        <p:nvSpPr>
          <p:cNvPr id="26" name="object 26"/>
          <p:cNvSpPr txBox="1"/>
          <p:nvPr/>
        </p:nvSpPr>
        <p:spPr>
          <a:xfrm>
            <a:off x="7684113" y="3290210"/>
            <a:ext cx="1686560" cy="1482585"/>
          </a:xfrm>
          <a:prstGeom prst="rect">
            <a:avLst/>
          </a:prstGeom>
        </p:spPr>
        <p:txBody>
          <a:bodyPr vert="horz" wrap="square" lIns="0" tIns="12700" rIns="0" bIns="0" rtlCol="0">
            <a:spAutoFit/>
          </a:bodyPr>
          <a:lstStyle/>
          <a:p>
            <a:pPr marL="97155" marR="238760" indent="-85090">
              <a:lnSpc>
                <a:spcPct val="113300"/>
              </a:lnSpc>
              <a:spcBef>
                <a:spcPts val="100"/>
              </a:spcBef>
              <a:buChar char="•"/>
              <a:tabLst>
                <a:tab pos="97155" algn="l"/>
              </a:tabLst>
            </a:pPr>
            <a:r>
              <a:rPr lang="it-IT" sz="700" dirty="0">
                <a:solidFill>
                  <a:srgbClr val="009EE3"/>
                </a:solidFill>
                <a:latin typeface="MB Corpo S Text Light"/>
                <a:ea typeface="MB Corpo S Text Light"/>
                <a:cs typeface="MB Corpo S Text Light"/>
                <a:sym typeface="MB Corpo S Text Light"/>
              </a:rPr>
              <a:t>AGM sta per </a:t>
            </a:r>
            <a:r>
              <a:rPr lang="it-IT" sz="700" dirty="0" err="1">
                <a:solidFill>
                  <a:srgbClr val="009EE3"/>
                </a:solidFill>
                <a:latin typeface="MB Corpo S Text Light"/>
                <a:ea typeface="MB Corpo S Text Light"/>
                <a:cs typeface="MB Corpo S Text Light"/>
                <a:sym typeface="MB Corpo S Text Light"/>
              </a:rPr>
              <a:t>Absorbent</a:t>
            </a:r>
            <a:r>
              <a:rPr lang="it-IT" sz="700" dirty="0">
                <a:solidFill>
                  <a:srgbClr val="009EE3"/>
                </a:solidFill>
                <a:latin typeface="MB Corpo S Text Light"/>
                <a:ea typeface="MB Corpo S Text Light"/>
                <a:cs typeface="MB Corpo S Text Light"/>
                <a:sym typeface="MB Corpo S Text Light"/>
              </a:rPr>
              <a:t> Glass </a:t>
            </a:r>
            <a:r>
              <a:rPr lang="it-IT" sz="700" dirty="0" err="1">
                <a:solidFill>
                  <a:srgbClr val="009EE3"/>
                </a:solidFill>
                <a:latin typeface="MB Corpo S Text Light"/>
                <a:ea typeface="MB Corpo S Text Light"/>
                <a:cs typeface="MB Corpo S Text Light"/>
                <a:sym typeface="MB Corpo S Text Light"/>
              </a:rPr>
              <a:t>Mat</a:t>
            </a:r>
            <a:r>
              <a:rPr lang="it-IT" sz="700" dirty="0">
                <a:solidFill>
                  <a:srgbClr val="009EE3"/>
                </a:solidFill>
                <a:latin typeface="MB Corpo S Text Light"/>
                <a:ea typeface="MB Corpo S Text Light"/>
                <a:cs typeface="MB Corpo S Text Light"/>
                <a:sym typeface="MB Corpo S Text Light"/>
              </a:rPr>
              <a:t> (feltro in fibra di vetro assorbente).</a:t>
            </a:r>
            <a:endParaRPr sz="700" dirty="0">
              <a:latin typeface="MB Corpo S Text Light"/>
              <a:cs typeface="MB Corpo S Text Light"/>
            </a:endParaRPr>
          </a:p>
          <a:p>
            <a:pPr marL="97155" marR="5080">
              <a:lnSpc>
                <a:spcPct val="113300"/>
              </a:lnSpc>
            </a:pPr>
            <a:r>
              <a:rPr lang="it-IT" sz="700" dirty="0">
                <a:solidFill>
                  <a:srgbClr val="009EE3"/>
                </a:solidFill>
                <a:latin typeface="MB Corpo S Text Light"/>
                <a:ea typeface="MB Corpo S Text Light"/>
                <a:cs typeface="MB Corpo S Text Light"/>
                <a:sym typeface="MB Corpo S Text Light"/>
              </a:rPr>
              <a:t>Un feltro in fibra di vetro viene impregnato di acido solforico. Diversamente da quanto accade nelle batterie per auto normali, qui la batteria non presenta più l'elettrolita sotto forma di liquido e quindi a rischio di fuoriuscita in caso di incidente.</a:t>
            </a:r>
            <a:endParaRPr sz="700" dirty="0">
              <a:latin typeface="MB Corpo S Text Light"/>
              <a:cs typeface="MB Corpo S Text Light"/>
            </a:endParaRPr>
          </a:p>
          <a:p>
            <a:pPr marL="99060" indent="-86360">
              <a:lnSpc>
                <a:spcPct val="100000"/>
              </a:lnSpc>
              <a:spcBef>
                <a:spcPts val="375"/>
              </a:spcBef>
              <a:buChar char="•"/>
              <a:tabLst>
                <a:tab pos="99060" algn="l"/>
              </a:tabLst>
            </a:pPr>
            <a:r>
              <a:rPr lang="it-IT" sz="700" dirty="0">
                <a:solidFill>
                  <a:srgbClr val="009EE3"/>
                </a:solidFill>
                <a:latin typeface="MB Corpo S Text Light"/>
                <a:ea typeface="MB Corpo S Text Light"/>
                <a:cs typeface="MB Corpo S Text Light"/>
                <a:sym typeface="MB Corpo S Text Light"/>
              </a:rPr>
              <a:t>Le batterie AGM si prestano in modo ottimale</a:t>
            </a:r>
            <a:r>
              <a:rPr lang="it-IT" sz="700" dirty="0">
                <a:latin typeface="MB Corpo S Text Light"/>
                <a:ea typeface="MB Corpo S Text Light"/>
                <a:cs typeface="MB Corpo S Text Light"/>
                <a:sym typeface="MB Corpo S Text Light"/>
              </a:rPr>
              <a:t> </a:t>
            </a:r>
            <a:r>
              <a:rPr lang="it-IT" sz="700" dirty="0">
                <a:solidFill>
                  <a:srgbClr val="009EE3"/>
                </a:solidFill>
                <a:latin typeface="MB Corpo S Text Light"/>
                <a:ea typeface="MB Corpo S Text Light"/>
                <a:cs typeface="MB Corpo S Text Light"/>
                <a:sym typeface="MB Corpo S Text Light"/>
              </a:rPr>
              <a:t>per veicoli con molti utilizzatori elettrici e funzione start/stop.</a:t>
            </a:r>
            <a:endParaRPr sz="700" dirty="0">
              <a:latin typeface="MB Corpo S Text Light"/>
              <a:cs typeface="MB Corpo S Text Light"/>
            </a:endParaRPr>
          </a:p>
        </p:txBody>
      </p:sp>
      <p:grpSp>
        <p:nvGrpSpPr>
          <p:cNvPr id="27" name="object 27"/>
          <p:cNvGrpSpPr/>
          <p:nvPr/>
        </p:nvGrpSpPr>
        <p:grpSpPr>
          <a:xfrm>
            <a:off x="10661262" y="3178308"/>
            <a:ext cx="6972300" cy="3175"/>
            <a:chOff x="10661262" y="3178308"/>
            <a:chExt cx="6972300" cy="3175"/>
          </a:xfrm>
        </p:grpSpPr>
        <p:sp>
          <p:nvSpPr>
            <p:cNvPr id="28" name="object 28"/>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10661262" y="4295202"/>
            <a:ext cx="6972300" cy="3175"/>
            <a:chOff x="10661262" y="4295202"/>
            <a:chExt cx="6972300" cy="3175"/>
          </a:xfrm>
        </p:grpSpPr>
        <p:sp>
          <p:nvSpPr>
            <p:cNvPr id="33" name="object 33"/>
            <p:cNvSpPr/>
            <p:nvPr/>
          </p:nvSpPr>
          <p:spPr>
            <a:xfrm>
              <a:off x="10661262" y="429669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1981228"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13233502"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1543344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7" name="object 37"/>
          <p:cNvGrpSpPr/>
          <p:nvPr/>
        </p:nvGrpSpPr>
        <p:grpSpPr>
          <a:xfrm>
            <a:off x="10661262" y="5412096"/>
            <a:ext cx="6972300" cy="3175"/>
            <a:chOff x="10661262" y="5412096"/>
            <a:chExt cx="6972300" cy="3175"/>
          </a:xfrm>
        </p:grpSpPr>
        <p:sp>
          <p:nvSpPr>
            <p:cNvPr id="38" name="object 38"/>
            <p:cNvSpPr/>
            <p:nvPr/>
          </p:nvSpPr>
          <p:spPr>
            <a:xfrm>
              <a:off x="10661262" y="5413589"/>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9" name="object 39"/>
            <p:cNvSpPr/>
            <p:nvPr/>
          </p:nvSpPr>
          <p:spPr>
            <a:xfrm>
              <a:off x="11981228"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40" name="object 40"/>
            <p:cNvSpPr/>
            <p:nvPr/>
          </p:nvSpPr>
          <p:spPr>
            <a:xfrm>
              <a:off x="13233502"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41" name="object 41"/>
            <p:cNvSpPr/>
            <p:nvPr/>
          </p:nvSpPr>
          <p:spPr>
            <a:xfrm>
              <a:off x="1543344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pic>
        <p:nvPicPr>
          <p:cNvPr id="42" name="object 42"/>
          <p:cNvPicPr/>
          <p:nvPr/>
        </p:nvPicPr>
        <p:blipFill>
          <a:blip r:embed="rId5" cstate="print"/>
          <a:stretch>
            <a:fillRect/>
          </a:stretch>
        </p:blipFill>
        <p:spPr>
          <a:xfrm>
            <a:off x="12083867" y="2395287"/>
            <a:ext cx="1046997" cy="452132"/>
          </a:xfrm>
          <a:prstGeom prst="rect">
            <a:avLst/>
          </a:prstGeom>
        </p:spPr>
      </p:pic>
      <p:sp>
        <p:nvSpPr>
          <p:cNvPr id="43" name="object 43"/>
          <p:cNvSpPr txBox="1"/>
          <p:nvPr/>
        </p:nvSpPr>
        <p:spPr>
          <a:xfrm>
            <a:off x="10696323" y="3243313"/>
            <a:ext cx="1284905" cy="986360"/>
          </a:xfrm>
          <a:prstGeom prst="rect">
            <a:avLst/>
          </a:prstGeom>
        </p:spPr>
        <p:txBody>
          <a:bodyPr vert="horz" wrap="square" lIns="0" tIns="66040" rIns="0" bIns="0" rtlCol="0">
            <a:spAutoFit/>
          </a:bodyPr>
          <a:lstStyle/>
          <a:p>
            <a:pPr marL="12700">
              <a:lnSpc>
                <a:spcPct val="100000"/>
              </a:lnSpc>
              <a:spcBef>
                <a:spcPts val="520"/>
              </a:spcBef>
            </a:pPr>
            <a:r>
              <a:rPr lang="it-IT" sz="950" b="1" dirty="0">
                <a:solidFill>
                  <a:srgbClr val="009EE3"/>
                </a:solidFill>
                <a:latin typeface="MB Corpo S Text"/>
                <a:ea typeface="MB Corpo S Text"/>
                <a:cs typeface="MB Corpo S Text"/>
                <a:sym typeface="MB Corpo S Text"/>
              </a:rPr>
              <a:t>Candele di preriscaldamento.</a:t>
            </a:r>
            <a:endParaRPr sz="950" dirty="0">
              <a:latin typeface="MB Corpo S Text"/>
              <a:cs typeface="MB Corpo S Text"/>
            </a:endParaRPr>
          </a:p>
          <a:p>
            <a:pPr marL="12700" marR="5080">
              <a:lnSpc>
                <a:spcPct val="113300"/>
              </a:lnSpc>
              <a:spcBef>
                <a:spcPts val="220"/>
              </a:spcBef>
            </a:pPr>
            <a:r>
              <a:rPr lang="it-IT" sz="700" dirty="0">
                <a:solidFill>
                  <a:srgbClr val="1A1A18"/>
                </a:solidFill>
                <a:latin typeface="MB Corpo S Text Light"/>
                <a:ea typeface="MB Corpo S Text Light"/>
                <a:cs typeface="MB Corpo S Text Light"/>
                <a:sym typeface="MB Corpo S Text Light"/>
              </a:rPr>
              <a:t>Favoriscono un rapido avviamento del motore e una fase di riscaldamento efficiente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e quindi a minore impatto ambientale.</a:t>
            </a:r>
            <a:endParaRPr sz="700" dirty="0">
              <a:latin typeface="MB Corpo S Text Light"/>
              <a:cs typeface="MB Corpo S Text Light"/>
            </a:endParaRPr>
          </a:p>
        </p:txBody>
      </p:sp>
      <p:pic>
        <p:nvPicPr>
          <p:cNvPr id="44" name="object 44"/>
          <p:cNvPicPr/>
          <p:nvPr/>
        </p:nvPicPr>
        <p:blipFill>
          <a:blip r:embed="rId6" cstate="print"/>
          <a:stretch>
            <a:fillRect/>
          </a:stretch>
        </p:blipFill>
        <p:spPr>
          <a:xfrm>
            <a:off x="12562060" y="3268876"/>
            <a:ext cx="90610" cy="938743"/>
          </a:xfrm>
          <a:prstGeom prst="rect">
            <a:avLst/>
          </a:prstGeom>
        </p:spPr>
      </p:pic>
      <p:sp>
        <p:nvSpPr>
          <p:cNvPr id="45" name="object 45"/>
          <p:cNvSpPr txBox="1"/>
          <p:nvPr/>
        </p:nvSpPr>
        <p:spPr>
          <a:xfrm>
            <a:off x="13233497" y="3230568"/>
            <a:ext cx="2200275" cy="1015365"/>
          </a:xfrm>
          <a:prstGeom prst="rect">
            <a:avLst/>
          </a:prstGeom>
          <a:solidFill>
            <a:srgbClr val="009EE3"/>
          </a:solidFill>
        </p:spPr>
        <p:txBody>
          <a:bodyPr vert="horz" wrap="square" lIns="0" tIns="71755" rIns="0" bIns="0" rtlCol="0">
            <a:spAutoFit/>
          </a:bodyPr>
          <a:lstStyle/>
          <a:p>
            <a:pPr marL="134620" marR="302260" indent="-86995">
              <a:lnSpc>
                <a:spcPct val="113300"/>
              </a:lnSpc>
              <a:spcBef>
                <a:spcPts val="565"/>
              </a:spcBef>
              <a:buChar char="•"/>
              <a:tabLst>
                <a:tab pos="134620" algn="l"/>
              </a:tabLst>
            </a:pPr>
            <a:r>
              <a:rPr lang="it-IT" sz="700">
                <a:solidFill>
                  <a:srgbClr val="FFFFFF"/>
                </a:solidFill>
                <a:latin typeface="MB Corpo S Text Light"/>
                <a:ea typeface="MB Corpo S Text Light"/>
                <a:cs typeface="MB Corpo S Text Light"/>
                <a:sym typeface="MB Corpo S Text Light"/>
              </a:rPr>
              <a:t>Poiché la temperatura di esercizio ottimale viene raggiunta rapidamente, le candele di preriscaldamento originali Mercedes‑Benz riducono il rischio di depositi di fuliggine.</a:t>
            </a:r>
            <a:endParaRPr sz="700">
              <a:latin typeface="MB Corpo S Text Light"/>
              <a:cs typeface="MB Corpo S Text Light"/>
            </a:endParaRPr>
          </a:p>
        </p:txBody>
      </p:sp>
      <p:sp>
        <p:nvSpPr>
          <p:cNvPr id="46" name="object 46"/>
          <p:cNvSpPr txBox="1"/>
          <p:nvPr/>
        </p:nvSpPr>
        <p:spPr>
          <a:xfrm>
            <a:off x="15468513" y="3290210"/>
            <a:ext cx="1853564" cy="267335"/>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a:solidFill>
                  <a:srgbClr val="1A1A18"/>
                </a:solidFill>
                <a:latin typeface="MB Corpo S Text Light"/>
                <a:ea typeface="MB Corpo S Text Light"/>
                <a:cs typeface="MB Corpo S Text Light"/>
                <a:sym typeface="MB Corpo S Text Light"/>
              </a:rPr>
              <a:t>Sviluppate e testate specificamente per ogni tipo di motore di Mercedes-Benz.</a:t>
            </a:r>
            <a:endParaRPr sz="700">
              <a:latin typeface="MB Corpo S Text Light"/>
              <a:cs typeface="MB Corpo S Text Light"/>
            </a:endParaRPr>
          </a:p>
        </p:txBody>
      </p:sp>
      <p:sp>
        <p:nvSpPr>
          <p:cNvPr id="47" name="object 47"/>
          <p:cNvSpPr txBox="1"/>
          <p:nvPr/>
        </p:nvSpPr>
        <p:spPr>
          <a:xfrm>
            <a:off x="10696323" y="4360207"/>
            <a:ext cx="1066165" cy="735330"/>
          </a:xfrm>
          <a:prstGeom prst="rect">
            <a:avLst/>
          </a:prstGeom>
        </p:spPr>
        <p:txBody>
          <a:bodyPr vert="horz" wrap="square" lIns="0" tIns="66040" rIns="0" bIns="0" rtlCol="0">
            <a:spAutoFit/>
          </a:bodyPr>
          <a:lstStyle/>
          <a:p>
            <a:pPr marL="12700">
              <a:lnSpc>
                <a:spcPct val="100000"/>
              </a:lnSpc>
              <a:spcBef>
                <a:spcPts val="520"/>
              </a:spcBef>
            </a:pPr>
            <a:r>
              <a:rPr lang="it-IT" sz="950" b="1">
                <a:solidFill>
                  <a:srgbClr val="009EE3"/>
                </a:solidFill>
                <a:latin typeface="MB Corpo S Text"/>
                <a:ea typeface="MB Corpo S Text"/>
                <a:cs typeface="MB Corpo S Text"/>
                <a:sym typeface="MB Corpo S Text"/>
              </a:rPr>
              <a:t>Silenziatori.</a:t>
            </a:r>
            <a:endParaRPr sz="950">
              <a:latin typeface="MB Corpo S Text"/>
              <a:cs typeface="MB Corpo S Text"/>
            </a:endParaRPr>
          </a:p>
          <a:p>
            <a:pPr marL="12700" marR="5080">
              <a:lnSpc>
                <a:spcPct val="113300"/>
              </a:lnSpc>
              <a:spcBef>
                <a:spcPts val="220"/>
              </a:spcBef>
            </a:pPr>
            <a:r>
              <a:rPr lang="it-IT" sz="700">
                <a:solidFill>
                  <a:srgbClr val="1A1A18"/>
                </a:solidFill>
                <a:latin typeface="MB Corpo S Text Light"/>
                <a:ea typeface="MB Corpo S Text Light"/>
                <a:cs typeface="MB Corpo S Text Light"/>
                <a:sym typeface="MB Corpo S Text Light"/>
              </a:rPr>
              <a:t>Massimo grado di insonorizzazione senza compromettere la potenza del motore.</a:t>
            </a:r>
            <a:endParaRPr sz="700">
              <a:latin typeface="MB Corpo S Text Light"/>
              <a:cs typeface="MB Corpo S Text Light"/>
            </a:endParaRPr>
          </a:p>
        </p:txBody>
      </p:sp>
      <p:pic>
        <p:nvPicPr>
          <p:cNvPr id="48" name="object 48"/>
          <p:cNvPicPr/>
          <p:nvPr/>
        </p:nvPicPr>
        <p:blipFill>
          <a:blip r:embed="rId7" cstate="print"/>
          <a:stretch>
            <a:fillRect/>
          </a:stretch>
        </p:blipFill>
        <p:spPr>
          <a:xfrm>
            <a:off x="12039542" y="4537287"/>
            <a:ext cx="1177024" cy="659252"/>
          </a:xfrm>
          <a:prstGeom prst="rect">
            <a:avLst/>
          </a:prstGeom>
        </p:spPr>
      </p:pic>
      <p:sp>
        <p:nvSpPr>
          <p:cNvPr id="49" name="object 49"/>
          <p:cNvSpPr txBox="1"/>
          <p:nvPr/>
        </p:nvSpPr>
        <p:spPr>
          <a:xfrm>
            <a:off x="13233497" y="4347457"/>
            <a:ext cx="2200275" cy="1008000"/>
          </a:xfrm>
          <a:prstGeom prst="rect">
            <a:avLst/>
          </a:prstGeom>
          <a:solidFill>
            <a:srgbClr val="009EE3"/>
          </a:solidFill>
        </p:spPr>
        <p:txBody>
          <a:bodyPr vert="horz" wrap="square" lIns="0" tIns="71755" rIns="0" bIns="0" rtlCol="0">
            <a:spAutoFit/>
          </a:bodyPr>
          <a:lstStyle/>
          <a:p>
            <a:pPr marL="134620" marR="596265" indent="-86995">
              <a:lnSpc>
                <a:spcPct val="110000"/>
              </a:lnSpc>
              <a:spcBef>
                <a:spcPts val="565"/>
              </a:spcBef>
              <a:buChar char="•"/>
              <a:tabLst>
                <a:tab pos="134620" algn="l"/>
              </a:tabLst>
            </a:pPr>
            <a:r>
              <a:rPr lang="it-IT" sz="700" dirty="0">
                <a:solidFill>
                  <a:srgbClr val="FFFFFF"/>
                </a:solidFill>
                <a:latin typeface="MB Corpo S Text Light"/>
                <a:ea typeface="MB Corpo S Text Light"/>
                <a:cs typeface="MB Corpo S Text Light"/>
                <a:sym typeface="MB Corpo S Text Light"/>
              </a:rPr>
              <a:t>Lungo ciclo di vita e quindi elevata economicità.</a:t>
            </a:r>
            <a:endParaRPr sz="700" dirty="0">
              <a:latin typeface="MB Corpo S Text Light"/>
              <a:cs typeface="MB Corpo S Text Light"/>
            </a:endParaRPr>
          </a:p>
          <a:p>
            <a:pPr marL="134620" marR="606425" indent="-86995">
              <a:lnSpc>
                <a:spcPct val="110000"/>
              </a:lnSpc>
              <a:spcBef>
                <a:spcPts val="270"/>
              </a:spcBef>
              <a:buChar char="•"/>
              <a:tabLst>
                <a:tab pos="134620" algn="l"/>
              </a:tabLst>
            </a:pPr>
            <a:r>
              <a:rPr lang="it-IT" sz="700" dirty="0">
                <a:solidFill>
                  <a:srgbClr val="FFFFFF"/>
                </a:solidFill>
                <a:latin typeface="MB Corpo S Text Light"/>
                <a:ea typeface="MB Corpo S Text Light"/>
                <a:cs typeface="MB Corpo S Text Light"/>
                <a:sym typeface="MB Corpo S Text Light"/>
              </a:rPr>
              <a:t>Sviluppati e tarati specificamente per i veicoli Mercedes‑Benz.</a:t>
            </a:r>
            <a:endParaRPr sz="700" dirty="0">
              <a:latin typeface="MB Corpo S Text Light"/>
              <a:cs typeface="MB Corpo S Text Light"/>
            </a:endParaRPr>
          </a:p>
          <a:p>
            <a:pPr marL="134620" marR="643890" indent="-86995">
              <a:lnSpc>
                <a:spcPct val="110000"/>
              </a:lnSpc>
              <a:spcBef>
                <a:spcPts val="265"/>
              </a:spcBef>
              <a:buChar char="•"/>
              <a:tabLst>
                <a:tab pos="134620" algn="l"/>
              </a:tabLst>
            </a:pPr>
            <a:r>
              <a:rPr lang="it-IT" sz="700" dirty="0">
                <a:solidFill>
                  <a:srgbClr val="FFFFFF"/>
                </a:solidFill>
                <a:latin typeface="MB Corpo S Text Light"/>
                <a:ea typeface="MB Corpo S Text Light"/>
                <a:cs typeface="MB Corpo S Text Light"/>
                <a:sym typeface="MB Corpo S Text Light"/>
              </a:rPr>
              <a:t>Struttura complessa e resistente grazie all'impiego di acciaio inossidabile V2A di elevata qualità.</a:t>
            </a:r>
            <a:endParaRPr sz="700" dirty="0">
              <a:latin typeface="MB Corpo S Text Light"/>
              <a:cs typeface="MB Corpo S Text Light"/>
            </a:endParaRPr>
          </a:p>
        </p:txBody>
      </p:sp>
      <p:sp>
        <p:nvSpPr>
          <p:cNvPr id="50" name="object 50"/>
          <p:cNvSpPr txBox="1"/>
          <p:nvPr/>
        </p:nvSpPr>
        <p:spPr>
          <a:xfrm>
            <a:off x="15468513" y="4407104"/>
            <a:ext cx="1887220"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dirty="0">
                <a:solidFill>
                  <a:srgbClr val="1A1A18"/>
                </a:solidFill>
                <a:latin typeface="MB Corpo S Text Light"/>
                <a:ea typeface="MB Corpo S Text Light"/>
                <a:cs typeface="MB Corpo S Text Light"/>
                <a:sym typeface="MB Corpo S Text Light"/>
              </a:rPr>
              <a:t>I silenziatori originali Mercedes‑Benz dispongono di una precisione dimensionale ottimale per i nostri modelli Mercedes‑Benz,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a garanzia di tempi di riparazione ridotti.</a:t>
            </a:r>
            <a:endParaRPr sz="700" dirty="0">
              <a:latin typeface="MB Corpo S Text Light"/>
              <a:cs typeface="MB Corpo S Text Light"/>
            </a:endParaRPr>
          </a:p>
        </p:txBody>
      </p:sp>
      <p:grpSp>
        <p:nvGrpSpPr>
          <p:cNvPr id="51" name="object 51"/>
          <p:cNvGrpSpPr/>
          <p:nvPr/>
        </p:nvGrpSpPr>
        <p:grpSpPr>
          <a:xfrm>
            <a:off x="12623444" y="2656865"/>
            <a:ext cx="408305" cy="408305"/>
            <a:chOff x="12623444" y="2656865"/>
            <a:chExt cx="408305" cy="408305"/>
          </a:xfrm>
        </p:grpSpPr>
        <p:sp>
          <p:nvSpPr>
            <p:cNvPr id="52" name="object 52"/>
            <p:cNvSpPr/>
            <p:nvPr/>
          </p:nvSpPr>
          <p:spPr>
            <a:xfrm>
              <a:off x="12630907" y="2664327"/>
              <a:ext cx="393065" cy="393065"/>
            </a:xfrm>
            <a:custGeom>
              <a:avLst/>
              <a:gdLst/>
              <a:ahLst/>
              <a:cxnLst/>
              <a:rect l="l" t="t" r="r" b="b"/>
              <a:pathLst>
                <a:path w="393065"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3" name="object 53"/>
            <p:cNvSpPr/>
            <p:nvPr/>
          </p:nvSpPr>
          <p:spPr>
            <a:xfrm>
              <a:off x="12630907" y="2664327"/>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4" name="object 54"/>
            <p:cNvSpPr/>
            <p:nvPr/>
          </p:nvSpPr>
          <p:spPr>
            <a:xfrm>
              <a:off x="12721921" y="2710696"/>
              <a:ext cx="211454" cy="287655"/>
            </a:xfrm>
            <a:custGeom>
              <a:avLst/>
              <a:gdLst/>
              <a:ahLst/>
              <a:cxnLst/>
              <a:rect l="l" t="t" r="r" b="b"/>
              <a:pathLst>
                <a:path w="211454" h="287655">
                  <a:moveTo>
                    <a:pt x="54063" y="224828"/>
                  </a:moveTo>
                  <a:lnTo>
                    <a:pt x="48615" y="219392"/>
                  </a:lnTo>
                  <a:lnTo>
                    <a:pt x="41884" y="219392"/>
                  </a:lnTo>
                  <a:lnTo>
                    <a:pt x="35166" y="219392"/>
                  </a:lnTo>
                  <a:lnTo>
                    <a:pt x="29705" y="224828"/>
                  </a:lnTo>
                  <a:lnTo>
                    <a:pt x="29705" y="238290"/>
                  </a:lnTo>
                  <a:lnTo>
                    <a:pt x="35166" y="243738"/>
                  </a:lnTo>
                  <a:lnTo>
                    <a:pt x="48615" y="243738"/>
                  </a:lnTo>
                  <a:lnTo>
                    <a:pt x="54063" y="238290"/>
                  </a:lnTo>
                  <a:lnTo>
                    <a:pt x="54063" y="224828"/>
                  </a:lnTo>
                  <a:close/>
                </a:path>
                <a:path w="211454" h="287655">
                  <a:moveTo>
                    <a:pt x="54063" y="187807"/>
                  </a:moveTo>
                  <a:lnTo>
                    <a:pt x="48615" y="182359"/>
                  </a:lnTo>
                  <a:lnTo>
                    <a:pt x="41884" y="182359"/>
                  </a:lnTo>
                  <a:lnTo>
                    <a:pt x="35166" y="182359"/>
                  </a:lnTo>
                  <a:lnTo>
                    <a:pt x="29705" y="187807"/>
                  </a:lnTo>
                  <a:lnTo>
                    <a:pt x="29705" y="201269"/>
                  </a:lnTo>
                  <a:lnTo>
                    <a:pt x="35166" y="206705"/>
                  </a:lnTo>
                  <a:lnTo>
                    <a:pt x="48615" y="206705"/>
                  </a:lnTo>
                  <a:lnTo>
                    <a:pt x="54063" y="201269"/>
                  </a:lnTo>
                  <a:lnTo>
                    <a:pt x="54063" y="187807"/>
                  </a:lnTo>
                  <a:close/>
                </a:path>
                <a:path w="211454" h="287655">
                  <a:moveTo>
                    <a:pt x="54063" y="150761"/>
                  </a:moveTo>
                  <a:lnTo>
                    <a:pt x="48615" y="145313"/>
                  </a:lnTo>
                  <a:lnTo>
                    <a:pt x="41884" y="145313"/>
                  </a:lnTo>
                  <a:lnTo>
                    <a:pt x="35166" y="145313"/>
                  </a:lnTo>
                  <a:lnTo>
                    <a:pt x="29705" y="150761"/>
                  </a:lnTo>
                  <a:lnTo>
                    <a:pt x="29705" y="164249"/>
                  </a:lnTo>
                  <a:lnTo>
                    <a:pt x="35166" y="169684"/>
                  </a:lnTo>
                  <a:lnTo>
                    <a:pt x="48615" y="169684"/>
                  </a:lnTo>
                  <a:lnTo>
                    <a:pt x="54063" y="164249"/>
                  </a:lnTo>
                  <a:lnTo>
                    <a:pt x="54063" y="150761"/>
                  </a:lnTo>
                  <a:close/>
                </a:path>
                <a:path w="211454" h="287655">
                  <a:moveTo>
                    <a:pt x="54063" y="113753"/>
                  </a:moveTo>
                  <a:lnTo>
                    <a:pt x="48615" y="108292"/>
                  </a:lnTo>
                  <a:lnTo>
                    <a:pt x="41884" y="108292"/>
                  </a:lnTo>
                  <a:lnTo>
                    <a:pt x="35166" y="108292"/>
                  </a:lnTo>
                  <a:lnTo>
                    <a:pt x="29705" y="113753"/>
                  </a:lnTo>
                  <a:lnTo>
                    <a:pt x="29705" y="127215"/>
                  </a:lnTo>
                  <a:lnTo>
                    <a:pt x="35166" y="132664"/>
                  </a:lnTo>
                  <a:lnTo>
                    <a:pt x="48615" y="132664"/>
                  </a:lnTo>
                  <a:lnTo>
                    <a:pt x="54063" y="127215"/>
                  </a:lnTo>
                  <a:lnTo>
                    <a:pt x="54063" y="113753"/>
                  </a:lnTo>
                  <a:close/>
                </a:path>
                <a:path w="211454" h="287655">
                  <a:moveTo>
                    <a:pt x="54063" y="76746"/>
                  </a:moveTo>
                  <a:lnTo>
                    <a:pt x="48615" y="71297"/>
                  </a:lnTo>
                  <a:lnTo>
                    <a:pt x="41884" y="71297"/>
                  </a:lnTo>
                  <a:lnTo>
                    <a:pt x="35166" y="71297"/>
                  </a:lnTo>
                  <a:lnTo>
                    <a:pt x="29705" y="76746"/>
                  </a:lnTo>
                  <a:lnTo>
                    <a:pt x="29705" y="90195"/>
                  </a:lnTo>
                  <a:lnTo>
                    <a:pt x="35166" y="95643"/>
                  </a:lnTo>
                  <a:lnTo>
                    <a:pt x="48615" y="95643"/>
                  </a:lnTo>
                  <a:lnTo>
                    <a:pt x="54063" y="90195"/>
                  </a:lnTo>
                  <a:lnTo>
                    <a:pt x="54063" y="76746"/>
                  </a:lnTo>
                  <a:close/>
                </a:path>
                <a:path w="211454" h="287655">
                  <a:moveTo>
                    <a:pt x="167652" y="46101"/>
                  </a:moveTo>
                  <a:lnTo>
                    <a:pt x="161226" y="34302"/>
                  </a:lnTo>
                  <a:lnTo>
                    <a:pt x="148958" y="11798"/>
                  </a:lnTo>
                  <a:lnTo>
                    <a:pt x="142532" y="0"/>
                  </a:lnTo>
                  <a:lnTo>
                    <a:pt x="116738" y="0"/>
                  </a:lnTo>
                  <a:lnTo>
                    <a:pt x="116738" y="16840"/>
                  </a:lnTo>
                  <a:lnTo>
                    <a:pt x="116738" y="29260"/>
                  </a:lnTo>
                  <a:lnTo>
                    <a:pt x="111683" y="34302"/>
                  </a:lnTo>
                  <a:lnTo>
                    <a:pt x="99263" y="34302"/>
                  </a:lnTo>
                  <a:lnTo>
                    <a:pt x="94234" y="29260"/>
                  </a:lnTo>
                  <a:lnTo>
                    <a:pt x="94234" y="16840"/>
                  </a:lnTo>
                  <a:lnTo>
                    <a:pt x="99263" y="11798"/>
                  </a:lnTo>
                  <a:lnTo>
                    <a:pt x="111683" y="11798"/>
                  </a:lnTo>
                  <a:lnTo>
                    <a:pt x="116738" y="16840"/>
                  </a:lnTo>
                  <a:lnTo>
                    <a:pt x="116738" y="0"/>
                  </a:lnTo>
                  <a:lnTo>
                    <a:pt x="68478" y="0"/>
                  </a:lnTo>
                  <a:lnTo>
                    <a:pt x="43307" y="46101"/>
                  </a:lnTo>
                  <a:lnTo>
                    <a:pt x="167652" y="46101"/>
                  </a:lnTo>
                  <a:close/>
                </a:path>
                <a:path w="211454" h="287655">
                  <a:moveTo>
                    <a:pt x="210959" y="27711"/>
                  </a:moveTo>
                  <a:lnTo>
                    <a:pt x="207670" y="24422"/>
                  </a:lnTo>
                  <a:lnTo>
                    <a:pt x="203619" y="24422"/>
                  </a:lnTo>
                  <a:lnTo>
                    <a:pt x="161201" y="24422"/>
                  </a:lnTo>
                  <a:lnTo>
                    <a:pt x="170154" y="40843"/>
                  </a:lnTo>
                  <a:lnTo>
                    <a:pt x="195592" y="40843"/>
                  </a:lnTo>
                  <a:lnTo>
                    <a:pt x="195592" y="270662"/>
                  </a:lnTo>
                  <a:lnTo>
                    <a:pt x="15367" y="270662"/>
                  </a:lnTo>
                  <a:lnTo>
                    <a:pt x="15367" y="40843"/>
                  </a:lnTo>
                  <a:lnTo>
                    <a:pt x="40817" y="40843"/>
                  </a:lnTo>
                  <a:lnTo>
                    <a:pt x="49784" y="24422"/>
                  </a:lnTo>
                  <a:lnTo>
                    <a:pt x="3289" y="24422"/>
                  </a:lnTo>
                  <a:lnTo>
                    <a:pt x="0" y="27711"/>
                  </a:lnTo>
                  <a:lnTo>
                    <a:pt x="0" y="283781"/>
                  </a:lnTo>
                  <a:lnTo>
                    <a:pt x="3289" y="287070"/>
                  </a:lnTo>
                  <a:lnTo>
                    <a:pt x="207670" y="287070"/>
                  </a:lnTo>
                  <a:lnTo>
                    <a:pt x="210959" y="283781"/>
                  </a:lnTo>
                  <a:lnTo>
                    <a:pt x="210959" y="27711"/>
                  </a:lnTo>
                  <a:close/>
                </a:path>
              </a:pathLst>
            </a:custGeom>
            <a:solidFill>
              <a:srgbClr val="009EE3"/>
            </a:solidFill>
          </p:spPr>
          <p:txBody>
            <a:bodyPr wrap="square" lIns="0" tIns="0" rIns="0" bIns="0" rtlCol="0"/>
            <a:lstStyle/>
            <a:p>
              <a:endParaRPr/>
            </a:p>
          </p:txBody>
        </p:sp>
        <p:pic>
          <p:nvPicPr>
            <p:cNvPr id="55" name="object 55"/>
            <p:cNvPicPr/>
            <p:nvPr/>
          </p:nvPicPr>
          <p:blipFill>
            <a:blip r:embed="rId8" cstate="print"/>
            <a:stretch>
              <a:fillRect/>
            </a:stretch>
          </p:blipFill>
          <p:spPr>
            <a:xfrm>
              <a:off x="12785287" y="2779775"/>
              <a:ext cx="125250" cy="173769"/>
            </a:xfrm>
            <a:prstGeom prst="rect">
              <a:avLst/>
            </a:prstGeom>
          </p:spPr>
        </p:pic>
      </p:grpSp>
      <p:grpSp>
        <p:nvGrpSpPr>
          <p:cNvPr id="56" name="object 56"/>
          <p:cNvGrpSpPr/>
          <p:nvPr/>
        </p:nvGrpSpPr>
        <p:grpSpPr>
          <a:xfrm>
            <a:off x="609219" y="6187737"/>
            <a:ext cx="271145" cy="271145"/>
            <a:chOff x="609219" y="6187737"/>
            <a:chExt cx="271145" cy="271145"/>
          </a:xfrm>
        </p:grpSpPr>
        <p:sp>
          <p:nvSpPr>
            <p:cNvPr id="57" name="object 57"/>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58" name="object 58"/>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59" name="object 59"/>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60" name="object 60"/>
          <p:cNvSpPr txBox="1"/>
          <p:nvPr/>
        </p:nvSpPr>
        <p:spPr>
          <a:xfrm>
            <a:off x="970576" y="6272636"/>
            <a:ext cx="6490673"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Per i prodotti con questo simbolo sono stati svolti confronti con prodotti concorrenti. Un elenco selezionato dei risultati dei test è riportato alle pagine seguenti.</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620856" y="4411312"/>
            <a:ext cx="2455659" cy="664524"/>
          </a:xfrm>
          <a:prstGeom prst="rect">
            <a:avLst/>
          </a:prstGeom>
        </p:spPr>
      </p:pic>
      <p:pic>
        <p:nvPicPr>
          <p:cNvPr id="3" name="object 3"/>
          <p:cNvPicPr/>
          <p:nvPr/>
        </p:nvPicPr>
        <p:blipFill>
          <a:blip r:embed="rId3" cstate="print"/>
          <a:stretch>
            <a:fillRect/>
          </a:stretch>
        </p:blipFill>
        <p:spPr>
          <a:xfrm>
            <a:off x="5668425" y="5506055"/>
            <a:ext cx="2455659" cy="664524"/>
          </a:xfrm>
          <a:prstGeom prst="rect">
            <a:avLst/>
          </a:prstGeom>
        </p:spPr>
      </p:pic>
      <p:grpSp>
        <p:nvGrpSpPr>
          <p:cNvPr id="4" name="object 4"/>
          <p:cNvGrpSpPr/>
          <p:nvPr/>
        </p:nvGrpSpPr>
        <p:grpSpPr>
          <a:xfrm>
            <a:off x="18663324" y="565489"/>
            <a:ext cx="845819" cy="845819"/>
            <a:chOff x="18663324" y="565489"/>
            <a:chExt cx="845819" cy="845819"/>
          </a:xfrm>
        </p:grpSpPr>
        <p:sp>
          <p:nvSpPr>
            <p:cNvPr id="5" name="object 5"/>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6" name="object 6"/>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7" name="object 7"/>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pic>
        <p:nvPicPr>
          <p:cNvPr id="8" name="object 8"/>
          <p:cNvPicPr/>
          <p:nvPr/>
        </p:nvPicPr>
        <p:blipFill>
          <a:blip r:embed="rId4" cstate="print"/>
          <a:stretch>
            <a:fillRect/>
          </a:stretch>
        </p:blipFill>
        <p:spPr>
          <a:xfrm>
            <a:off x="16966998" y="6083791"/>
            <a:ext cx="139063" cy="106384"/>
          </a:xfrm>
          <a:prstGeom prst="rect">
            <a:avLst/>
          </a:prstGeom>
        </p:spPr>
      </p:pic>
      <p:grpSp>
        <p:nvGrpSpPr>
          <p:cNvPr id="9" name="object 9"/>
          <p:cNvGrpSpPr/>
          <p:nvPr/>
        </p:nvGrpSpPr>
        <p:grpSpPr>
          <a:xfrm>
            <a:off x="16632682" y="5032371"/>
            <a:ext cx="793750" cy="1294765"/>
            <a:chOff x="16632682" y="5032371"/>
            <a:chExt cx="793750" cy="1294765"/>
          </a:xfrm>
        </p:grpSpPr>
        <p:sp>
          <p:nvSpPr>
            <p:cNvPr id="10" name="object 10"/>
            <p:cNvSpPr/>
            <p:nvPr/>
          </p:nvSpPr>
          <p:spPr>
            <a:xfrm>
              <a:off x="16636016" y="5035708"/>
              <a:ext cx="787400" cy="937260"/>
            </a:xfrm>
            <a:custGeom>
              <a:avLst/>
              <a:gdLst/>
              <a:ahLst/>
              <a:cxnLst/>
              <a:rect l="l" t="t" r="r" b="b"/>
              <a:pathLst>
                <a:path w="787400" h="937260">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936968"/>
                  </a:lnTo>
                  <a:lnTo>
                    <a:pt x="178345" y="936968"/>
                  </a:lnTo>
                  <a:lnTo>
                    <a:pt x="178345" y="911966"/>
                  </a:lnTo>
                  <a:lnTo>
                    <a:pt x="733704" y="911966"/>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11" name="object 11"/>
            <p:cNvSpPr/>
            <p:nvPr/>
          </p:nvSpPr>
          <p:spPr>
            <a:xfrm>
              <a:off x="16636016" y="5035708"/>
              <a:ext cx="787400" cy="937260"/>
            </a:xfrm>
            <a:custGeom>
              <a:avLst/>
              <a:gdLst/>
              <a:ahLst/>
              <a:cxnLst/>
              <a:rect l="l" t="t" r="r" b="b"/>
              <a:pathLst>
                <a:path w="787400" h="937260">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911966"/>
                  </a:lnTo>
                  <a:lnTo>
                    <a:pt x="178345" y="911966"/>
                  </a:lnTo>
                  <a:lnTo>
                    <a:pt x="178345" y="936968"/>
                  </a:lnTo>
                  <a:lnTo>
                    <a:pt x="53335" y="93696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12" name="object 12"/>
            <p:cNvSpPr/>
            <p:nvPr/>
          </p:nvSpPr>
          <p:spPr>
            <a:xfrm>
              <a:off x="16636013" y="5035702"/>
              <a:ext cx="787400" cy="815975"/>
            </a:xfrm>
            <a:custGeom>
              <a:avLst/>
              <a:gdLst/>
              <a:ahLst/>
              <a:cxnLst/>
              <a:rect l="l" t="t" r="r" b="b"/>
              <a:pathLst>
                <a:path w="787400" h="815975">
                  <a:moveTo>
                    <a:pt x="403161" y="815862"/>
                  </a:moveTo>
                  <a:lnTo>
                    <a:pt x="787039" y="776986"/>
                  </a:lnTo>
                </a:path>
                <a:path w="787400" h="815975">
                  <a:moveTo>
                    <a:pt x="0" y="776986"/>
                  </a:moveTo>
                  <a:lnTo>
                    <a:pt x="787039" y="710326"/>
                  </a:lnTo>
                </a:path>
                <a:path w="787400" h="815975">
                  <a:moveTo>
                    <a:pt x="0" y="710326"/>
                  </a:moveTo>
                  <a:lnTo>
                    <a:pt x="787039" y="643654"/>
                  </a:lnTo>
                </a:path>
                <a:path w="787400" h="815975">
                  <a:moveTo>
                    <a:pt x="0" y="643654"/>
                  </a:moveTo>
                  <a:lnTo>
                    <a:pt x="787039" y="576993"/>
                  </a:lnTo>
                </a:path>
                <a:path w="787400" h="815975">
                  <a:moveTo>
                    <a:pt x="0" y="576993"/>
                  </a:moveTo>
                  <a:lnTo>
                    <a:pt x="787039" y="510321"/>
                  </a:lnTo>
                </a:path>
                <a:path w="787400" h="815975">
                  <a:moveTo>
                    <a:pt x="0" y="510321"/>
                  </a:moveTo>
                  <a:lnTo>
                    <a:pt x="787039" y="443649"/>
                  </a:lnTo>
                </a:path>
                <a:path w="787400" h="815975">
                  <a:moveTo>
                    <a:pt x="0" y="443649"/>
                  </a:moveTo>
                  <a:lnTo>
                    <a:pt x="787039" y="376989"/>
                  </a:lnTo>
                </a:path>
                <a:path w="787400" h="815975">
                  <a:moveTo>
                    <a:pt x="0" y="376989"/>
                  </a:moveTo>
                  <a:lnTo>
                    <a:pt x="787039" y="310316"/>
                  </a:lnTo>
                </a:path>
                <a:path w="787400" h="815975">
                  <a:moveTo>
                    <a:pt x="0" y="310316"/>
                  </a:moveTo>
                  <a:lnTo>
                    <a:pt x="787039" y="243644"/>
                  </a:lnTo>
                </a:path>
                <a:path w="787400" h="815975">
                  <a:moveTo>
                    <a:pt x="0" y="243644"/>
                  </a:moveTo>
                  <a:lnTo>
                    <a:pt x="787039" y="176984"/>
                  </a:lnTo>
                </a:path>
                <a:path w="787400" h="815975">
                  <a:moveTo>
                    <a:pt x="0" y="176984"/>
                  </a:moveTo>
                  <a:lnTo>
                    <a:pt x="787039" y="110312"/>
                  </a:lnTo>
                </a:path>
                <a:path w="787400" h="815975">
                  <a:moveTo>
                    <a:pt x="0" y="110312"/>
                  </a:moveTo>
                  <a:lnTo>
                    <a:pt x="780198" y="47914"/>
                  </a:lnTo>
                </a:path>
                <a:path w="787400" h="815975">
                  <a:moveTo>
                    <a:pt x="0" y="43640"/>
                  </a:moveTo>
                  <a:lnTo>
                    <a:pt x="580014" y="0"/>
                  </a:lnTo>
                </a:path>
              </a:pathLst>
            </a:custGeom>
            <a:ln w="6662">
              <a:solidFill>
                <a:srgbClr val="1A1A18"/>
              </a:solidFill>
            </a:ln>
          </p:spPr>
          <p:txBody>
            <a:bodyPr wrap="square" lIns="0" tIns="0" rIns="0" bIns="0" rtlCol="0"/>
            <a:lstStyle/>
            <a:p>
              <a:endParaRPr/>
            </a:p>
          </p:txBody>
        </p:sp>
        <p:sp>
          <p:nvSpPr>
            <p:cNvPr id="13" name="object 13"/>
            <p:cNvSpPr/>
            <p:nvPr/>
          </p:nvSpPr>
          <p:spPr>
            <a:xfrm>
              <a:off x="16892688" y="5947677"/>
              <a:ext cx="283845" cy="136525"/>
            </a:xfrm>
            <a:custGeom>
              <a:avLst/>
              <a:gdLst/>
              <a:ahLst/>
              <a:cxnLst/>
              <a:rect l="l" t="t" r="r" b="b"/>
              <a:pathLst>
                <a:path w="283844" h="136525">
                  <a:moveTo>
                    <a:pt x="283356" y="0"/>
                  </a:moveTo>
                  <a:lnTo>
                    <a:pt x="0" y="0"/>
                  </a:lnTo>
                  <a:lnTo>
                    <a:pt x="0" y="98312"/>
                  </a:lnTo>
                  <a:lnTo>
                    <a:pt x="2969" y="113029"/>
                  </a:lnTo>
                  <a:lnTo>
                    <a:pt x="11068" y="125044"/>
                  </a:lnTo>
                  <a:lnTo>
                    <a:pt x="23080" y="133144"/>
                  </a:lnTo>
                  <a:lnTo>
                    <a:pt x="37789" y="136114"/>
                  </a:lnTo>
                  <a:lnTo>
                    <a:pt x="245555" y="136114"/>
                  </a:lnTo>
                  <a:lnTo>
                    <a:pt x="260266" y="133144"/>
                  </a:lnTo>
                  <a:lnTo>
                    <a:pt x="272282" y="125044"/>
                  </a:lnTo>
                  <a:lnTo>
                    <a:pt x="280385" y="113029"/>
                  </a:lnTo>
                  <a:lnTo>
                    <a:pt x="283356" y="98312"/>
                  </a:lnTo>
                  <a:lnTo>
                    <a:pt x="283356" y="0"/>
                  </a:lnTo>
                  <a:close/>
                </a:path>
              </a:pathLst>
            </a:custGeom>
            <a:solidFill>
              <a:srgbClr val="FFFFFF"/>
            </a:solidFill>
          </p:spPr>
          <p:txBody>
            <a:bodyPr wrap="square" lIns="0" tIns="0" rIns="0" bIns="0" rtlCol="0"/>
            <a:lstStyle/>
            <a:p>
              <a:endParaRPr/>
            </a:p>
          </p:txBody>
        </p:sp>
        <p:sp>
          <p:nvSpPr>
            <p:cNvPr id="14" name="object 14"/>
            <p:cNvSpPr/>
            <p:nvPr/>
          </p:nvSpPr>
          <p:spPr>
            <a:xfrm>
              <a:off x="16892688" y="5947677"/>
              <a:ext cx="283845" cy="136525"/>
            </a:xfrm>
            <a:custGeom>
              <a:avLst/>
              <a:gdLst/>
              <a:ahLst/>
              <a:cxnLst/>
              <a:rect l="l" t="t" r="r" b="b"/>
              <a:pathLst>
                <a:path w="283844" h="136525">
                  <a:moveTo>
                    <a:pt x="245555" y="136114"/>
                  </a:moveTo>
                  <a:lnTo>
                    <a:pt x="37789" y="136114"/>
                  </a:lnTo>
                  <a:lnTo>
                    <a:pt x="23080" y="133144"/>
                  </a:lnTo>
                  <a:lnTo>
                    <a:pt x="11068" y="125044"/>
                  </a:lnTo>
                  <a:lnTo>
                    <a:pt x="2969" y="113029"/>
                  </a:lnTo>
                  <a:lnTo>
                    <a:pt x="0" y="98312"/>
                  </a:lnTo>
                  <a:lnTo>
                    <a:pt x="0" y="0"/>
                  </a:lnTo>
                  <a:lnTo>
                    <a:pt x="283356" y="0"/>
                  </a:lnTo>
                  <a:lnTo>
                    <a:pt x="283356" y="98312"/>
                  </a:lnTo>
                  <a:lnTo>
                    <a:pt x="280385" y="113029"/>
                  </a:lnTo>
                  <a:lnTo>
                    <a:pt x="272282" y="125044"/>
                  </a:lnTo>
                  <a:lnTo>
                    <a:pt x="260266" y="133144"/>
                  </a:lnTo>
                  <a:lnTo>
                    <a:pt x="245555" y="136114"/>
                  </a:lnTo>
                  <a:close/>
                </a:path>
              </a:pathLst>
            </a:custGeom>
            <a:ln w="6662">
              <a:solidFill>
                <a:srgbClr val="1A1A18"/>
              </a:solidFill>
            </a:ln>
          </p:spPr>
          <p:txBody>
            <a:bodyPr wrap="square" lIns="0" tIns="0" rIns="0" bIns="0" rtlCol="0"/>
            <a:lstStyle/>
            <a:p>
              <a:endParaRPr/>
            </a:p>
          </p:txBody>
        </p:sp>
        <p:sp>
          <p:nvSpPr>
            <p:cNvPr id="15" name="object 15"/>
            <p:cNvSpPr/>
            <p:nvPr/>
          </p:nvSpPr>
          <p:spPr>
            <a:xfrm>
              <a:off x="16721578" y="5972678"/>
              <a:ext cx="370205" cy="351155"/>
            </a:xfrm>
            <a:custGeom>
              <a:avLst/>
              <a:gdLst/>
              <a:ahLst/>
              <a:cxnLst/>
              <a:rect l="l" t="t" r="r" b="b"/>
              <a:pathLst>
                <a:path w="370205" h="351154">
                  <a:moveTo>
                    <a:pt x="81668" y="0"/>
                  </a:moveTo>
                  <a:lnTo>
                    <a:pt x="0" y="0"/>
                  </a:ln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close/>
                </a:path>
              </a:pathLst>
            </a:custGeom>
            <a:solidFill>
              <a:srgbClr val="ECECED"/>
            </a:solidFill>
          </p:spPr>
          <p:txBody>
            <a:bodyPr wrap="square" lIns="0" tIns="0" rIns="0" bIns="0" rtlCol="0"/>
            <a:lstStyle/>
            <a:p>
              <a:endParaRPr/>
            </a:p>
          </p:txBody>
        </p:sp>
        <p:sp>
          <p:nvSpPr>
            <p:cNvPr id="16" name="object 16"/>
            <p:cNvSpPr/>
            <p:nvPr/>
          </p:nvSpPr>
          <p:spPr>
            <a:xfrm>
              <a:off x="16721578" y="5972678"/>
              <a:ext cx="370205" cy="351155"/>
            </a:xfrm>
            <a:custGeom>
              <a:avLst/>
              <a:gdLst/>
              <a:ahLst/>
              <a:cxnLst/>
              <a:rect l="l" t="t" r="r" b="b"/>
              <a:pathLst>
                <a:path w="370205" h="351154">
                  <a:moveTo>
                    <a:pt x="0" y="0"/>
                  </a:move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lnTo>
                    <a:pt x="0" y="0"/>
                  </a:lnTo>
                  <a:close/>
                </a:path>
              </a:pathLst>
            </a:custGeom>
            <a:ln w="6662">
              <a:solidFill>
                <a:srgbClr val="1A1A18"/>
              </a:solidFill>
            </a:ln>
          </p:spPr>
          <p:txBody>
            <a:bodyPr wrap="square" lIns="0" tIns="0" rIns="0" bIns="0" rtlCol="0"/>
            <a:lstStyle/>
            <a:p>
              <a:endParaRPr/>
            </a:p>
          </p:txBody>
        </p:sp>
        <p:sp>
          <p:nvSpPr>
            <p:cNvPr id="17" name="object 17"/>
            <p:cNvSpPr/>
            <p:nvPr/>
          </p:nvSpPr>
          <p:spPr>
            <a:xfrm>
              <a:off x="16999867" y="6190161"/>
              <a:ext cx="73660" cy="48260"/>
            </a:xfrm>
            <a:custGeom>
              <a:avLst/>
              <a:gdLst/>
              <a:ahLst/>
              <a:cxnLst/>
              <a:rect l="l" t="t" r="r" b="b"/>
              <a:pathLst>
                <a:path w="73659" h="48260">
                  <a:moveTo>
                    <a:pt x="73262" y="0"/>
                  </a:moveTo>
                  <a:lnTo>
                    <a:pt x="0" y="0"/>
                  </a:lnTo>
                  <a:lnTo>
                    <a:pt x="0" y="47950"/>
                  </a:lnTo>
                  <a:lnTo>
                    <a:pt x="73262" y="47950"/>
                  </a:lnTo>
                  <a:lnTo>
                    <a:pt x="73262" y="0"/>
                  </a:lnTo>
                  <a:close/>
                </a:path>
              </a:pathLst>
            </a:custGeom>
            <a:solidFill>
              <a:srgbClr val="009EE3"/>
            </a:solidFill>
          </p:spPr>
          <p:txBody>
            <a:bodyPr wrap="square" lIns="0" tIns="0" rIns="0" bIns="0" rtlCol="0"/>
            <a:lstStyle/>
            <a:p>
              <a:endParaRPr/>
            </a:p>
          </p:txBody>
        </p:sp>
      </p:grpSp>
      <p:grpSp>
        <p:nvGrpSpPr>
          <p:cNvPr id="18" name="object 18"/>
          <p:cNvGrpSpPr/>
          <p:nvPr/>
        </p:nvGrpSpPr>
        <p:grpSpPr>
          <a:xfrm>
            <a:off x="17900558" y="5032374"/>
            <a:ext cx="793750" cy="869950"/>
            <a:chOff x="17900558" y="5032374"/>
            <a:chExt cx="793750" cy="869950"/>
          </a:xfrm>
        </p:grpSpPr>
        <p:sp>
          <p:nvSpPr>
            <p:cNvPr id="19" name="object 19"/>
            <p:cNvSpPr/>
            <p:nvPr/>
          </p:nvSpPr>
          <p:spPr>
            <a:xfrm>
              <a:off x="17903889" y="5035707"/>
              <a:ext cx="787400" cy="862965"/>
            </a:xfrm>
            <a:custGeom>
              <a:avLst/>
              <a:gdLst/>
              <a:ahLst/>
              <a:cxnLst/>
              <a:rect l="l" t="t" r="r" b="b"/>
              <a:pathLst>
                <a:path w="787400" h="862964">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862798"/>
                  </a:lnTo>
                  <a:lnTo>
                    <a:pt x="733704" y="862798"/>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20" name="object 20"/>
            <p:cNvSpPr/>
            <p:nvPr/>
          </p:nvSpPr>
          <p:spPr>
            <a:xfrm>
              <a:off x="17903889" y="5035707"/>
              <a:ext cx="787400" cy="862965"/>
            </a:xfrm>
            <a:custGeom>
              <a:avLst/>
              <a:gdLst/>
              <a:ahLst/>
              <a:cxnLst/>
              <a:rect l="l" t="t" r="r" b="b"/>
              <a:pathLst>
                <a:path w="787400" h="862964">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862798"/>
                  </a:lnTo>
                  <a:lnTo>
                    <a:pt x="53335" y="86279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21" name="object 21"/>
            <p:cNvSpPr/>
            <p:nvPr/>
          </p:nvSpPr>
          <p:spPr>
            <a:xfrm>
              <a:off x="17903900" y="5083616"/>
              <a:ext cx="787400" cy="768350"/>
            </a:xfrm>
            <a:custGeom>
              <a:avLst/>
              <a:gdLst/>
              <a:ahLst/>
              <a:cxnLst/>
              <a:rect l="l" t="t" r="r" b="b"/>
              <a:pathLst>
                <a:path w="787400" h="768350">
                  <a:moveTo>
                    <a:pt x="403149" y="767948"/>
                  </a:moveTo>
                  <a:lnTo>
                    <a:pt x="787027" y="729071"/>
                  </a:lnTo>
                </a:path>
                <a:path w="787400" h="768350">
                  <a:moveTo>
                    <a:pt x="0" y="729071"/>
                  </a:moveTo>
                  <a:lnTo>
                    <a:pt x="787027" y="662411"/>
                  </a:lnTo>
                </a:path>
                <a:path w="787400" h="768350">
                  <a:moveTo>
                    <a:pt x="0" y="662411"/>
                  </a:moveTo>
                  <a:lnTo>
                    <a:pt x="787027" y="595739"/>
                  </a:lnTo>
                </a:path>
                <a:path w="787400" h="768350">
                  <a:moveTo>
                    <a:pt x="0" y="595739"/>
                  </a:moveTo>
                  <a:lnTo>
                    <a:pt x="787027" y="529079"/>
                  </a:lnTo>
                </a:path>
                <a:path w="787400" h="768350">
                  <a:moveTo>
                    <a:pt x="0" y="529079"/>
                  </a:moveTo>
                  <a:lnTo>
                    <a:pt x="787027" y="462406"/>
                  </a:lnTo>
                </a:path>
                <a:path w="787400" h="768350">
                  <a:moveTo>
                    <a:pt x="0" y="462406"/>
                  </a:moveTo>
                  <a:lnTo>
                    <a:pt x="787027" y="395734"/>
                  </a:lnTo>
                </a:path>
                <a:path w="787400" h="768350">
                  <a:moveTo>
                    <a:pt x="0" y="395734"/>
                  </a:moveTo>
                  <a:lnTo>
                    <a:pt x="787027" y="329074"/>
                  </a:lnTo>
                </a:path>
                <a:path w="787400" h="768350">
                  <a:moveTo>
                    <a:pt x="0" y="329074"/>
                  </a:moveTo>
                  <a:lnTo>
                    <a:pt x="787027" y="262402"/>
                  </a:lnTo>
                </a:path>
                <a:path w="787400" h="768350">
                  <a:moveTo>
                    <a:pt x="0" y="262402"/>
                  </a:moveTo>
                  <a:lnTo>
                    <a:pt x="787027" y="195730"/>
                  </a:lnTo>
                </a:path>
                <a:path w="787400" h="768350">
                  <a:moveTo>
                    <a:pt x="0" y="195730"/>
                  </a:moveTo>
                  <a:lnTo>
                    <a:pt x="787027" y="129069"/>
                  </a:lnTo>
                </a:path>
                <a:path w="787400" h="768350">
                  <a:moveTo>
                    <a:pt x="0" y="129069"/>
                  </a:moveTo>
                  <a:lnTo>
                    <a:pt x="787027" y="62397"/>
                  </a:lnTo>
                </a:path>
                <a:path w="787400" h="768350">
                  <a:moveTo>
                    <a:pt x="0" y="62397"/>
                  </a:moveTo>
                  <a:lnTo>
                    <a:pt x="780186" y="0"/>
                  </a:lnTo>
                </a:path>
              </a:pathLst>
            </a:custGeom>
            <a:ln w="6662">
              <a:solidFill>
                <a:srgbClr val="1A1A18"/>
              </a:solidFill>
            </a:ln>
          </p:spPr>
          <p:txBody>
            <a:bodyPr wrap="square" lIns="0" tIns="0" rIns="0" bIns="0" rtlCol="0"/>
            <a:lstStyle/>
            <a:p>
              <a:endParaRPr/>
            </a:p>
          </p:txBody>
        </p:sp>
        <p:sp>
          <p:nvSpPr>
            <p:cNvPr id="22" name="object 22"/>
            <p:cNvSpPr/>
            <p:nvPr/>
          </p:nvSpPr>
          <p:spPr>
            <a:xfrm>
              <a:off x="17903895" y="5035705"/>
              <a:ext cx="580390" cy="43815"/>
            </a:xfrm>
            <a:custGeom>
              <a:avLst/>
              <a:gdLst/>
              <a:ahLst/>
              <a:cxnLst/>
              <a:rect l="l" t="t" r="r" b="b"/>
              <a:pathLst>
                <a:path w="580390" h="43814">
                  <a:moveTo>
                    <a:pt x="0" y="43640"/>
                  </a:moveTo>
                  <a:lnTo>
                    <a:pt x="580014" y="0"/>
                  </a:lnTo>
                </a:path>
              </a:pathLst>
            </a:custGeom>
            <a:ln w="6662">
              <a:solidFill>
                <a:srgbClr val="1A1A18"/>
              </a:solidFill>
            </a:ln>
          </p:spPr>
          <p:txBody>
            <a:bodyPr wrap="square" lIns="0" tIns="0" rIns="0" bIns="0" rtlCol="0"/>
            <a:lstStyle/>
            <a:p>
              <a:endParaRPr/>
            </a:p>
          </p:txBody>
        </p:sp>
      </p:grpSp>
      <p:pic>
        <p:nvPicPr>
          <p:cNvPr id="23" name="object 23"/>
          <p:cNvPicPr/>
          <p:nvPr/>
        </p:nvPicPr>
        <p:blipFill>
          <a:blip r:embed="rId5" cstate="print"/>
          <a:stretch>
            <a:fillRect/>
          </a:stretch>
        </p:blipFill>
        <p:spPr>
          <a:xfrm>
            <a:off x="18227888" y="6044901"/>
            <a:ext cx="139051" cy="141666"/>
          </a:xfrm>
          <a:prstGeom prst="rect">
            <a:avLst/>
          </a:prstGeom>
        </p:spPr>
      </p:pic>
      <p:grpSp>
        <p:nvGrpSpPr>
          <p:cNvPr id="24" name="object 24"/>
          <p:cNvGrpSpPr/>
          <p:nvPr/>
        </p:nvGrpSpPr>
        <p:grpSpPr>
          <a:xfrm>
            <a:off x="18002135" y="5895175"/>
            <a:ext cx="580390" cy="404495"/>
            <a:chOff x="18002135" y="5895175"/>
            <a:chExt cx="580390" cy="404495"/>
          </a:xfrm>
        </p:grpSpPr>
        <p:sp>
          <p:nvSpPr>
            <p:cNvPr id="25" name="object 25"/>
            <p:cNvSpPr/>
            <p:nvPr/>
          </p:nvSpPr>
          <p:spPr>
            <a:xfrm>
              <a:off x="18005466" y="5898506"/>
              <a:ext cx="573405" cy="73660"/>
            </a:xfrm>
            <a:custGeom>
              <a:avLst/>
              <a:gdLst/>
              <a:ahLst/>
              <a:cxnLst/>
              <a:rect l="l" t="t" r="r" b="b"/>
              <a:pathLst>
                <a:path w="573405" h="73660">
                  <a:moveTo>
                    <a:pt x="573280" y="0"/>
                  </a:moveTo>
                  <a:lnTo>
                    <a:pt x="0" y="0"/>
                  </a:lnTo>
                  <a:lnTo>
                    <a:pt x="0" y="73334"/>
                  </a:lnTo>
                  <a:lnTo>
                    <a:pt x="573280" y="73334"/>
                  </a:lnTo>
                  <a:lnTo>
                    <a:pt x="573280" y="0"/>
                  </a:lnTo>
                  <a:close/>
                </a:path>
              </a:pathLst>
            </a:custGeom>
            <a:solidFill>
              <a:srgbClr val="ECECED"/>
            </a:solidFill>
          </p:spPr>
          <p:txBody>
            <a:bodyPr wrap="square" lIns="0" tIns="0" rIns="0" bIns="0" rtlCol="0"/>
            <a:lstStyle/>
            <a:p>
              <a:endParaRPr/>
            </a:p>
          </p:txBody>
        </p:sp>
        <p:sp>
          <p:nvSpPr>
            <p:cNvPr id="26" name="object 26"/>
            <p:cNvSpPr/>
            <p:nvPr/>
          </p:nvSpPr>
          <p:spPr>
            <a:xfrm>
              <a:off x="18005466" y="5898506"/>
              <a:ext cx="573405" cy="73660"/>
            </a:xfrm>
            <a:custGeom>
              <a:avLst/>
              <a:gdLst/>
              <a:ahLst/>
              <a:cxnLst/>
              <a:rect l="l" t="t" r="r" b="b"/>
              <a:pathLst>
                <a:path w="573405" h="73660">
                  <a:moveTo>
                    <a:pt x="573280" y="73334"/>
                  </a:moveTo>
                  <a:lnTo>
                    <a:pt x="0" y="73334"/>
                  </a:lnTo>
                  <a:lnTo>
                    <a:pt x="0" y="0"/>
                  </a:lnTo>
                  <a:lnTo>
                    <a:pt x="573280" y="0"/>
                  </a:lnTo>
                  <a:lnTo>
                    <a:pt x="573280" y="73334"/>
                  </a:lnTo>
                  <a:close/>
                </a:path>
              </a:pathLst>
            </a:custGeom>
            <a:ln w="6662">
              <a:solidFill>
                <a:srgbClr val="1A1A18"/>
              </a:solidFill>
            </a:ln>
          </p:spPr>
          <p:txBody>
            <a:bodyPr wrap="square" lIns="0" tIns="0" rIns="0" bIns="0" rtlCol="0"/>
            <a:lstStyle/>
            <a:p>
              <a:endParaRPr/>
            </a:p>
          </p:txBody>
        </p:sp>
        <p:sp>
          <p:nvSpPr>
            <p:cNvPr id="27" name="object 27"/>
            <p:cNvSpPr/>
            <p:nvPr/>
          </p:nvSpPr>
          <p:spPr>
            <a:xfrm>
              <a:off x="18172352" y="5971840"/>
              <a:ext cx="251460" cy="73660"/>
            </a:xfrm>
            <a:custGeom>
              <a:avLst/>
              <a:gdLst/>
              <a:ahLst/>
              <a:cxnLst/>
              <a:rect l="l" t="t" r="r" b="b"/>
              <a:pathLst>
                <a:path w="251459" h="73660">
                  <a:moveTo>
                    <a:pt x="232218" y="73060"/>
                  </a:moveTo>
                  <a:lnTo>
                    <a:pt x="18900" y="73060"/>
                  </a:lnTo>
                  <a:lnTo>
                    <a:pt x="11545" y="71574"/>
                  </a:lnTo>
                  <a:lnTo>
                    <a:pt x="5537" y="67522"/>
                  </a:lnTo>
                  <a:lnTo>
                    <a:pt x="1485" y="61514"/>
                  </a:lnTo>
                  <a:lnTo>
                    <a:pt x="0" y="54159"/>
                  </a:lnTo>
                  <a:lnTo>
                    <a:pt x="0" y="0"/>
                  </a:lnTo>
                  <a:lnTo>
                    <a:pt x="251119" y="0"/>
                  </a:lnTo>
                  <a:lnTo>
                    <a:pt x="251119" y="54159"/>
                  </a:lnTo>
                  <a:lnTo>
                    <a:pt x="249633" y="61514"/>
                  </a:lnTo>
                  <a:lnTo>
                    <a:pt x="245582" y="67522"/>
                  </a:lnTo>
                  <a:lnTo>
                    <a:pt x="239574" y="71574"/>
                  </a:lnTo>
                  <a:lnTo>
                    <a:pt x="232218" y="73060"/>
                  </a:lnTo>
                  <a:close/>
                </a:path>
              </a:pathLst>
            </a:custGeom>
            <a:ln w="6662">
              <a:solidFill>
                <a:srgbClr val="1A1A18"/>
              </a:solidFill>
            </a:ln>
          </p:spPr>
          <p:txBody>
            <a:bodyPr wrap="square" lIns="0" tIns="0" rIns="0" bIns="0" rtlCol="0"/>
            <a:lstStyle/>
            <a:p>
              <a:endParaRPr/>
            </a:p>
          </p:txBody>
        </p:sp>
        <p:sp>
          <p:nvSpPr>
            <p:cNvPr id="28" name="object 28"/>
            <p:cNvSpPr/>
            <p:nvPr/>
          </p:nvSpPr>
          <p:spPr>
            <a:xfrm>
              <a:off x="18034697" y="5971854"/>
              <a:ext cx="318770" cy="324485"/>
            </a:xfrm>
            <a:custGeom>
              <a:avLst/>
              <a:gdLst/>
              <a:ahLst/>
              <a:cxnLst/>
              <a:rect l="l" t="t" r="r" b="b"/>
              <a:pathLst>
                <a:path w="318769" h="324485">
                  <a:moveTo>
                    <a:pt x="81668" y="0"/>
                  </a:moveTo>
                  <a:lnTo>
                    <a:pt x="0" y="0"/>
                  </a:ln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close/>
                </a:path>
              </a:pathLst>
            </a:custGeom>
            <a:solidFill>
              <a:srgbClr val="ECECED"/>
            </a:solidFill>
          </p:spPr>
          <p:txBody>
            <a:bodyPr wrap="square" lIns="0" tIns="0" rIns="0" bIns="0" rtlCol="0"/>
            <a:lstStyle/>
            <a:p>
              <a:endParaRPr/>
            </a:p>
          </p:txBody>
        </p:sp>
        <p:sp>
          <p:nvSpPr>
            <p:cNvPr id="29" name="object 29"/>
            <p:cNvSpPr/>
            <p:nvPr/>
          </p:nvSpPr>
          <p:spPr>
            <a:xfrm>
              <a:off x="18034697" y="5971854"/>
              <a:ext cx="318770" cy="324485"/>
            </a:xfrm>
            <a:custGeom>
              <a:avLst/>
              <a:gdLst/>
              <a:ahLst/>
              <a:cxnLst/>
              <a:rect l="l" t="t" r="r" b="b"/>
              <a:pathLst>
                <a:path w="318769" h="324485">
                  <a:moveTo>
                    <a:pt x="0" y="0"/>
                  </a:move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lnTo>
                    <a:pt x="0" y="0"/>
                  </a:lnTo>
                  <a:close/>
                </a:path>
              </a:pathLst>
            </a:custGeom>
            <a:ln w="6662">
              <a:solidFill>
                <a:srgbClr val="1A1A18"/>
              </a:solidFill>
            </a:ln>
          </p:spPr>
          <p:txBody>
            <a:bodyPr wrap="square" lIns="0" tIns="0" rIns="0" bIns="0" rtlCol="0"/>
            <a:lstStyle/>
            <a:p>
              <a:endParaRPr/>
            </a:p>
          </p:txBody>
        </p:sp>
        <p:sp>
          <p:nvSpPr>
            <p:cNvPr id="30" name="object 30"/>
            <p:cNvSpPr/>
            <p:nvPr/>
          </p:nvSpPr>
          <p:spPr>
            <a:xfrm>
              <a:off x="18260776" y="6186579"/>
              <a:ext cx="73660" cy="27305"/>
            </a:xfrm>
            <a:custGeom>
              <a:avLst/>
              <a:gdLst/>
              <a:ahLst/>
              <a:cxnLst/>
              <a:rect l="l" t="t" r="r" b="b"/>
              <a:pathLst>
                <a:path w="73659" h="27304">
                  <a:moveTo>
                    <a:pt x="73262" y="0"/>
                  </a:moveTo>
                  <a:lnTo>
                    <a:pt x="0" y="0"/>
                  </a:lnTo>
                  <a:lnTo>
                    <a:pt x="0" y="27103"/>
                  </a:lnTo>
                  <a:lnTo>
                    <a:pt x="73262" y="27103"/>
                  </a:lnTo>
                  <a:lnTo>
                    <a:pt x="73262" y="0"/>
                  </a:lnTo>
                  <a:close/>
                </a:path>
              </a:pathLst>
            </a:custGeom>
            <a:solidFill>
              <a:srgbClr val="009EE3"/>
            </a:solidFill>
          </p:spPr>
          <p:txBody>
            <a:bodyPr wrap="square" lIns="0" tIns="0" rIns="0" bIns="0" rtlCol="0"/>
            <a:lstStyle/>
            <a:p>
              <a:endParaRPr/>
            </a:p>
          </p:txBody>
        </p:sp>
      </p:grpSp>
      <p:sp>
        <p:nvSpPr>
          <p:cNvPr id="31" name="object 31"/>
          <p:cNvSpPr txBox="1"/>
          <p:nvPr/>
        </p:nvSpPr>
        <p:spPr>
          <a:xfrm>
            <a:off x="10648562" y="1819791"/>
            <a:ext cx="4364990" cy="1627177"/>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Valore termico. </a:t>
            </a:r>
            <a:r>
              <a:rPr lang="it-IT" sz="950" dirty="0">
                <a:solidFill>
                  <a:srgbClr val="1A1A18"/>
                </a:solidFill>
                <a:latin typeface="MB Corpo S Text Light"/>
                <a:ea typeface="MB Corpo S Text Light"/>
                <a:cs typeface="MB Corpo S Text Light"/>
                <a:sym typeface="MB Corpo S Text Light"/>
              </a:rPr>
              <a:t>Il valore termico indica quanto velocemente il calore assorbito dalla camera di scoppio giunge nella testata cilindri. Se questo passaggio è troppo lento, la candela di accensione diventa troppo calda, il che porta ad accensioni anticipate e non controllate e conseguenti danni al motore. Viceversa, le candele di accensione "fredde" peggiorano le caratteristiche autopulenti perché il particolato non viene bruciato completamente. Ne possono conseguire accensioni difettose e, in caso estremo, persino danni al motore. Mercedes‑Benz ha approvato un valore termico di 6. Un prodotto concorrente con un valore termico di 8 non era in grado di raggiungere il valore ammesso</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(ciò corrisponde ad un valore termico di 7 secondo la nomenclatura Mercedes‑Benz).</a:t>
            </a:r>
            <a:endParaRPr sz="950" dirty="0">
              <a:latin typeface="MB Corpo S Text Light"/>
              <a:cs typeface="MB Corpo S Text Light"/>
            </a:endParaRPr>
          </a:p>
        </p:txBody>
      </p:sp>
      <p:sp>
        <p:nvSpPr>
          <p:cNvPr id="32" name="object 32"/>
          <p:cNvSpPr txBox="1"/>
          <p:nvPr/>
        </p:nvSpPr>
        <p:spPr>
          <a:xfrm>
            <a:off x="10648562" y="3433047"/>
            <a:ext cx="4336415" cy="1951753"/>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Resistenza interna. </a:t>
            </a:r>
            <a:r>
              <a:rPr lang="it-IT" sz="950" dirty="0">
                <a:solidFill>
                  <a:srgbClr val="1A1A18"/>
                </a:solidFill>
                <a:latin typeface="MB Corpo S Text Light"/>
                <a:ea typeface="MB Corpo S Text Light"/>
                <a:cs typeface="MB Corpo S Text Light"/>
                <a:sym typeface="MB Corpo S Text Light"/>
              </a:rPr>
              <a:t>La resistenza interna della candela di accensione, chiamata anche resistenza antidisturbo, viene specificata da Mercedes‑Benz in qualità di costruttore del motore e impedisce interferenze con l'impianto elettrico, ad es. l'autoradio. In questo modo si vuole ottenere una soppressione ottimale dei disturbi nell'intera catena dei componenti – dalla bobina di accensione fino alla candela di accensione. La resistenza interna non deve essere</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troppo alta in quanto riduce l'energia disponibile per l'accensione. Ne conseguirebbero infatti una combustione non ottimale della miscela di aria e carburante e un aumento del consumo di carburante e delle emissioni di CO₂. Le candele di accensione originali Mercedes‑Benz mostrano in questo test una resistenza interna di 1–2 </a:t>
            </a:r>
            <a:r>
              <a:rPr lang="it-IT" sz="950" dirty="0" err="1">
                <a:solidFill>
                  <a:srgbClr val="1A1A18"/>
                </a:solidFill>
                <a:latin typeface="MB Corpo S Text Light"/>
                <a:ea typeface="MB Corpo S Text Light"/>
                <a:cs typeface="MB Corpo S Text Light"/>
                <a:sym typeface="MB Corpo S Text Light"/>
              </a:rPr>
              <a:t>kOhm</a:t>
            </a:r>
            <a:r>
              <a:rPr lang="it-IT" sz="950" dirty="0">
                <a:solidFill>
                  <a:srgbClr val="1A1A18"/>
                </a:solidFill>
                <a:latin typeface="MB Corpo S Text Light"/>
                <a:ea typeface="MB Corpo S Text Light"/>
                <a:cs typeface="MB Corpo S Text Light"/>
                <a:sym typeface="MB Corpo S Text Light"/>
              </a:rPr>
              <a:t>,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mentre</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la maggior parte dei prodotti concorrenti presenta resistenze interne fino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a 8 </a:t>
            </a:r>
            <a:r>
              <a:rPr lang="it-IT" sz="950" dirty="0" err="1">
                <a:solidFill>
                  <a:srgbClr val="1A1A18"/>
                </a:solidFill>
                <a:latin typeface="MB Corpo S Text Light"/>
                <a:ea typeface="MB Corpo S Text Light"/>
                <a:cs typeface="MB Corpo S Text Light"/>
                <a:sym typeface="MB Corpo S Text Light"/>
              </a:rPr>
              <a:t>kOhm</a:t>
            </a:r>
            <a:r>
              <a:rPr lang="it-IT" sz="950" dirty="0">
                <a:solidFill>
                  <a:srgbClr val="1A1A18"/>
                </a:solidFill>
                <a:latin typeface="MB Corpo S Text Light"/>
                <a:ea typeface="MB Corpo S Text Light"/>
                <a:cs typeface="MB Corpo S Text Light"/>
                <a:sym typeface="MB Corpo S Text Light"/>
              </a:rPr>
              <a:t>. Ciò può peggiorare le caratteristiche di accensione.</a:t>
            </a:r>
            <a:endParaRPr sz="950" dirty="0">
              <a:latin typeface="MB Corpo S Text Light"/>
              <a:cs typeface="MB Corpo S Text Light"/>
            </a:endParaRPr>
          </a:p>
        </p:txBody>
      </p:sp>
      <p:sp>
        <p:nvSpPr>
          <p:cNvPr id="33" name="object 33"/>
          <p:cNvSpPr txBox="1"/>
          <p:nvPr/>
        </p:nvSpPr>
        <p:spPr>
          <a:xfrm>
            <a:off x="10648562" y="5534660"/>
            <a:ext cx="4242369" cy="993140"/>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Distanza tra gli elettrodi. </a:t>
            </a:r>
            <a:r>
              <a:rPr lang="it-IT" sz="950" dirty="0">
                <a:solidFill>
                  <a:srgbClr val="1A1A18"/>
                </a:solidFill>
                <a:latin typeface="MB Corpo S Text Light"/>
                <a:ea typeface="MB Corpo S Text Light"/>
                <a:cs typeface="MB Corpo S Text Light"/>
                <a:sym typeface="MB Corpo S Text Light"/>
              </a:rPr>
              <a:t>La distanza tra l'elettrodo di massa e l'elettrodo centrale si ripercuote in misura decisiva sulle caratteristiche di accensione e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il ciclo di vita. Insieme ad un prodotto concorrente, la candela di accensione originale Mercedes‑Benz presenta la migliore distanza tra gli elettrodi.</a:t>
            </a:r>
            <a:endParaRPr sz="950" dirty="0">
              <a:latin typeface="MB Corpo S Text Light"/>
              <a:cs typeface="MB Corpo S Text Light"/>
            </a:endParaRPr>
          </a:p>
          <a:p>
            <a:pPr marL="12700" marR="253365">
              <a:lnSpc>
                <a:spcPct val="111300"/>
              </a:lnSpc>
            </a:pPr>
            <a:r>
              <a:rPr lang="it-IT" sz="950" dirty="0">
                <a:solidFill>
                  <a:srgbClr val="1A1A18"/>
                </a:solidFill>
                <a:latin typeface="MB Corpo S Text Light"/>
                <a:ea typeface="MB Corpo S Text Light"/>
                <a:cs typeface="MB Corpo S Text Light"/>
                <a:sym typeface="MB Corpo S Text Light"/>
              </a:rPr>
              <a:t>Gli altri prodotti concorrenti mostrano notevoli scostamenti che vanno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da 0,05 mm a 0,848 mm.</a:t>
            </a:r>
            <a:endParaRPr sz="950" dirty="0">
              <a:latin typeface="MB Corpo S Text Light"/>
              <a:cs typeface="MB Corpo S Text Light"/>
            </a:endParaRPr>
          </a:p>
        </p:txBody>
      </p:sp>
      <p:sp>
        <p:nvSpPr>
          <p:cNvPr id="34" name="object 34"/>
          <p:cNvSpPr txBox="1"/>
          <p:nvPr/>
        </p:nvSpPr>
        <p:spPr>
          <a:xfrm>
            <a:off x="15136995" y="1819791"/>
            <a:ext cx="4245610" cy="670560"/>
          </a:xfrm>
          <a:prstGeom prst="rect">
            <a:avLst/>
          </a:prstGeom>
        </p:spPr>
        <p:txBody>
          <a:bodyPr vert="horz" wrap="square" lIns="0" tIns="12700" rIns="0" bIns="0" rtlCol="0">
            <a:spAutoFit/>
          </a:bodyPr>
          <a:lstStyle/>
          <a:p>
            <a:pPr marL="12700" marR="5080">
              <a:lnSpc>
                <a:spcPct val="111300"/>
              </a:lnSpc>
              <a:spcBef>
                <a:spcPts val="100"/>
              </a:spcBef>
            </a:pPr>
            <a:r>
              <a:rPr lang="it-IT" sz="950" b="1">
                <a:solidFill>
                  <a:srgbClr val="1A1A18"/>
                </a:solidFill>
                <a:latin typeface="MB Corpo S Text"/>
                <a:ea typeface="MB Corpo S Text"/>
                <a:cs typeface="MB Corpo S Text"/>
                <a:sym typeface="MB Corpo S Text"/>
              </a:rPr>
              <a:t>Controllo visivo degli attacchi. </a:t>
            </a:r>
            <a:r>
              <a:rPr lang="it-IT" sz="950">
                <a:solidFill>
                  <a:srgbClr val="1A1A18"/>
                </a:solidFill>
                <a:latin typeface="MB Corpo S Text Light"/>
                <a:ea typeface="MB Corpo S Text Light"/>
                <a:cs typeface="MB Corpo S Text Light"/>
                <a:sym typeface="MB Corpo S Text Light"/>
              </a:rPr>
              <a:t>Il controllo visivo evidenzia che l'utilizzo di ottone di elevata qualità al posto del semplice acciaio migliora notevolmente la qualità degli attacchi. Tuttavia solo Mercedes‑Benz e un altro concorrente optano per l'ottone più costoso.</a:t>
            </a:r>
            <a:endParaRPr sz="950">
              <a:latin typeface="MB Corpo S Text Light"/>
              <a:cs typeface="MB Corpo S Text Light"/>
            </a:endParaRPr>
          </a:p>
        </p:txBody>
      </p:sp>
      <p:sp>
        <p:nvSpPr>
          <p:cNvPr id="35" name="object 35"/>
          <p:cNvSpPr txBox="1"/>
          <p:nvPr/>
        </p:nvSpPr>
        <p:spPr>
          <a:xfrm>
            <a:off x="15136995" y="2565400"/>
            <a:ext cx="4269105" cy="831850"/>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Controllo visivo vista in sezione. </a:t>
            </a:r>
            <a:r>
              <a:rPr lang="it-IT" sz="950" dirty="0">
                <a:solidFill>
                  <a:srgbClr val="1A1A18"/>
                </a:solidFill>
                <a:latin typeface="MB Corpo S Text Light"/>
                <a:ea typeface="MB Corpo S Text Light"/>
                <a:cs typeface="MB Corpo S Text Light"/>
                <a:sym typeface="MB Corpo S Text Light"/>
              </a:rPr>
              <a:t>L'elettrodo di massa è necessario per resistere alle temperature estreme nella camera di scoppio. Solo la candela di accensione originale Mercedes‑Benz dispone di un nucleo in rame a tre strati e usura ridotta. Più della metà dei prodotti concorrenti testati non dispongono di nucleo in rame, per cui sono maggiormente esposti a fenomeni di usura.</a:t>
            </a:r>
            <a:endParaRPr sz="950" dirty="0">
              <a:latin typeface="MB Corpo S Text Light"/>
              <a:cs typeface="MB Corpo S Text Light"/>
            </a:endParaRPr>
          </a:p>
        </p:txBody>
      </p:sp>
      <p:sp>
        <p:nvSpPr>
          <p:cNvPr id="36" name="object 36"/>
          <p:cNvSpPr txBox="1"/>
          <p:nvPr/>
        </p:nvSpPr>
        <p:spPr>
          <a:xfrm>
            <a:off x="15136995" y="3403600"/>
            <a:ext cx="4234815" cy="1464888"/>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Controllo visivo lega di metallo nobile e geometria degli elettrodi. </a:t>
            </a:r>
            <a:r>
              <a:rPr lang="it-IT" sz="950" dirty="0">
                <a:solidFill>
                  <a:srgbClr val="1A1A18"/>
                </a:solidFill>
                <a:latin typeface="MB Corpo S Text Light"/>
                <a:ea typeface="MB Corpo S Text Light"/>
                <a:cs typeface="MB Corpo S Text Light"/>
                <a:sym typeface="MB Corpo S Text Light"/>
              </a:rPr>
              <a:t>Il controllo visivo della lega di metallo nobile e della geometria degli elettrodi rivela il vincitore della prova di resistenza. Le lamelle in platino delle candele di accensione originali Mercedes‑Benz offrono una resistenza all'usura impressionante sull'elettrodo di massa. Le sottili punte in iridio del loro elettrodo centrale (Ø 0,6 mm) permettono buone caratteristiche in termini di accessibilità alla miscela e propagazione della fiamma. Uno dei concorrenti non utilizza alcuna lega di metallo nobile sull'elettrodo di massa. Il diametro che arriva anche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a 1,0 mm sull'elettrodo centrale peggiora inoltre le caratteristiche di accensione.</a:t>
            </a:r>
            <a:endParaRPr sz="950" dirty="0">
              <a:latin typeface="MB Corpo S Text Light"/>
              <a:cs typeface="MB Corpo S Text Light"/>
            </a:endParaRPr>
          </a:p>
        </p:txBody>
      </p:sp>
      <p:sp>
        <p:nvSpPr>
          <p:cNvPr id="37" name="object 37"/>
          <p:cNvSpPr txBox="1"/>
          <p:nvPr/>
        </p:nvSpPr>
        <p:spPr>
          <a:xfrm>
            <a:off x="16721578" y="6705906"/>
            <a:ext cx="2583362"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Confronto tra prodotti</a:t>
            </a:r>
            <a:endParaRPr sz="700" dirty="0">
              <a:latin typeface="MB Corpo S Text Light"/>
              <a:cs typeface="MB Corpo S Text Light"/>
            </a:endParaRPr>
          </a:p>
        </p:txBody>
      </p:sp>
      <p:sp>
        <p:nvSpPr>
          <p:cNvPr id="38" name="object 38"/>
          <p:cNvSpPr txBox="1"/>
          <p:nvPr/>
        </p:nvSpPr>
        <p:spPr>
          <a:xfrm>
            <a:off x="596156" y="1819791"/>
            <a:ext cx="8799195" cy="642675"/>
          </a:xfrm>
          <a:prstGeom prst="rect">
            <a:avLst/>
          </a:prstGeom>
        </p:spPr>
        <p:txBody>
          <a:bodyPr vert="horz" wrap="square" lIns="0" tIns="29209" rIns="0" bIns="0" rtlCol="0">
            <a:spAutoFit/>
          </a:bodyPr>
          <a:lstStyle/>
          <a:p>
            <a:pPr marL="12700" algn="just">
              <a:lnSpc>
                <a:spcPct val="106000"/>
              </a:lnSpc>
              <a:spcBef>
                <a:spcPts val="229"/>
              </a:spcBef>
            </a:pPr>
            <a:r>
              <a:rPr lang="it-IT" sz="950" dirty="0">
                <a:solidFill>
                  <a:srgbClr val="1A1A18"/>
                </a:solidFill>
                <a:latin typeface="MB Corpo S Text Light"/>
                <a:ea typeface="MB Corpo S Text Light"/>
                <a:cs typeface="MB Corpo S Text Light"/>
                <a:sym typeface="MB Corpo S Text Light"/>
              </a:rPr>
              <a:t>Le candele di accensione originali Mercedes‑Benz sono tarate in modo ottimale sul motore montato a bordo del singolo veicolo Mercedes‑Benz. In questo modo viene garantita una maggiore potenza e</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consumi di carburante inferiori. Per verificare la qualità dei propri prodotti, su incarico di Mercedes‑Benz Group AG le candele di accensione Mercedes‑Benz sono state testate contro sei prodotti concorrenti paragonabili. La direzione globale del test è stata affidata alla "NGK Spark Plug GmbH" con sede a </a:t>
            </a:r>
            <a:r>
              <a:rPr lang="it-IT" sz="950" dirty="0" err="1">
                <a:solidFill>
                  <a:srgbClr val="1A1A18"/>
                </a:solidFill>
                <a:latin typeface="MB Corpo S Text Light"/>
                <a:ea typeface="MB Corpo S Text Light"/>
                <a:cs typeface="MB Corpo S Text Light"/>
                <a:sym typeface="MB Corpo S Text Light"/>
              </a:rPr>
              <a:t>Ratingen</a:t>
            </a:r>
            <a:r>
              <a:rPr lang="it-IT" sz="950" dirty="0">
                <a:solidFill>
                  <a:srgbClr val="1A1A18"/>
                </a:solidFill>
                <a:latin typeface="MB Corpo S Text Light"/>
                <a:ea typeface="MB Corpo S Text Light"/>
                <a:cs typeface="MB Corpo S Text Light"/>
                <a:sym typeface="MB Corpo S Text Light"/>
              </a:rPr>
              <a:t> in Germania. Sono stati coinvolti anche il "Fraunhofer Institute for </a:t>
            </a:r>
            <a:r>
              <a:rPr lang="it-IT" sz="950" dirty="0" err="1">
                <a:solidFill>
                  <a:srgbClr val="1A1A18"/>
                </a:solidFill>
                <a:latin typeface="MB Corpo S Text Light"/>
                <a:ea typeface="MB Corpo S Text Light"/>
                <a:cs typeface="MB Corpo S Text Light"/>
                <a:sym typeface="MB Corpo S Text Light"/>
              </a:rPr>
              <a:t>Material</a:t>
            </a:r>
            <a:r>
              <a:rPr lang="it-IT" sz="950" dirty="0">
                <a:solidFill>
                  <a:srgbClr val="1A1A18"/>
                </a:solidFill>
                <a:latin typeface="MB Corpo S Text Light"/>
                <a:ea typeface="MB Corpo S Text Light"/>
                <a:cs typeface="MB Corpo S Text Light"/>
                <a:sym typeface="MB Corpo S Text Light"/>
              </a:rPr>
              <a:t> and </a:t>
            </a:r>
            <a:r>
              <a:rPr lang="it-IT" sz="950" dirty="0" err="1">
                <a:solidFill>
                  <a:srgbClr val="1A1A18"/>
                </a:solidFill>
                <a:latin typeface="MB Corpo S Text Light"/>
                <a:ea typeface="MB Corpo S Text Light"/>
                <a:cs typeface="MB Corpo S Text Light"/>
                <a:sym typeface="MB Corpo S Text Light"/>
              </a:rPr>
              <a:t>Beam</a:t>
            </a:r>
            <a:r>
              <a:rPr lang="it-IT" sz="950" dirty="0">
                <a:solidFill>
                  <a:srgbClr val="1A1A18"/>
                </a:solidFill>
                <a:latin typeface="MB Corpo S Text Light"/>
                <a:ea typeface="MB Corpo S Text Light"/>
                <a:cs typeface="MB Corpo S Text Light"/>
                <a:sym typeface="MB Corpo S Text Light"/>
              </a:rPr>
              <a:t> Technology" e la ditta "</a:t>
            </a:r>
            <a:r>
              <a:rPr lang="it-IT" sz="950" dirty="0" err="1">
                <a:solidFill>
                  <a:srgbClr val="1A1A18"/>
                </a:solidFill>
                <a:latin typeface="MB Corpo S Text Light"/>
                <a:ea typeface="MB Corpo S Text Light"/>
                <a:cs typeface="MB Corpo S Text Light"/>
                <a:sym typeface="MB Corpo S Text Light"/>
              </a:rPr>
              <a:t>Aspect</a:t>
            </a:r>
            <a:r>
              <a:rPr lang="it-IT" sz="950" dirty="0">
                <a:solidFill>
                  <a:srgbClr val="1A1A18"/>
                </a:solidFill>
                <a:latin typeface="MB Corpo S Text Light"/>
                <a:ea typeface="MB Corpo S Text Light"/>
                <a:cs typeface="MB Corpo S Text Light"/>
                <a:sym typeface="MB Corpo S Text Light"/>
              </a:rPr>
              <a:t> Quality GmbH".</a:t>
            </a:r>
            <a:endParaRPr sz="950" dirty="0">
              <a:latin typeface="MB Corpo S Text Light"/>
              <a:cs typeface="MB Corpo S Text Light"/>
            </a:endParaRPr>
          </a:p>
        </p:txBody>
      </p:sp>
      <p:sp>
        <p:nvSpPr>
          <p:cNvPr id="39" name="object 39"/>
          <p:cNvSpPr txBox="1"/>
          <p:nvPr/>
        </p:nvSpPr>
        <p:spPr>
          <a:xfrm>
            <a:off x="596275" y="2643642"/>
            <a:ext cx="2454275" cy="168910"/>
          </a:xfrm>
          <a:prstGeom prst="rect">
            <a:avLst/>
          </a:prstGeom>
        </p:spPr>
        <p:txBody>
          <a:bodyPr vert="horz" wrap="square" lIns="0" tIns="11430" rIns="0" bIns="0" rtlCol="0">
            <a:spAutoFit/>
          </a:bodyPr>
          <a:lstStyle/>
          <a:p>
            <a:pPr marL="12700">
              <a:lnSpc>
                <a:spcPct val="100000"/>
              </a:lnSpc>
              <a:spcBef>
                <a:spcPts val="90"/>
              </a:spcBef>
            </a:pPr>
            <a:r>
              <a:rPr lang="it-IT" sz="950" b="1">
                <a:solidFill>
                  <a:srgbClr val="1A1A18"/>
                </a:solidFill>
                <a:latin typeface="MB Corpo S Text"/>
                <a:ea typeface="MB Corpo S Text"/>
                <a:cs typeface="MB Corpo S Text"/>
                <a:sym typeface="MB Corpo S Text"/>
              </a:rPr>
              <a:t>Segue qui un estratto dei risultati:</a:t>
            </a:r>
            <a:endParaRPr sz="950">
              <a:latin typeface="MB Corpo S Text"/>
              <a:cs typeface="MB Corpo S Text"/>
            </a:endParaRPr>
          </a:p>
        </p:txBody>
      </p:sp>
      <p:sp>
        <p:nvSpPr>
          <p:cNvPr id="40" name="object 40"/>
          <p:cNvSpPr txBox="1"/>
          <p:nvPr/>
        </p:nvSpPr>
        <p:spPr>
          <a:xfrm>
            <a:off x="609219"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BANCO DI PROVA</a:t>
            </a:r>
            <a:endParaRPr sz="950">
              <a:latin typeface="MB Corpo S Text Light"/>
              <a:cs typeface="MB Corpo S Text Light"/>
            </a:endParaRPr>
          </a:p>
        </p:txBody>
      </p:sp>
      <p:sp>
        <p:nvSpPr>
          <p:cNvPr id="41" name="object 41"/>
          <p:cNvSpPr/>
          <p:nvPr/>
        </p:nvSpPr>
        <p:spPr>
          <a:xfrm>
            <a:off x="609214"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2" name="object 42"/>
          <p:cNvSpPr txBox="1"/>
          <p:nvPr/>
        </p:nvSpPr>
        <p:spPr>
          <a:xfrm>
            <a:off x="664205" y="3292483"/>
            <a:ext cx="3063245" cy="83185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Test in nebbia salina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Rilevamento della coppia di allentamento</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Controllo del valore termico specificato</a:t>
            </a:r>
            <a:endParaRPr sz="950" dirty="0">
              <a:latin typeface="MB Corpo S Text Light"/>
              <a:cs typeface="MB Corpo S Text Light"/>
            </a:endParaRPr>
          </a:p>
          <a:p>
            <a:pPr marL="128270" indent="-115570">
              <a:lnSpc>
                <a:spcPct val="100000"/>
              </a:lnSpc>
              <a:spcBef>
                <a:spcPts val="125"/>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Misurazione della resistenza interna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Controllo della distanza tra gli elettrodi</a:t>
            </a:r>
            <a:endParaRPr sz="950" dirty="0">
              <a:latin typeface="MB Corpo S Text Light"/>
              <a:cs typeface="MB Corpo S Text Light"/>
            </a:endParaRPr>
          </a:p>
        </p:txBody>
      </p:sp>
      <p:sp>
        <p:nvSpPr>
          <p:cNvPr id="43" name="object 43"/>
          <p:cNvSpPr txBox="1"/>
          <p:nvPr/>
        </p:nvSpPr>
        <p:spPr>
          <a:xfrm>
            <a:off x="5110630"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CONTROLLO VISIVO</a:t>
            </a:r>
            <a:endParaRPr sz="950">
              <a:latin typeface="MB Corpo S Text Light"/>
              <a:cs typeface="MB Corpo S Text Light"/>
            </a:endParaRPr>
          </a:p>
        </p:txBody>
      </p:sp>
      <p:sp>
        <p:nvSpPr>
          <p:cNvPr id="44" name="object 44"/>
          <p:cNvSpPr/>
          <p:nvPr/>
        </p:nvSpPr>
        <p:spPr>
          <a:xfrm>
            <a:off x="5110636"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5" name="object 45"/>
          <p:cNvSpPr txBox="1"/>
          <p:nvPr/>
        </p:nvSpPr>
        <p:spPr>
          <a:xfrm>
            <a:off x="5165627" y="3292483"/>
            <a:ext cx="2958457" cy="509270"/>
          </a:xfrm>
          <a:prstGeom prst="rect">
            <a:avLst/>
          </a:prstGeom>
        </p:spPr>
        <p:txBody>
          <a:bodyPr vert="horz" wrap="square" lIns="0" tIns="29209" rIns="0" bIns="0" rtlCol="0">
            <a:spAutoFit/>
          </a:bodyPr>
          <a:lstStyle/>
          <a:p>
            <a:pPr marL="125095" indent="-112395">
              <a:lnSpc>
                <a:spcPct val="100000"/>
              </a:lnSpc>
              <a:spcBef>
                <a:spcPts val="229"/>
              </a:spcBef>
              <a:buChar char="•"/>
              <a:tabLst>
                <a:tab pos="125095" algn="l"/>
              </a:tabLst>
            </a:pPr>
            <a:r>
              <a:rPr lang="it-IT" sz="950" dirty="0">
                <a:solidFill>
                  <a:srgbClr val="1A1A18"/>
                </a:solidFill>
                <a:latin typeface="MB Corpo S Text Light"/>
                <a:ea typeface="MB Corpo S Text Light"/>
                <a:cs typeface="MB Corpo S Text Light"/>
                <a:sym typeface="MB Corpo S Text Light"/>
              </a:rPr>
              <a:t>Attacchi</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Vista in sezione della candela di accensione</a:t>
            </a:r>
            <a:endParaRPr sz="950" dirty="0">
              <a:latin typeface="MB Corpo S Text Light"/>
              <a:cs typeface="MB Corpo S Text Light"/>
            </a:endParaRPr>
          </a:p>
          <a:p>
            <a:pPr marL="128270" indent="-115570">
              <a:lnSpc>
                <a:spcPct val="100000"/>
              </a:lnSpc>
              <a:spcBef>
                <a:spcPts val="13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Lega di metallo nobile e geometria degli elettrodi</a:t>
            </a:r>
            <a:endParaRPr sz="950" dirty="0">
              <a:latin typeface="MB Corpo S Text Light"/>
              <a:cs typeface="MB Corpo S Text Light"/>
            </a:endParaRPr>
          </a:p>
        </p:txBody>
      </p:sp>
      <p:sp>
        <p:nvSpPr>
          <p:cNvPr id="46" name="object 46"/>
          <p:cNvSpPr txBox="1"/>
          <p:nvPr/>
        </p:nvSpPr>
        <p:spPr>
          <a:xfrm>
            <a:off x="17954477" y="6381912"/>
            <a:ext cx="57531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Concorrente</a:t>
            </a:r>
            <a:endParaRPr sz="700">
              <a:latin typeface="MB Corpo S Text Light"/>
              <a:cs typeface="MB Corpo S Text Light"/>
            </a:endParaRPr>
          </a:p>
        </p:txBody>
      </p:sp>
      <p:sp>
        <p:nvSpPr>
          <p:cNvPr id="47" name="object 47"/>
          <p:cNvSpPr txBox="1"/>
          <p:nvPr/>
        </p:nvSpPr>
        <p:spPr>
          <a:xfrm>
            <a:off x="18481831" y="6118280"/>
            <a:ext cx="40386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0,848 mm</a:t>
            </a:r>
            <a:endParaRPr sz="700">
              <a:latin typeface="MB Corpo S Text Light"/>
              <a:cs typeface="MB Corpo S Text Light"/>
            </a:endParaRPr>
          </a:p>
        </p:txBody>
      </p:sp>
      <p:sp>
        <p:nvSpPr>
          <p:cNvPr id="48" name="object 48"/>
          <p:cNvSpPr txBox="1"/>
          <p:nvPr/>
        </p:nvSpPr>
        <p:spPr>
          <a:xfrm>
            <a:off x="16644196" y="6380390"/>
            <a:ext cx="958486"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Mercedes-Benz</a:t>
            </a:r>
            <a:endParaRPr sz="700" dirty="0">
              <a:latin typeface="MB Corpo S Text Light"/>
              <a:cs typeface="MB Corpo S Text Light"/>
            </a:endParaRPr>
          </a:p>
        </p:txBody>
      </p:sp>
      <p:sp>
        <p:nvSpPr>
          <p:cNvPr id="49" name="object 49"/>
          <p:cNvSpPr txBox="1"/>
          <p:nvPr/>
        </p:nvSpPr>
        <p:spPr>
          <a:xfrm>
            <a:off x="17181042" y="6118280"/>
            <a:ext cx="421640" cy="133350"/>
          </a:xfrm>
          <a:prstGeom prst="rect">
            <a:avLst/>
          </a:prstGeom>
        </p:spPr>
        <p:txBody>
          <a:bodyPr vert="horz" wrap="square" lIns="0" tIns="13335" rIns="0" bIns="0" rtlCol="0">
            <a:spAutoFit/>
          </a:bodyPr>
          <a:lstStyle/>
          <a:p>
            <a:pPr marL="12700">
              <a:lnSpc>
                <a:spcPct val="100000"/>
              </a:lnSpc>
              <a:spcBef>
                <a:spcPts val="105"/>
              </a:spcBef>
            </a:pPr>
            <a:r>
              <a:rPr lang="it-IT" sz="700">
                <a:solidFill>
                  <a:srgbClr val="1A1A18"/>
                </a:solidFill>
                <a:latin typeface="MB Corpo S Text Light"/>
                <a:ea typeface="MB Corpo S Text Light"/>
                <a:cs typeface="MB Corpo S Text Light"/>
                <a:sym typeface="MB Corpo S Text Light"/>
              </a:rPr>
              <a:t>1,0155 mm</a:t>
            </a:r>
            <a:endParaRPr sz="700">
              <a:latin typeface="MB Corpo S Text Light"/>
              <a:cs typeface="MB Corpo S Text Light"/>
            </a:endParaRPr>
          </a:p>
        </p:txBody>
      </p:sp>
      <p:sp>
        <p:nvSpPr>
          <p:cNvPr id="50" name="object 50"/>
          <p:cNvSpPr txBox="1"/>
          <p:nvPr/>
        </p:nvSpPr>
        <p:spPr>
          <a:xfrm>
            <a:off x="596514" y="4559989"/>
            <a:ext cx="4197735" cy="935962"/>
          </a:xfrm>
          <a:prstGeom prst="rect">
            <a:avLst/>
          </a:prstGeom>
        </p:spPr>
        <p:txBody>
          <a:bodyPr vert="horz" wrap="square" lIns="0" tIns="12700" rIns="0" bIns="0" rtlCol="0">
            <a:spAutoFit/>
          </a:bodyPr>
          <a:lstStyle/>
          <a:p>
            <a:pPr marL="12700" marR="5080" algn="l">
              <a:lnSpc>
                <a:spcPct val="106000"/>
              </a:lnSpc>
              <a:spcBef>
                <a:spcPts val="100"/>
              </a:spcBef>
            </a:pPr>
            <a:r>
              <a:rPr lang="it-IT" sz="950" b="1" dirty="0">
                <a:solidFill>
                  <a:srgbClr val="1A1A18"/>
                </a:solidFill>
                <a:latin typeface="MB Corpo S Text"/>
                <a:ea typeface="MB Corpo S Text"/>
                <a:cs typeface="MB Corpo S Text"/>
                <a:sym typeface="MB Corpo S Text"/>
              </a:rPr>
              <a:t>Test in nebbia salina. </a:t>
            </a:r>
            <a:r>
              <a:rPr lang="it-IT" sz="950" dirty="0">
                <a:solidFill>
                  <a:srgbClr val="1A1A18"/>
                </a:solidFill>
                <a:latin typeface="MB Corpo S Text Light"/>
                <a:ea typeface="MB Corpo S Text Light"/>
                <a:cs typeface="MB Corpo S Text Light"/>
                <a:sym typeface="MB Corpo S Text Light"/>
              </a:rPr>
              <a:t>Durante il test in nebbia salina vengono simulati gli effetti di spruzzi d'acqua o aria salina. Persino dopo una durata del test di 100 ore le candele di accensione originali Mercedes‑Benz non presentano alcuna traccia di ruggine rossa. A confronto: più della metà dei prodotti concorrenti mostravano tracce evidenti di ruggine rossa già dopo 25 ore,</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effetto che risulta ancora più marcato dopo 100 ore.</a:t>
            </a:r>
            <a:endParaRPr sz="950" dirty="0">
              <a:latin typeface="MB Corpo S Text Light"/>
              <a:cs typeface="MB Corpo S Text Light"/>
            </a:endParaRPr>
          </a:p>
        </p:txBody>
      </p:sp>
      <p:sp>
        <p:nvSpPr>
          <p:cNvPr id="51" name="object 51"/>
          <p:cNvSpPr txBox="1"/>
          <p:nvPr/>
        </p:nvSpPr>
        <p:spPr>
          <a:xfrm>
            <a:off x="596515" y="5527118"/>
            <a:ext cx="4353560" cy="935962"/>
          </a:xfrm>
          <a:prstGeom prst="rect">
            <a:avLst/>
          </a:prstGeom>
        </p:spPr>
        <p:txBody>
          <a:bodyPr vert="horz" wrap="square" lIns="0" tIns="12700" rIns="0" bIns="0" rtlCol="0">
            <a:spAutoFit/>
          </a:bodyPr>
          <a:lstStyle/>
          <a:p>
            <a:pPr marL="12700" marR="5080">
              <a:lnSpc>
                <a:spcPct val="106000"/>
              </a:lnSpc>
              <a:spcBef>
                <a:spcPts val="100"/>
              </a:spcBef>
            </a:pPr>
            <a:r>
              <a:rPr lang="it-IT" sz="950" b="1" dirty="0">
                <a:solidFill>
                  <a:srgbClr val="1A1A18"/>
                </a:solidFill>
                <a:latin typeface="MB Corpo S Text"/>
                <a:ea typeface="MB Corpo S Text"/>
                <a:cs typeface="MB Corpo S Text"/>
                <a:sym typeface="MB Corpo S Text"/>
              </a:rPr>
              <a:t>Coppia di allentamento. </a:t>
            </a:r>
            <a:r>
              <a:rPr lang="it-IT" sz="950" dirty="0">
                <a:solidFill>
                  <a:srgbClr val="1A1A18"/>
                </a:solidFill>
                <a:latin typeface="MB Corpo S Text Light"/>
                <a:ea typeface="MB Corpo S Text Light"/>
                <a:cs typeface="MB Corpo S Text Light"/>
                <a:sym typeface="MB Corpo S Text Light"/>
              </a:rPr>
              <a:t>Dopo 100 ore del test in nebbia salina viene rilevata la coppia di allentamento necessaria per svitare la candela di accensione. Un'elevata coppia di allentamento significa: perdite minime di forza e fissaggio solido. Lo spettro di coppie di allentamento ottenuto nel test evidenzia differenze notevoli tra le medie coppie di allentamento individuali dei singoli produttori – partendo da 14,28 Nm per</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il prodotto concorrente peggiore fino a 24,85 Nm per Mercedes‑Benz.</a:t>
            </a:r>
            <a:endParaRPr sz="950" dirty="0">
              <a:latin typeface="MB Corpo S Text Light"/>
              <a:cs typeface="MB Corpo S Text Light"/>
            </a:endParaRPr>
          </a:p>
        </p:txBody>
      </p:sp>
      <p:sp>
        <p:nvSpPr>
          <p:cNvPr id="52" name="object 52"/>
          <p:cNvSpPr txBox="1"/>
          <p:nvPr/>
        </p:nvSpPr>
        <p:spPr>
          <a:xfrm>
            <a:off x="5665125" y="5099812"/>
            <a:ext cx="3332397"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Candela di accensione di un concorrente prima del test in nebbia salina di 100 ore.</a:t>
            </a:r>
            <a:endParaRPr sz="700" dirty="0">
              <a:latin typeface="MB Corpo S Text Light"/>
              <a:cs typeface="MB Corpo S Text Light"/>
            </a:endParaRPr>
          </a:p>
        </p:txBody>
      </p:sp>
      <p:sp>
        <p:nvSpPr>
          <p:cNvPr id="53" name="object 53"/>
          <p:cNvSpPr txBox="1"/>
          <p:nvPr/>
        </p:nvSpPr>
        <p:spPr>
          <a:xfrm>
            <a:off x="5668708" y="6245681"/>
            <a:ext cx="3385185" cy="267335"/>
          </a:xfrm>
          <a:prstGeom prst="rect">
            <a:avLst/>
          </a:prstGeom>
        </p:spPr>
        <p:txBody>
          <a:bodyPr vert="horz" wrap="square" lIns="0" tIns="26670" rIns="0" bIns="0" rtlCol="0">
            <a:spAutoFit/>
          </a:bodyPr>
          <a:lstStyle/>
          <a:p>
            <a:pPr marL="12700">
              <a:lnSpc>
                <a:spcPct val="100000"/>
              </a:lnSpc>
              <a:spcBef>
                <a:spcPts val="210"/>
              </a:spcBef>
            </a:pPr>
            <a:r>
              <a:rPr lang="it-IT" sz="700">
                <a:solidFill>
                  <a:srgbClr val="1A1A18"/>
                </a:solidFill>
                <a:latin typeface="MB Corpo S Text Light"/>
                <a:ea typeface="MB Corpo S Text Light"/>
                <a:cs typeface="MB Corpo S Text Light"/>
                <a:sym typeface="MB Corpo S Text Light"/>
              </a:rPr>
              <a:t>Candela di accensione di un concorrente dopo il test in nebbia salina di 100 ore:</a:t>
            </a:r>
            <a:endParaRPr sz="700">
              <a:latin typeface="MB Corpo S Text Light"/>
              <a:cs typeface="MB Corpo S Text Light"/>
            </a:endParaRPr>
          </a:p>
          <a:p>
            <a:pPr marL="12700">
              <a:lnSpc>
                <a:spcPct val="100000"/>
              </a:lnSpc>
              <a:spcBef>
                <a:spcPts val="110"/>
              </a:spcBef>
            </a:pPr>
            <a:r>
              <a:rPr lang="it-IT" sz="700">
                <a:solidFill>
                  <a:srgbClr val="1A1A18"/>
                </a:solidFill>
                <a:latin typeface="MB Corpo S Text Light"/>
                <a:ea typeface="MB Corpo S Text Light"/>
                <a:cs typeface="MB Corpo S Text Light"/>
                <a:sym typeface="MB Corpo S Text Light"/>
              </a:rPr>
              <a:t>evidenti tracce di ruggine rossa su dado esagonale, rondella e dado di attacco SAE.</a:t>
            </a:r>
            <a:endParaRPr sz="700">
              <a:latin typeface="MB Corpo S Text Light"/>
              <a:cs typeface="MB Corpo S Text Light"/>
            </a:endParaRPr>
          </a:p>
        </p:txBody>
      </p:sp>
      <p:sp>
        <p:nvSpPr>
          <p:cNvPr id="54" name="object 54"/>
          <p:cNvSpPr txBox="1"/>
          <p:nvPr/>
        </p:nvSpPr>
        <p:spPr>
          <a:xfrm>
            <a:off x="15150062" y="5400428"/>
            <a:ext cx="1226820" cy="388620"/>
          </a:xfrm>
          <a:prstGeom prst="rect">
            <a:avLst/>
          </a:prstGeom>
        </p:spPr>
        <p:txBody>
          <a:bodyPr vert="horz" wrap="square" lIns="0" tIns="12700" rIns="0" bIns="0" rtlCol="0">
            <a:spAutoFit/>
          </a:bodyPr>
          <a:lstStyle/>
          <a:p>
            <a:pPr marL="12700" marR="5080">
              <a:lnSpc>
                <a:spcPct val="113300"/>
              </a:lnSpc>
              <a:spcBef>
                <a:spcPts val="100"/>
              </a:spcBef>
            </a:pPr>
            <a:r>
              <a:rPr lang="it-IT" sz="700">
                <a:solidFill>
                  <a:srgbClr val="1A1A18"/>
                </a:solidFill>
                <a:latin typeface="MB Corpo S Text Light"/>
                <a:ea typeface="MB Corpo S Text Light"/>
                <a:cs typeface="MB Corpo S Text Light"/>
                <a:sym typeface="MB Corpo S Text Light"/>
              </a:rPr>
              <a:t>Distanze medie dopo la misurazione di diverse candele di accensione nello stato a nuovo</a:t>
            </a:r>
            <a:endParaRPr sz="700">
              <a:latin typeface="MB Corpo S Text Light"/>
              <a:cs typeface="MB Corpo S Text Light"/>
            </a:endParaRPr>
          </a:p>
        </p:txBody>
      </p:sp>
      <p:sp>
        <p:nvSpPr>
          <p:cNvPr id="55" name="object 55"/>
          <p:cNvSpPr txBox="1">
            <a:spLocks noGrp="1"/>
          </p:cNvSpPr>
          <p:nvPr>
            <p:ph type="title"/>
          </p:nvPr>
        </p:nvSpPr>
        <p:spPr>
          <a:xfrm>
            <a:off x="596514" y="219940"/>
            <a:ext cx="8236336" cy="1105535"/>
          </a:xfrm>
          <a:prstGeom prst="rect">
            <a:avLst/>
          </a:prstGeom>
        </p:spPr>
        <p:txBody>
          <a:bodyPr vert="horz" wrap="square" lIns="0" tIns="241935" rIns="0" bIns="0" rtlCol="0">
            <a:spAutoFit/>
          </a:bodyPr>
          <a:lstStyle/>
          <a:p>
            <a:pPr marL="12700">
              <a:lnSpc>
                <a:spcPct val="100000"/>
              </a:lnSpc>
              <a:spcBef>
                <a:spcPts val="1905"/>
              </a:spcBef>
            </a:pPr>
            <a:r>
              <a:rPr lang="it-IT" dirty="0"/>
              <a:t>Confronto tra concorrenti: Candele di accensione.</a:t>
            </a:r>
          </a:p>
          <a:p>
            <a:pPr marL="12700">
              <a:lnSpc>
                <a:spcPct val="100000"/>
              </a:lnSpc>
              <a:spcBef>
                <a:spcPts val="750"/>
              </a:spcBef>
            </a:pPr>
            <a:r>
              <a:rPr lang="it-IT" sz="1400" dirty="0">
                <a:latin typeface="MB Corpo S Text Light"/>
                <a:cs typeface="MB Corpo S Text Light"/>
                <a:sym typeface="MB Corpo S Text Light"/>
              </a:rPr>
              <a:t>Originale vs. concorrenti.</a:t>
            </a:r>
            <a:endParaRPr sz="140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1363</Words>
  <Application>Microsoft Office PowerPoint</Application>
  <PresentationFormat>Benutzerdefiniert</PresentationFormat>
  <Paragraphs>91</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Motore.</vt:lpstr>
      <vt:lpstr>Confronto tra concorrenti: Candele di accensione. Originale vs. concorrenti.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beo</cp:lastModifiedBy>
  <cp:revision>4</cp:revision>
  <dcterms:created xsi:type="dcterms:W3CDTF">2023-08-25T09:05:43Z</dcterms:created>
  <dcterms:modified xsi:type="dcterms:W3CDTF">2023-09-07T11:20:11Z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2023-08-25T09:05:45Z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2b177a85-acb9-4f2a-916f-28a3931a13ba</vt:lpwstr>
  </property>
  <property fmtid="{D5CDD505-2E9C-101B-9397-08002B2CF9AE}" pid="12" name="MSIP_Label_924dbb1d-991d-4bbd-aad5-33bac1d8ffaf_ContentBits">
    <vt:lpwstr>0</vt:lpwstr>
  </property>
</Properties>
</file>