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7562850"/>
  <p:notesSz cx="201041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16" autoAdjust="0"/>
  </p:normalViewPr>
  <p:slideViewPr>
    <p:cSldViewPr>
      <p:cViewPr>
        <p:scale>
          <a:sx n="125" d="100"/>
          <a:sy n="125" d="100"/>
        </p:scale>
        <p:origin x="-3186" y="-12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3333" y="341960"/>
            <a:ext cx="4121785" cy="78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61257" y="609219"/>
            <a:ext cx="8834120" cy="5874385"/>
            <a:chOff x="10661257" y="609219"/>
            <a:chExt cx="8834120" cy="58743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1257" y="609219"/>
              <a:ext cx="8833610" cy="587385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58139" y="1929191"/>
              <a:ext cx="3046095" cy="2538730"/>
            </a:xfrm>
            <a:custGeom>
              <a:avLst/>
              <a:gdLst/>
              <a:ahLst/>
              <a:cxnLst/>
              <a:rect l="l" t="t" r="r" b="b"/>
              <a:pathLst>
                <a:path w="3046094" h="2538729">
                  <a:moveTo>
                    <a:pt x="2910687" y="0"/>
                  </a:moveTo>
                  <a:lnTo>
                    <a:pt x="0" y="0"/>
                  </a:lnTo>
                  <a:lnTo>
                    <a:pt x="0" y="2538390"/>
                  </a:lnTo>
                  <a:lnTo>
                    <a:pt x="2910687" y="2538390"/>
                  </a:lnTo>
                  <a:lnTo>
                    <a:pt x="2910687" y="541520"/>
                  </a:lnTo>
                  <a:lnTo>
                    <a:pt x="3046073" y="439983"/>
                  </a:lnTo>
                  <a:lnTo>
                    <a:pt x="2910687" y="338447"/>
                  </a:lnTo>
                  <a:lnTo>
                    <a:pt x="2910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56623" y="2340908"/>
              <a:ext cx="365988" cy="66553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604229" y="3723995"/>
              <a:ext cx="270760" cy="40513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5670361" y="5499860"/>
              <a:ext cx="2030730" cy="508000"/>
            </a:xfrm>
            <a:custGeom>
              <a:avLst/>
              <a:gdLst/>
              <a:ahLst/>
              <a:cxnLst/>
              <a:rect l="l" t="t" r="r" b="b"/>
              <a:pathLst>
                <a:path w="2030730" h="508000">
                  <a:moveTo>
                    <a:pt x="2030719" y="0"/>
                  </a:moveTo>
                  <a:lnTo>
                    <a:pt x="135386" y="0"/>
                  </a:lnTo>
                  <a:lnTo>
                    <a:pt x="135386" y="152304"/>
                  </a:lnTo>
                  <a:lnTo>
                    <a:pt x="0" y="253841"/>
                  </a:lnTo>
                  <a:lnTo>
                    <a:pt x="135386" y="355378"/>
                  </a:lnTo>
                  <a:lnTo>
                    <a:pt x="135386" y="507682"/>
                  </a:lnTo>
                  <a:lnTo>
                    <a:pt x="2030719" y="507682"/>
                  </a:lnTo>
                  <a:lnTo>
                    <a:pt x="2030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30368" y="2250718"/>
              <a:ext cx="236922" cy="23691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907274" y="5635245"/>
              <a:ext cx="236922" cy="23691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6681451" y="6706753"/>
            <a:ext cx="23260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</a:t>
            </a:r>
            <a:r>
              <a:rPr lang="nl-NL" sz="70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836804" cy="56169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nl-NL" sz="3550" spc="-10" dirty="0">
                <a:solidFill>
                  <a:srgbClr val="1A1A18"/>
                </a:solidFill>
                <a:latin typeface="MB Corpo A Title Cond"/>
                <a:cs typeface="MB Corpo A Title Cond"/>
              </a:rPr>
              <a:t>Remmen</a:t>
            </a:r>
            <a:endParaRPr lang="nl-NL" sz="3550" dirty="0">
              <a:latin typeface="MB Corpo A Title Cond"/>
              <a:cs typeface="MB Corpo A Title Cond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13" name="object 13"/>
            <p:cNvSpPr/>
            <p:nvPr/>
          </p:nvSpPr>
          <p:spPr>
            <a:xfrm>
              <a:off x="609214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929180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8" name="object 18"/>
            <p:cNvSpPr/>
            <p:nvPr/>
          </p:nvSpPr>
          <p:spPr>
            <a:xfrm>
              <a:off x="609214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929180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23" name="object 23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214" y="4295202"/>
            <a:ext cx="6972300" cy="3175"/>
            <a:chOff x="609214" y="4295202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609214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929180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318145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5381398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214" y="5412096"/>
            <a:ext cx="6972300" cy="3175"/>
            <a:chOff x="609214" y="5412096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609214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1929180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318145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5381398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37" name="object 37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8" name="object 38"/>
          <p:cNvSpPr/>
          <p:nvPr/>
        </p:nvSpPr>
        <p:spPr>
          <a:xfrm>
            <a:off x="7649032" y="4296695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9" name="object 39"/>
          <p:cNvSpPr/>
          <p:nvPr/>
        </p:nvSpPr>
        <p:spPr>
          <a:xfrm>
            <a:off x="7649032" y="5413589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0" name="object 40"/>
          <p:cNvSpPr txBox="1"/>
          <p:nvPr/>
        </p:nvSpPr>
        <p:spPr>
          <a:xfrm>
            <a:off x="647283" y="1880040"/>
            <a:ext cx="45974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Product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19487" y="1880040"/>
            <a:ext cx="153225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uw klanten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06" y="1880040"/>
            <a:ext cx="103695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49032" y="1861494"/>
            <a:ext cx="1793875" cy="17633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nl-NL" sz="950" b="1" spc="-30" dirty="0">
                <a:solidFill>
                  <a:srgbClr val="FFFFFF"/>
                </a:solidFill>
                <a:latin typeface="MB Corpo S Text"/>
                <a:cs typeface="MB Corpo S Text"/>
              </a:rPr>
              <a:t>Praktische tips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7163" y="2126478"/>
            <a:ext cx="1113155" cy="4752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Remvoeringen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Zorgen voor optimale remprestaties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003429" y="2216524"/>
            <a:ext cx="1066165" cy="835025"/>
            <a:chOff x="2003429" y="2216524"/>
            <a:chExt cx="1066165" cy="835025"/>
          </a:xfrm>
        </p:grpSpPr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03429" y="2216524"/>
              <a:ext cx="1066126" cy="41074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2040253" y="265078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2131275" y="2697158"/>
              <a:ext cx="211454" cy="305435"/>
            </a:xfrm>
            <a:custGeom>
              <a:avLst/>
              <a:gdLst/>
              <a:ahLst/>
              <a:cxnLst/>
              <a:rect l="l" t="t" r="r" b="b"/>
              <a:pathLst>
                <a:path w="211455" h="305435">
                  <a:moveTo>
                    <a:pt x="54063" y="224828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305435">
                  <a:moveTo>
                    <a:pt x="54063" y="187807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5" h="305435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53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84"/>
                  </a:lnTo>
                  <a:lnTo>
                    <a:pt x="48602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305435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53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305435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5" h="305435">
                  <a:moveTo>
                    <a:pt x="210947" y="28155"/>
                  </a:moveTo>
                  <a:lnTo>
                    <a:pt x="207657" y="24625"/>
                  </a:lnTo>
                  <a:lnTo>
                    <a:pt x="155930" y="24625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4625"/>
                  </a:lnTo>
                  <a:lnTo>
                    <a:pt x="94221" y="24625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55016" y="24625"/>
                  </a:lnTo>
                  <a:lnTo>
                    <a:pt x="3276" y="24625"/>
                  </a:lnTo>
                  <a:lnTo>
                    <a:pt x="0" y="28155"/>
                  </a:lnTo>
                  <a:lnTo>
                    <a:pt x="0" y="301853"/>
                  </a:lnTo>
                  <a:lnTo>
                    <a:pt x="3276" y="305371"/>
                  </a:lnTo>
                  <a:lnTo>
                    <a:pt x="7340" y="305371"/>
                  </a:lnTo>
                  <a:lnTo>
                    <a:pt x="49745" y="305371"/>
                  </a:lnTo>
                  <a:lnTo>
                    <a:pt x="40792" y="287832"/>
                  </a:lnTo>
                  <a:lnTo>
                    <a:pt x="15354" y="287832"/>
                  </a:lnTo>
                  <a:lnTo>
                    <a:pt x="15354" y="42176"/>
                  </a:lnTo>
                  <a:lnTo>
                    <a:pt x="45427" y="42176"/>
                  </a:lnTo>
                  <a:lnTo>
                    <a:pt x="43294" y="46101"/>
                  </a:lnTo>
                  <a:lnTo>
                    <a:pt x="167640" y="46101"/>
                  </a:lnTo>
                  <a:lnTo>
                    <a:pt x="165493" y="42176"/>
                  </a:lnTo>
                  <a:lnTo>
                    <a:pt x="195580" y="42176"/>
                  </a:lnTo>
                  <a:lnTo>
                    <a:pt x="195580" y="287832"/>
                  </a:lnTo>
                  <a:lnTo>
                    <a:pt x="170141" y="287832"/>
                  </a:lnTo>
                  <a:lnTo>
                    <a:pt x="161175" y="305371"/>
                  </a:lnTo>
                  <a:lnTo>
                    <a:pt x="207657" y="305371"/>
                  </a:lnTo>
                  <a:lnTo>
                    <a:pt x="210947" y="301853"/>
                  </a:lnTo>
                  <a:lnTo>
                    <a:pt x="210947" y="2815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94640" y="2766237"/>
              <a:ext cx="125243" cy="173767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131276" y="2721573"/>
              <a:ext cx="211454" cy="262890"/>
            </a:xfrm>
            <a:custGeom>
              <a:avLst/>
              <a:gdLst/>
              <a:ahLst/>
              <a:cxnLst/>
              <a:rect l="l" t="t" r="r" b="b"/>
              <a:pathLst>
                <a:path w="211455" h="262889">
                  <a:moveTo>
                    <a:pt x="3283" y="262653"/>
                  </a:moveTo>
                  <a:lnTo>
                    <a:pt x="7343" y="262653"/>
                  </a:lnTo>
                  <a:lnTo>
                    <a:pt x="49753" y="262653"/>
                  </a:lnTo>
                  <a:lnTo>
                    <a:pt x="40798" y="246235"/>
                  </a:lnTo>
                  <a:lnTo>
                    <a:pt x="15366" y="246235"/>
                  </a:lnTo>
                  <a:lnTo>
                    <a:pt x="15366" y="16417"/>
                  </a:lnTo>
                  <a:lnTo>
                    <a:pt x="195586" y="16417"/>
                  </a:lnTo>
                  <a:lnTo>
                    <a:pt x="195586" y="246235"/>
                  </a:lnTo>
                  <a:lnTo>
                    <a:pt x="170143" y="246235"/>
                  </a:lnTo>
                  <a:lnTo>
                    <a:pt x="161176" y="262653"/>
                  </a:lnTo>
                  <a:lnTo>
                    <a:pt x="207658" y="262653"/>
                  </a:lnTo>
                  <a:lnTo>
                    <a:pt x="210953" y="259357"/>
                  </a:lnTo>
                  <a:lnTo>
                    <a:pt x="210953" y="3295"/>
                  </a:lnTo>
                  <a:lnTo>
                    <a:pt x="207658" y="0"/>
                  </a:lnTo>
                  <a:lnTo>
                    <a:pt x="3283" y="0"/>
                  </a:lnTo>
                  <a:lnTo>
                    <a:pt x="0" y="3295"/>
                  </a:lnTo>
                  <a:lnTo>
                    <a:pt x="0" y="259357"/>
                  </a:lnTo>
                  <a:lnTo>
                    <a:pt x="3283" y="26265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181459" y="2113677"/>
            <a:ext cx="2200275" cy="633891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7160" marR="50355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Speciaal voor elk 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odel</a:t>
            </a:r>
            <a:r>
              <a:rPr lang="nl-NL" sz="700" b="0" spc="50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ontwikkeld en afgestemd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462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4620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Remgeluiden worden tegengegaan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652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652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Geringe</a:t>
            </a:r>
            <a:r>
              <a:rPr lang="nl-NL" sz="700" b="0" spc="-4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40" dirty="0">
                <a:solidFill>
                  <a:srgbClr val="FFFFFF"/>
                </a:solidFill>
                <a:latin typeface="MB Corpo S Text Light"/>
                <a:cs typeface="MB Corpo S Text Light"/>
              </a:rPr>
              <a:t>slijtage voor een hoge kilometrage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19473" y="2173316"/>
            <a:ext cx="2118360" cy="6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complete set, inclusief alle voor de montage benodigde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k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leine onderdelen, en de nauwkeurig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e maatvoering zorgen voor een probleemloze, snelle montage en daardoor lage servicekosten voor uw klanten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87122" y="2173316"/>
            <a:ext cx="1599565" cy="6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Afgestemd op</a:t>
            </a:r>
            <a:r>
              <a:rPr lang="nl-NL" sz="700" b="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ABS‑</a:t>
            </a:r>
            <a:r>
              <a:rPr lang="nl-NL" sz="700" b="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en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ESP‑systemen in Mercedes‑Benz</a:t>
            </a:r>
            <a:r>
              <a:rPr lang="nl-NL" sz="700" b="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voertuigmodellen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Hierbij is ook rekening gehouden met het voertuiggewicht en alle andere componenten in het remsysteem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4274" y="3243313"/>
            <a:ext cx="1146810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Remschijven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Geluiden en trillingen worden voorkomen en soepele werking door een perfecte maatvoering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032791" y="3281336"/>
            <a:ext cx="824230" cy="914400"/>
            <a:chOff x="2032791" y="3281336"/>
            <a:chExt cx="824230" cy="914400"/>
          </a:xfrm>
        </p:grpSpPr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0674" y="3281336"/>
              <a:ext cx="586274" cy="91381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2131276" y="375397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74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74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74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57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54" y="270662"/>
                  </a:lnTo>
                  <a:lnTo>
                    <a:pt x="15354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57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60" name="object 6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94640" y="3823060"/>
              <a:ext cx="125243" cy="173767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3181459" y="3230568"/>
            <a:ext cx="2200275" cy="789319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 rtlCol="0">
            <a:spAutoFit/>
          </a:bodyPr>
          <a:lstStyle/>
          <a:p>
            <a:pPr marL="133985" indent="-86360">
              <a:lnSpc>
                <a:spcPct val="100000"/>
              </a:lnSpc>
              <a:spcBef>
                <a:spcPts val="680"/>
              </a:spcBef>
              <a:buChar char="•"/>
              <a:tabLst>
                <a:tab pos="13398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700" b="0" spc="-15" dirty="0">
                <a:solidFill>
                  <a:srgbClr val="FFFFFF"/>
                </a:solidFill>
                <a:latin typeface="MB Corpo S Text Light"/>
                <a:cs typeface="MB Corpo S Text Light"/>
              </a:rPr>
              <a:t> combinatie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</a:pPr>
            <a:r>
              <a:rPr lang="nl-NL" sz="700" dirty="0">
                <a:solidFill>
                  <a:srgbClr val="FFFFFF"/>
                </a:solidFill>
                <a:latin typeface="MB Corpo S Text Light"/>
                <a:cs typeface="MB Corpo S Text Light"/>
              </a:rPr>
              <a:t>Uitstekende remprestatie meteen vanaf dag één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1445" marR="607060" indent="-84455">
              <a:lnSpc>
                <a:spcPct val="113300"/>
              </a:lnSpc>
              <a:spcBef>
                <a:spcPts val="270"/>
              </a:spcBef>
              <a:buChar char="•"/>
              <a:tabLst>
                <a:tab pos="132715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Bestand tegen scheuren en vervormingen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3985" marR="2476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Perfecte bescherming tegen corrosie door een speciale beschermingslaag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16464" y="3290210"/>
            <a:ext cx="1965325" cy="531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175895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Snel te monteren, omdat de beschermingslaag niet hoeft te worden verwijderd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5080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Tijdsbesparing door kortere inrijfase, omdat optimale wrijvingswaarde snel wordt bereikt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684113" y="3290210"/>
            <a:ext cx="1649730" cy="371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Remmen leveren topprestaties. Ze remmen het voertuig van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100</a:t>
            </a:r>
            <a:r>
              <a:rPr lang="nl-NL" sz="700" b="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km/</a:t>
            </a:r>
            <a:r>
              <a:rPr lang="nl-NL" sz="70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h tot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0 km/h af binnen ongeveer 2,7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s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econden</a:t>
            </a:r>
            <a:r>
              <a:rPr lang="nl-NL" sz="70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4278" y="4415281"/>
            <a:ext cx="1143635" cy="6835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259715">
              <a:lnSpc>
                <a:spcPts val="1130"/>
              </a:lnSpc>
              <a:spcBef>
                <a:spcPts val="135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Lichtgewicht remschijven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7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Lichtgewicht remschijf met innovatieve vertanding tussen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remring en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stalen naaf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43310" y="4423008"/>
            <a:ext cx="814680" cy="861156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3181459" y="4347458"/>
            <a:ext cx="2200275" cy="430887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32715" marR="430530" indent="-85090">
              <a:lnSpc>
                <a:spcPct val="113300"/>
              </a:lnSpc>
              <a:spcBef>
                <a:spcPts val="565"/>
              </a:spcBef>
              <a:buChar char="•"/>
              <a:tabLst>
                <a:tab pos="132715" algn="l"/>
              </a:tabLst>
            </a:pP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Verbeterd brandstofverbruik en rijcomfort door verlaagd gewicht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(tot 1,5</a:t>
            </a: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kg</a:t>
            </a:r>
            <a:r>
              <a:rPr lang="nl-NL" sz="700" b="0" spc="-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per remschijf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)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16464" y="4407104"/>
            <a:ext cx="1905635" cy="61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Toegestane spoorbreedte alleen bij gebruik van lichtgewicht remschijf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7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 remschijven met </a:t>
            </a: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naaf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bodem &gt; 2,5 mm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is mogelijk een afzonderlijke keuring nodig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(afhankelijk van nationale regelgeving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).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84113" y="4407104"/>
            <a:ext cx="1675764" cy="49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Gietijzeren schijven beschikken gewoonlijk over een dikkere naaf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bodem en zijn niet door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Group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AG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voor de betreffende modelseries vrijgegeven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814659" y="2050926"/>
            <a:ext cx="1745614" cy="1324593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Meteen meebestellen:</a:t>
            </a:r>
            <a:endParaRPr lang="nl-NL" sz="700" dirty="0">
              <a:latin typeface="MB Corpo S Text"/>
              <a:cs typeface="MB Corpo S Text"/>
            </a:endParaRPr>
          </a:p>
          <a:p>
            <a:pPr marL="113664" marR="37465" indent="-101600">
              <a:lnSpc>
                <a:spcPct val="113300"/>
              </a:lnSpc>
              <a:spcBef>
                <a:spcPts val="270"/>
              </a:spcBef>
              <a:buChar char="•"/>
              <a:tabLst>
                <a:tab pos="113664" algn="l"/>
              </a:tabLst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7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remvloeistof,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1‑liter fles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989</a:t>
            </a:r>
            <a:r>
              <a:rPr lang="nl-NL" sz="70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08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07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13)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75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De voordelen voor u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85420" marR="244475" indent="-71755">
              <a:lnSpc>
                <a:spcPct val="113300"/>
              </a:lnSpc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Hoge veiligheidsreserves, ook voor het rijden in bergen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85420" marR="460375" indent="-71755">
              <a:lnSpc>
                <a:spcPct val="113300"/>
              </a:lnSpc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5" dirty="0">
                <a:solidFill>
                  <a:srgbClr val="009EE3"/>
                </a:solidFill>
                <a:latin typeface="MB Corpo S Text Light"/>
                <a:cs typeface="MB Corpo S Text Light"/>
              </a:rPr>
              <a:t>Voldoet aan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 alle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Daimler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s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pecificatie-eisen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85420">
              <a:lnSpc>
                <a:spcPct val="100000"/>
              </a:lnSpc>
              <a:spcBef>
                <a:spcPts val="115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conform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bedrijfsstofvoorschriften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,</a:t>
            </a:r>
            <a:r>
              <a:rPr lang="nl-NL" sz="700" b="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blad</a:t>
            </a:r>
            <a:r>
              <a:rPr lang="nl-NL" sz="700" b="0" spc="1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331.0.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814659" y="3395236"/>
            <a:ext cx="1722755" cy="897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664" marR="93980" indent="-101600">
              <a:lnSpc>
                <a:spcPct val="113300"/>
              </a:lnSpc>
              <a:spcBef>
                <a:spcPts val="100"/>
              </a:spcBef>
              <a:buChar char="•"/>
              <a:tabLst>
                <a:tab pos="113664" algn="l"/>
              </a:tabLst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7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originele rempasta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,</a:t>
            </a:r>
            <a:r>
              <a:rPr lang="nl-NL" sz="700" b="0" spc="50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zakje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à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3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001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989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94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51 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09),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100‑g‑tube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001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989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94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51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12)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80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De voordelen voor u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30" dirty="0">
                <a:solidFill>
                  <a:srgbClr val="009EE3"/>
                </a:solidFill>
                <a:latin typeface="MB Corpo S Text Light"/>
                <a:cs typeface="MB Corpo S Text Light"/>
              </a:rPr>
              <a:t> Piepen van schijfremmen wordt tegengegaan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5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Reparatiespecifieke afrekening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4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Beschermt tegen corrosie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233012" y="5614527"/>
            <a:ext cx="1313815" cy="25519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Meteen meebestellen:</a:t>
            </a:r>
            <a:endParaRPr lang="nl-NL" sz="700" dirty="0">
              <a:latin typeface="MB Corpo S Text"/>
              <a:cs typeface="MB Corpo S Text"/>
            </a:endParaRPr>
          </a:p>
          <a:p>
            <a:pPr marL="113664" indent="-100965">
              <a:lnSpc>
                <a:spcPct val="100000"/>
              </a:lnSpc>
              <a:spcBef>
                <a:spcPts val="110"/>
              </a:spcBef>
              <a:buChar char="•"/>
              <a:tabLst>
                <a:tab pos="113664" algn="l"/>
              </a:tabLst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Remvoeringsslijtagesensoren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73" name="object 73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4" name="object 74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970577" y="6272637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92000" y="378505"/>
            <a:ext cx="0" cy="25400"/>
          </a:xfrm>
          <a:custGeom>
            <a:avLst/>
            <a:gdLst/>
            <a:ahLst/>
            <a:cxnLst/>
            <a:rect l="l" t="t" r="r" b="b"/>
            <a:pathLst>
              <a:path h="25400">
                <a:moveTo>
                  <a:pt x="0" y="25400"/>
                </a:moveTo>
                <a:lnTo>
                  <a:pt x="3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A1E5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3333" y="341960"/>
            <a:ext cx="4121785" cy="776623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400"/>
              </a:spcBef>
            </a:pPr>
            <a:r>
              <a:rPr lang="nl-NL" sz="2200" dirty="0">
                <a:solidFill>
                  <a:srgbClr val="00A1E5"/>
                </a:solidFill>
              </a:rPr>
              <a:t>Maatstaf</a:t>
            </a:r>
            <a:r>
              <a:rPr lang="nl-NL" sz="2200" spc="-20" dirty="0"/>
              <a:t> op het gebied van kwaliteit, veiligheid en rentabiliteit</a:t>
            </a:r>
            <a:r>
              <a:rPr lang="nl-NL" sz="2200" spc="-10"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6638" y="1178686"/>
            <a:ext cx="4232275" cy="145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Mercedes-Benz</a:t>
            </a:r>
            <a:r>
              <a:rPr lang="nl-NL" sz="1000" b="1" spc="20" dirty="0">
                <a:solidFill>
                  <a:srgbClr val="00A1E5"/>
                </a:solidFill>
                <a:latin typeface="Daimler CS Demi"/>
                <a:cs typeface="Daimler CS Demi"/>
              </a:rPr>
              <a:t> o</a:t>
            </a: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riginele remvoeringen en remschijven</a:t>
            </a:r>
            <a:r>
              <a:rPr lang="nl-NL" sz="1000" b="1" spc="-10" dirty="0">
                <a:solidFill>
                  <a:srgbClr val="00A1E5"/>
                </a:solidFill>
                <a:latin typeface="Daimler CS Demi"/>
                <a:cs typeface="Daimler CS Demi"/>
              </a:rPr>
              <a:t>:</a:t>
            </a:r>
            <a:endParaRPr lang="nl-NL" sz="1000" dirty="0">
              <a:latin typeface="Daimler CS Demi"/>
              <a:cs typeface="Daimler CS Demi"/>
            </a:endParaRPr>
          </a:p>
          <a:p>
            <a:pPr marL="12700" marR="5080">
              <a:lnSpc>
                <a:spcPct val="112500"/>
              </a:lnSpc>
              <a:spcBef>
                <a:spcPts val="610"/>
              </a:spcBef>
            </a:pP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De betrouwbaarheid en remprestaties van remvoeringen </a:t>
            </a:r>
            <a:r>
              <a:rPr lang="nl-NL" sz="1000" b="1" spc="5" dirty="0">
                <a:solidFill>
                  <a:srgbClr val="00A1E5"/>
                </a:solidFill>
                <a:latin typeface="Daimler CS Demi"/>
                <a:cs typeface="Daimler CS Demi"/>
              </a:rPr>
              <a:t>en remschijven zijn van doorslaggevend belang voor de veiligheid van de inzittenden en andere verkeersdeelnemers</a:t>
            </a:r>
            <a:r>
              <a:rPr lang="nl-NL" sz="1000" b="1" spc="-10" dirty="0">
                <a:solidFill>
                  <a:srgbClr val="00A1E5"/>
                </a:solidFill>
                <a:latin typeface="Daimler CS Demi"/>
                <a:cs typeface="Daimler CS Demi"/>
              </a:rPr>
              <a:t>.</a:t>
            </a:r>
            <a:r>
              <a:rPr lang="nl-NL" sz="1000" b="1" spc="-5" dirty="0">
                <a:solidFill>
                  <a:srgbClr val="00A1E5"/>
                </a:solidFill>
                <a:latin typeface="Daimler CS Demi"/>
                <a:cs typeface="Daimler CS Demi"/>
              </a:rPr>
              <a:t> Een slechte remwerking kan namelijk voor een duidelijk langere remweg zorgen</a:t>
            </a: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.</a:t>
            </a:r>
            <a:r>
              <a:rPr lang="nl-NL" sz="1000" b="1" spc="-25" dirty="0">
                <a:solidFill>
                  <a:srgbClr val="00A1E5"/>
                </a:solidFill>
                <a:latin typeface="Daimler CS Demi"/>
                <a:cs typeface="Daimler CS Demi"/>
              </a:rPr>
              <a:t> </a:t>
            </a: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Minderwaardige materialen kunnen bovendien tot sterke corrosie, remgeluiden en verhoogde slijtage leiden. Daarom stelt </a:t>
            </a:r>
            <a:r>
              <a:rPr lang="nl-NL" sz="1000" b="1" spc="-10" dirty="0">
                <a:solidFill>
                  <a:srgbClr val="00A1E5"/>
                </a:solidFill>
                <a:latin typeface="Daimler CS Demi"/>
                <a:cs typeface="Daimler CS Demi"/>
              </a:rPr>
              <a:t>Mercedes-</a:t>
            </a: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Benz</a:t>
            </a:r>
            <a:r>
              <a:rPr lang="nl-NL" sz="1000" b="1" spc="-10" dirty="0">
                <a:solidFill>
                  <a:srgbClr val="00A1E5"/>
                </a:solidFill>
                <a:latin typeface="Daimler CS Demi"/>
                <a:cs typeface="Daimler CS Demi"/>
              </a:rPr>
              <a:t> de allerhoogste eisen aan de kwaliteit van remvoeringen en remschijven.</a:t>
            </a:r>
            <a:endParaRPr lang="nl-NL" sz="1000" dirty="0">
              <a:latin typeface="Daimler CS Demi"/>
              <a:cs typeface="Daimler CS Dem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705" y="2800406"/>
            <a:ext cx="4253865" cy="1221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5"/>
              </a:spcBef>
            </a:pP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Mercedes-Benz</a:t>
            </a:r>
            <a:r>
              <a:rPr lang="nl-NL" sz="1000" b="1" spc="50" dirty="0">
                <a:solidFill>
                  <a:srgbClr val="00A1E5"/>
                </a:solidFill>
                <a:latin typeface="Daimler CS Demi"/>
                <a:cs typeface="Daimler CS Demi"/>
              </a:rPr>
              <a:t> lichtgewicht remschijven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bestaan uit een naaf</a:t>
            </a: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 van hoogvaste staalplaat, die via een vertanding met de gietijzeren remring verbonden is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. </a:t>
            </a:r>
            <a:r>
              <a:rPr lang="nl-NL" sz="1000" spc="-20" dirty="0">
                <a:solidFill>
                  <a:srgbClr val="12120D"/>
                </a:solidFill>
                <a:latin typeface="Daimler CS Light"/>
                <a:cs typeface="Daimler CS Light"/>
              </a:rPr>
              <a:t>Het gewicht wordt door het gebruik van dun staal in plaats van gietijzer voor de remschijfnaaf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spc="-15" dirty="0">
                <a:solidFill>
                  <a:srgbClr val="12120D"/>
                </a:solidFill>
                <a:latin typeface="Daimler CS Light"/>
                <a:cs typeface="Daimler CS Light"/>
              </a:rPr>
              <a:t>tot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1,5</a:t>
            </a:r>
            <a:r>
              <a:rPr lang="nl-NL" sz="1000" b="0" spc="-3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kg</a:t>
            </a:r>
            <a:r>
              <a:rPr lang="nl-NL" sz="1000" b="0" spc="-30" dirty="0">
                <a:solidFill>
                  <a:srgbClr val="12120D"/>
                </a:solidFill>
                <a:latin typeface="Daimler CS Light"/>
                <a:cs typeface="Daimler CS Light"/>
              </a:rPr>
              <a:t> per schijf verlaagd, dus </a:t>
            </a:r>
            <a:r>
              <a:rPr lang="nl-NL" sz="1000" spc="-30" dirty="0">
                <a:solidFill>
                  <a:srgbClr val="12120D"/>
                </a:solidFill>
                <a:latin typeface="Daimler CS Light"/>
                <a:cs typeface="Daimler CS Light"/>
              </a:rPr>
              <a:t>tot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6</a:t>
            </a:r>
            <a:r>
              <a:rPr lang="nl-NL" sz="1000" b="0" spc="-3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kg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 per voertuig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–</a:t>
            </a: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 terwijl nog steeds aan de allerstrengste veiligheidseisen wordt voldaan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 Bovendien levert de gewichtsbesparing een bijdrage aan een lager verbruik en dus aan minder uitstoot van schadelijke stoffen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705" y="4170939"/>
            <a:ext cx="4166870" cy="350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</a:pP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Technische voordelen door innovatie.</a:t>
            </a:r>
            <a:r>
              <a:rPr lang="nl-NL" sz="1000" b="1" spc="40" dirty="0">
                <a:solidFill>
                  <a:srgbClr val="00A1E5"/>
                </a:solidFill>
                <a:latin typeface="Daimler CS Demi"/>
                <a:cs typeface="Daimler CS Demi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reductie van de ongeveerde massa levert voordelen op voor het rijcomfort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730" y="4698814"/>
            <a:ext cx="408177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nl-NL" sz="1000" b="1" dirty="0">
                <a:solidFill>
                  <a:srgbClr val="00A1E5"/>
                </a:solidFill>
                <a:latin typeface="Daimler CS Demi"/>
                <a:cs typeface="Daimler CS Demi"/>
              </a:rPr>
              <a:t>Ook werkplaatsen profiteren.</a:t>
            </a:r>
            <a:r>
              <a:rPr lang="nl-NL" sz="1000" b="1" spc="75" dirty="0">
                <a:solidFill>
                  <a:srgbClr val="00A1E5"/>
                </a:solidFill>
                <a:latin typeface="Daimler CS Demi"/>
                <a:cs typeface="Daimler CS Demi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slijtage-indicator op de</a:t>
            </a:r>
            <a:r>
              <a:rPr lang="nl-NL" sz="1000" b="0" spc="7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Mercedes-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Benz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52313" y="4879459"/>
            <a:ext cx="277333" cy="15773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auf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4743" y="4852319"/>
            <a:ext cx="4217670" cy="34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2100"/>
              </a:lnSpc>
              <a:spcBef>
                <a:spcPts val="100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originele remschijf bespaart intensieve meetwerkzaamheden.</a:t>
            </a:r>
            <a:r>
              <a:rPr lang="nl-NL" sz="1000" spc="9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Er kan namelijk met één blik worden vastgesteld of de slijtagegrens is bereikt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9709" y="348856"/>
            <a:ext cx="4504055" cy="73231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ct val="76900"/>
              </a:lnSpc>
              <a:spcBef>
                <a:spcPts val="819"/>
              </a:spcBef>
            </a:pPr>
            <a:r>
              <a:rPr lang="nl-NL" sz="2600" spc="-10" dirty="0">
                <a:solidFill>
                  <a:srgbClr val="00A1E5"/>
                </a:solidFill>
                <a:latin typeface="Daimler CAC"/>
                <a:cs typeface="Daimler CAC"/>
              </a:rPr>
              <a:t>Testresultaten in een oogopslag: </a:t>
            </a:r>
            <a:r>
              <a:rPr lang="nl-NL" sz="2600" spc="-25" dirty="0">
                <a:solidFill>
                  <a:srgbClr val="12120D"/>
                </a:solidFill>
                <a:latin typeface="Daimler CAC"/>
                <a:cs typeface="Daimler CAC"/>
              </a:rPr>
              <a:t>de beste keuze</a:t>
            </a:r>
            <a:r>
              <a:rPr lang="nl-NL" sz="2600" spc="-20" dirty="0">
                <a:solidFill>
                  <a:srgbClr val="12120D"/>
                </a:solidFill>
                <a:latin typeface="Daimler CAC"/>
                <a:cs typeface="Daimler CAC"/>
              </a:rPr>
              <a:t>:</a:t>
            </a:r>
            <a:r>
              <a:rPr lang="nl-NL" sz="2600" spc="-40" dirty="0">
                <a:solidFill>
                  <a:srgbClr val="12120D"/>
                </a:solidFill>
                <a:latin typeface="Daimler CAC"/>
                <a:cs typeface="Daimler CAC"/>
              </a:rPr>
              <a:t> het </a:t>
            </a:r>
            <a:r>
              <a:rPr lang="nl-NL" sz="2600" spc="-10" dirty="0">
                <a:solidFill>
                  <a:srgbClr val="12120D"/>
                </a:solidFill>
                <a:latin typeface="Daimler CAC"/>
                <a:cs typeface="Daimler CAC"/>
              </a:rPr>
              <a:t>origineel.</a:t>
            </a:r>
            <a:endParaRPr lang="nl-NL" sz="2600" dirty="0">
              <a:latin typeface="Daimler CAC"/>
              <a:cs typeface="Daimler CA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9893" y="1178218"/>
            <a:ext cx="1282065" cy="244475"/>
          </a:xfrm>
          <a:custGeom>
            <a:avLst/>
            <a:gdLst/>
            <a:ahLst/>
            <a:cxnLst/>
            <a:rect l="l" t="t" r="r" b="b"/>
            <a:pathLst>
              <a:path w="1282065" h="244475">
                <a:moveTo>
                  <a:pt x="1281823" y="0"/>
                </a:moveTo>
                <a:lnTo>
                  <a:pt x="0" y="0"/>
                </a:lnTo>
                <a:lnTo>
                  <a:pt x="0" y="244256"/>
                </a:lnTo>
                <a:lnTo>
                  <a:pt x="1281823" y="244256"/>
                </a:lnTo>
                <a:lnTo>
                  <a:pt x="1281823" y="0"/>
                </a:lnTo>
                <a:close/>
              </a:path>
            </a:pathLst>
          </a:custGeom>
          <a:solidFill>
            <a:srgbClr val="E2E3E3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249893" y="3423089"/>
          <a:ext cx="5131434" cy="191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1770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00" b="1" spc="-20" dirty="0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</a:rPr>
                        <a:t>Rang</a:t>
                      </a:r>
                      <a:endParaRPr sz="80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E2E3E3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rPr>
                        <a:t>1</a:t>
                      </a:r>
                      <a:endParaRPr sz="80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rPr>
                        <a:t>2</a:t>
                      </a:r>
                      <a:endParaRPr sz="80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rPr>
                        <a:t>3</a:t>
                      </a:r>
                      <a:endParaRPr sz="80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8414229" y="2503295"/>
            <a:ext cx="144145" cy="128270"/>
            <a:chOff x="8414229" y="2503295"/>
            <a:chExt cx="144145" cy="128270"/>
          </a:xfrm>
        </p:grpSpPr>
        <p:sp>
          <p:nvSpPr>
            <p:cNvPr id="14" name="object 14"/>
            <p:cNvSpPr/>
            <p:nvPr/>
          </p:nvSpPr>
          <p:spPr>
            <a:xfrm>
              <a:off x="8414229" y="2503295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8461838" y="2561432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0824"/>
              </p:ext>
            </p:extLst>
          </p:nvPr>
        </p:nvGraphicFramePr>
        <p:xfrm>
          <a:off x="5249888" y="1175958"/>
          <a:ext cx="5131434" cy="2033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nl-NL" sz="1050" noProof="0" dirty="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lang="nl-NL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Montagetest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nl-NL" sz="800" b="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Mercedes-</a:t>
                      </a:r>
                      <a:r>
                        <a:rPr lang="nl-NL" sz="800" b="0" spc="-2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Benz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nl-NL" sz="800" b="0" spc="-5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Concurrent</a:t>
                      </a:r>
                      <a:r>
                        <a:rPr lang="nl-NL" sz="800" b="0" spc="15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spc="-5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1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nl-NL" sz="800" b="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Concurrent </a:t>
                      </a:r>
                      <a:r>
                        <a:rPr lang="nl-NL" sz="800" b="0" spc="-50" noProof="0" dirty="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rPr>
                        <a:t>2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6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</a:pP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Remweg</a:t>
                      </a:r>
                      <a:r>
                        <a:rPr lang="nl-NL" sz="800" b="0" spc="-5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100 </a:t>
                      </a:r>
                      <a:r>
                        <a:rPr lang="nl-NL" sz="800" b="0" spc="-2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km/h</a:t>
                      </a:r>
                      <a:r>
                        <a:rPr lang="nl-NL" sz="800" b="0" spc="50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koude remmen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</a:pP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Remweg</a:t>
                      </a:r>
                      <a:r>
                        <a:rPr lang="nl-NL" sz="800" b="0" spc="-5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130 </a:t>
                      </a:r>
                      <a:r>
                        <a:rPr lang="nl-NL" sz="800" b="0" spc="-2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km/h</a:t>
                      </a:r>
                      <a:r>
                        <a:rPr lang="nl-NL" sz="800" b="0" spc="50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warme</a:t>
                      </a:r>
                      <a:r>
                        <a:rPr lang="nl-NL" sz="800" b="0" spc="-2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remmen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97155">
                        <a:lnSpc>
                          <a:spcPct val="100000"/>
                        </a:lnSpc>
                      </a:pP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Remweg</a:t>
                      </a:r>
                      <a:r>
                        <a:rPr lang="nl-NL" sz="800" b="0" spc="-5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160/200 </a:t>
                      </a:r>
                      <a:r>
                        <a:rPr lang="nl-NL" sz="800" b="0" spc="-2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km/h</a:t>
                      </a:r>
                      <a:r>
                        <a:rPr lang="nl-NL" sz="800" b="0" spc="50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 </a:t>
                      </a:r>
                      <a:r>
                        <a:rPr lang="nl-NL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koude remmen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nl-NL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Scheurbestendigheid schijf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nl-NL" sz="750" b="1" noProof="0" dirty="0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</a:rPr>
                        <a:t>*</a:t>
                      </a:r>
                      <a:endParaRPr lang="nl-NL" sz="750" noProof="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163830">
                        <a:lnSpc>
                          <a:spcPct val="100000"/>
                        </a:lnSpc>
                      </a:pPr>
                      <a:r>
                        <a:rPr lang="nl-NL" sz="800" b="0" spc="-25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Wrijvingswaarde tussen remvoering en remschijf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lang="en-US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S</a:t>
                      </a:r>
                      <a:r>
                        <a:rPr lang="nl-NL" sz="800" b="0" spc="-10" noProof="0" dirty="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rPr>
                        <a:t>lijtagebestendigheid</a:t>
                      </a:r>
                      <a:endParaRPr lang="nl-NL" sz="800" noProof="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000" noProof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0817" y="1479238"/>
            <a:ext cx="143992" cy="128098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4229" y="1479238"/>
            <a:ext cx="143992" cy="128098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96054" y="1479238"/>
            <a:ext cx="143992" cy="12809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1734731"/>
            <a:ext cx="143992" cy="12809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14229" y="1734731"/>
            <a:ext cx="143992" cy="12809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6054" y="1734731"/>
            <a:ext cx="143992" cy="128098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30817" y="1990917"/>
            <a:ext cx="143992" cy="128098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14229" y="1990917"/>
            <a:ext cx="143992" cy="128098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96054" y="1990917"/>
            <a:ext cx="143992" cy="12809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247106"/>
            <a:ext cx="143992" cy="12809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14229" y="2247106"/>
            <a:ext cx="143992" cy="12809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6055" y="2247106"/>
            <a:ext cx="143992" cy="12809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503295"/>
            <a:ext cx="143992" cy="12809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6055" y="2503295"/>
            <a:ext cx="143992" cy="128098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759484"/>
            <a:ext cx="143992" cy="128098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14229" y="2759480"/>
            <a:ext cx="143992" cy="128098"/>
          </a:xfrm>
          <a:prstGeom prst="rect">
            <a:avLst/>
          </a:prstGeom>
        </p:spPr>
      </p:pic>
      <p:grpSp>
        <p:nvGrpSpPr>
          <p:cNvPr id="33" name="object 33"/>
          <p:cNvGrpSpPr/>
          <p:nvPr/>
        </p:nvGrpSpPr>
        <p:grpSpPr>
          <a:xfrm>
            <a:off x="9696054" y="2759484"/>
            <a:ext cx="144145" cy="128270"/>
            <a:chOff x="9696054" y="2759484"/>
            <a:chExt cx="144145" cy="128270"/>
          </a:xfrm>
        </p:grpSpPr>
        <p:sp>
          <p:nvSpPr>
            <p:cNvPr id="34" name="object 34"/>
            <p:cNvSpPr/>
            <p:nvPr/>
          </p:nvSpPr>
          <p:spPr>
            <a:xfrm>
              <a:off x="9696054" y="2759484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9743661" y="2817619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30817" y="3015670"/>
            <a:ext cx="143992" cy="128098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8414229" y="3015670"/>
            <a:ext cx="144145" cy="128270"/>
            <a:chOff x="8414229" y="3015670"/>
            <a:chExt cx="144145" cy="128270"/>
          </a:xfrm>
        </p:grpSpPr>
        <p:sp>
          <p:nvSpPr>
            <p:cNvPr id="38" name="object 38"/>
            <p:cNvSpPr/>
            <p:nvPr/>
          </p:nvSpPr>
          <p:spPr>
            <a:xfrm>
              <a:off x="8414229" y="3015670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8461838" y="3073805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6054" y="3015670"/>
            <a:ext cx="143992" cy="12809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47897" y="3770927"/>
            <a:ext cx="72301" cy="65873"/>
          </a:xfrm>
          <a:prstGeom prst="rect">
            <a:avLst/>
          </a:prstGeom>
        </p:spPr>
      </p:pic>
      <p:sp>
        <p:nvSpPr>
          <p:cNvPr id="42" name="object 42"/>
          <p:cNvSpPr/>
          <p:nvPr/>
        </p:nvSpPr>
        <p:spPr>
          <a:xfrm>
            <a:off x="9385888" y="3779395"/>
            <a:ext cx="43815" cy="57785"/>
          </a:xfrm>
          <a:custGeom>
            <a:avLst/>
            <a:gdLst/>
            <a:ahLst/>
            <a:cxnLst/>
            <a:rect l="l" t="t" r="r" b="b"/>
            <a:pathLst>
              <a:path w="43815" h="57785">
                <a:moveTo>
                  <a:pt x="22085" y="0"/>
                </a:moveTo>
                <a:lnTo>
                  <a:pt x="12714" y="1939"/>
                </a:lnTo>
                <a:lnTo>
                  <a:pt x="5780" y="7578"/>
                </a:lnTo>
                <a:lnTo>
                  <a:pt x="1477" y="16647"/>
                </a:lnTo>
                <a:lnTo>
                  <a:pt x="0" y="28875"/>
                </a:lnTo>
                <a:lnTo>
                  <a:pt x="1487" y="40829"/>
                </a:lnTo>
                <a:lnTo>
                  <a:pt x="5781" y="49802"/>
                </a:lnTo>
                <a:lnTo>
                  <a:pt x="12633" y="55442"/>
                </a:lnTo>
                <a:lnTo>
                  <a:pt x="21793" y="57400"/>
                </a:lnTo>
                <a:lnTo>
                  <a:pt x="30901" y="55440"/>
                </a:lnTo>
                <a:lnTo>
                  <a:pt x="37175" y="50238"/>
                </a:lnTo>
                <a:lnTo>
                  <a:pt x="18338" y="50238"/>
                </a:lnTo>
                <a:lnTo>
                  <a:pt x="15455" y="48781"/>
                </a:lnTo>
                <a:lnTo>
                  <a:pt x="13817" y="46137"/>
                </a:lnTo>
                <a:lnTo>
                  <a:pt x="11125" y="42115"/>
                </a:lnTo>
                <a:lnTo>
                  <a:pt x="9690" y="35879"/>
                </a:lnTo>
                <a:lnTo>
                  <a:pt x="9690" y="21521"/>
                </a:lnTo>
                <a:lnTo>
                  <a:pt x="11125" y="15375"/>
                </a:lnTo>
                <a:lnTo>
                  <a:pt x="13817" y="11263"/>
                </a:lnTo>
                <a:lnTo>
                  <a:pt x="15544" y="8529"/>
                </a:lnTo>
                <a:lnTo>
                  <a:pt x="18237" y="7162"/>
                </a:lnTo>
                <a:lnTo>
                  <a:pt x="37145" y="7162"/>
                </a:lnTo>
                <a:lnTo>
                  <a:pt x="31024" y="1984"/>
                </a:lnTo>
                <a:lnTo>
                  <a:pt x="22085" y="0"/>
                </a:lnTo>
                <a:close/>
              </a:path>
              <a:path w="43815" h="57785">
                <a:moveTo>
                  <a:pt x="37145" y="7162"/>
                </a:moveTo>
                <a:lnTo>
                  <a:pt x="25158" y="7162"/>
                </a:lnTo>
                <a:lnTo>
                  <a:pt x="27952" y="8619"/>
                </a:lnTo>
                <a:lnTo>
                  <a:pt x="32270" y="15194"/>
                </a:lnTo>
                <a:lnTo>
                  <a:pt x="33785" y="21521"/>
                </a:lnTo>
                <a:lnTo>
                  <a:pt x="33807" y="35879"/>
                </a:lnTo>
                <a:lnTo>
                  <a:pt x="32372" y="42036"/>
                </a:lnTo>
                <a:lnTo>
                  <a:pt x="29679" y="46137"/>
                </a:lnTo>
                <a:lnTo>
                  <a:pt x="28041" y="48781"/>
                </a:lnTo>
                <a:lnTo>
                  <a:pt x="25158" y="50238"/>
                </a:lnTo>
                <a:lnTo>
                  <a:pt x="37175" y="50238"/>
                </a:lnTo>
                <a:lnTo>
                  <a:pt x="37726" y="49781"/>
                </a:lnTo>
                <a:lnTo>
                  <a:pt x="42011" y="40758"/>
                </a:lnTo>
                <a:lnTo>
                  <a:pt x="43497" y="28706"/>
                </a:lnTo>
                <a:lnTo>
                  <a:pt x="42016" y="16719"/>
                </a:lnTo>
                <a:lnTo>
                  <a:pt x="37763" y="7684"/>
                </a:lnTo>
                <a:lnTo>
                  <a:pt x="37145" y="7162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3" name="object 43"/>
          <p:cNvSpPr/>
          <p:nvPr/>
        </p:nvSpPr>
        <p:spPr>
          <a:xfrm>
            <a:off x="9809905" y="3802371"/>
            <a:ext cx="48895" cy="12065"/>
          </a:xfrm>
          <a:custGeom>
            <a:avLst/>
            <a:gdLst/>
            <a:ahLst/>
            <a:cxnLst/>
            <a:rect l="l" t="t" r="r" b="b"/>
            <a:pathLst>
              <a:path w="48895" h="12064">
                <a:moveTo>
                  <a:pt x="48767" y="0"/>
                </a:moveTo>
                <a:lnTo>
                  <a:pt x="0" y="0"/>
                </a:lnTo>
                <a:lnTo>
                  <a:pt x="0" y="11839"/>
                </a:lnTo>
                <a:lnTo>
                  <a:pt x="48767" y="11839"/>
                </a:lnTo>
                <a:lnTo>
                  <a:pt x="48767" y="0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4" name="object 44"/>
          <p:cNvSpPr txBox="1"/>
          <p:nvPr/>
        </p:nvSpPr>
        <p:spPr>
          <a:xfrm>
            <a:off x="5280736" y="3712835"/>
            <a:ext cx="5101590" cy="77072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3586479">
              <a:lnSpc>
                <a:spcPct val="100000"/>
              </a:lnSpc>
              <a:spcBef>
                <a:spcPts val="310"/>
              </a:spcBef>
              <a:tabLst>
                <a:tab pos="4196080" algn="l"/>
                <a:tab pos="4625340" algn="l"/>
              </a:tabLst>
            </a:pPr>
            <a:r>
              <a:rPr lang="nl-NL" sz="750" b="0" dirty="0">
                <a:solidFill>
                  <a:srgbClr val="12120D"/>
                </a:solidFill>
                <a:latin typeface="Daimler CS Light"/>
                <a:cs typeface="Daimler CS Light"/>
              </a:rPr>
              <a:t>Heel goed	</a:t>
            </a:r>
            <a:r>
              <a:rPr lang="nl-NL" sz="750" spc="-25" dirty="0">
                <a:solidFill>
                  <a:srgbClr val="12120D"/>
                </a:solidFill>
                <a:latin typeface="Daimler CS Light"/>
                <a:cs typeface="Daimler CS Light"/>
              </a:rPr>
              <a:t>Goed</a:t>
            </a:r>
            <a:r>
              <a:rPr lang="nl-NL" sz="750" b="0" dirty="0">
                <a:solidFill>
                  <a:srgbClr val="12120D"/>
                </a:solidFill>
                <a:latin typeface="Daimler CS Light"/>
                <a:cs typeface="Daimler CS Light"/>
              </a:rPr>
              <a:t>	</a:t>
            </a:r>
            <a:r>
              <a:rPr lang="nl-NL" sz="750" spc="-10" dirty="0">
                <a:solidFill>
                  <a:srgbClr val="12120D"/>
                </a:solidFill>
                <a:latin typeface="Daimler CS Light"/>
                <a:cs typeface="Daimler CS Light"/>
              </a:rPr>
              <a:t>Bevredigend</a:t>
            </a:r>
            <a:endParaRPr lang="nl-NL" sz="750" dirty="0">
              <a:latin typeface="Daimler CS Light"/>
              <a:cs typeface="Daimler CS Light"/>
            </a:endParaRPr>
          </a:p>
          <a:p>
            <a:pPr marL="12700" marR="50800">
              <a:lnSpc>
                <a:spcPct val="100000"/>
              </a:lnSpc>
              <a:spcBef>
                <a:spcPts val="280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originele remvoeringen en remschijven van 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Mercedes-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Benz</a:t>
            </a: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 hebben, gemeten met betrekking tot scheurbestendigheid, wrijvingswaarde en slijtagebestendigheid, de beste totale score behaald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r>
              <a:rPr lang="nl-NL" sz="1000" b="0" spc="-30" dirty="0">
                <a:solidFill>
                  <a:srgbClr val="12120D"/>
                </a:solidFill>
                <a:latin typeface="Daimler CS Light"/>
                <a:cs typeface="Daimler CS Light"/>
              </a:rPr>
              <a:t> Deze zijn optimaal op elkaar en </a:t>
            </a:r>
            <a:r>
              <a:rPr lang="nl-NL" sz="1000" spc="-30" dirty="0">
                <a:solidFill>
                  <a:srgbClr val="12120D"/>
                </a:solidFill>
                <a:latin typeface="Daimler CS Light"/>
                <a:cs typeface="Daimler CS Light"/>
              </a:rPr>
              <a:t>het betreffende voertuigmodel afgestemd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816065" y="4534411"/>
            <a:ext cx="5220335" cy="2934970"/>
            <a:chOff x="4816065" y="4534411"/>
            <a:chExt cx="5220335" cy="2934970"/>
          </a:xfrm>
        </p:grpSpPr>
        <p:sp>
          <p:nvSpPr>
            <p:cNvPr id="46" name="object 46"/>
            <p:cNvSpPr/>
            <p:nvPr/>
          </p:nvSpPr>
          <p:spPr>
            <a:xfrm>
              <a:off x="4816065" y="4786441"/>
              <a:ext cx="5220335" cy="2682875"/>
            </a:xfrm>
            <a:custGeom>
              <a:avLst/>
              <a:gdLst/>
              <a:ahLst/>
              <a:cxnLst/>
              <a:rect l="l" t="t" r="r" b="b"/>
              <a:pathLst>
                <a:path w="5220334" h="2682875">
                  <a:moveTo>
                    <a:pt x="5220143" y="0"/>
                  </a:moveTo>
                  <a:lnTo>
                    <a:pt x="0" y="0"/>
                  </a:lnTo>
                  <a:lnTo>
                    <a:pt x="0" y="2682634"/>
                  </a:lnTo>
                  <a:lnTo>
                    <a:pt x="5220143" y="2682634"/>
                  </a:lnTo>
                  <a:lnTo>
                    <a:pt x="52201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13299" y="4534411"/>
              <a:ext cx="2759103" cy="2875500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7872476" y="4470958"/>
            <a:ext cx="937894" cy="390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nl-NL" sz="750" b="1" dirty="0">
                <a:solidFill>
                  <a:srgbClr val="12120D"/>
                </a:solidFill>
                <a:latin typeface="Daimler CS Demi"/>
                <a:cs typeface="Daimler CS Demi"/>
              </a:rPr>
              <a:t>Speciaal op het voertuig afgestemde voering</a:t>
            </a:r>
            <a:endParaRPr lang="nl-NL" sz="750" dirty="0">
              <a:latin typeface="Daimler CS Demi"/>
              <a:cs typeface="Daimler CS Dem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85824" y="5710296"/>
            <a:ext cx="975994" cy="11100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nl-NL" sz="75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Slijtage-indicator </a:t>
            </a:r>
            <a:r>
              <a:rPr lang="nl-NL" sz="750" b="1" spc="-20" dirty="0">
                <a:solidFill>
                  <a:srgbClr val="12120D"/>
                </a:solidFill>
                <a:latin typeface="Daimler CS Demi"/>
                <a:cs typeface="Daimler CS Demi"/>
              </a:rPr>
              <a:t>(3x)</a:t>
            </a:r>
            <a:endParaRPr lang="nl-NL" sz="750" dirty="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</a:pPr>
            <a:endParaRPr lang="nl-NL" sz="1150" dirty="0">
              <a:latin typeface="Daimler CS Demi"/>
              <a:cs typeface="Daimler CS Demi"/>
            </a:endParaRPr>
          </a:p>
          <a:p>
            <a:pPr marL="12700" marR="12065">
              <a:lnSpc>
                <a:spcPct val="111100"/>
              </a:lnSpc>
            </a:pPr>
            <a:r>
              <a:rPr lang="nl-NL" sz="75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Naaf van hoogvaste staalplaat:</a:t>
            </a:r>
            <a:r>
              <a:rPr lang="nl-NL" sz="750" b="1" spc="500" dirty="0">
                <a:solidFill>
                  <a:srgbClr val="12120D"/>
                </a:solidFill>
                <a:latin typeface="Daimler CS Demi"/>
                <a:cs typeface="Daimler CS Demi"/>
              </a:rPr>
              <a:t> </a:t>
            </a:r>
            <a:r>
              <a:rPr lang="nl-NL" sz="75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gewichtsreductie tot  </a:t>
            </a:r>
            <a:r>
              <a:rPr lang="nl-NL" sz="750" b="1" dirty="0">
                <a:solidFill>
                  <a:srgbClr val="12120D"/>
                </a:solidFill>
                <a:latin typeface="Daimler CS Demi"/>
                <a:cs typeface="Daimler CS Demi"/>
              </a:rPr>
              <a:t>1,5 kg</a:t>
            </a:r>
            <a:r>
              <a:rPr lang="nl-NL" sz="750" b="1" spc="-5" dirty="0">
                <a:solidFill>
                  <a:srgbClr val="12120D"/>
                </a:solidFill>
                <a:latin typeface="Daimler CS Demi"/>
                <a:cs typeface="Daimler CS Demi"/>
              </a:rPr>
              <a:t> per schijf</a:t>
            </a:r>
            <a:endParaRPr lang="nl-NL" sz="750" dirty="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nl-NL" sz="1150" dirty="0">
              <a:latin typeface="Daimler CS Demi"/>
              <a:cs typeface="Daimler CS Demi"/>
            </a:endParaRPr>
          </a:p>
          <a:p>
            <a:pPr marL="12700">
              <a:lnSpc>
                <a:spcPct val="100000"/>
              </a:lnSpc>
            </a:pPr>
            <a:r>
              <a:rPr lang="nl-NL" sz="75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Vertanding</a:t>
            </a:r>
            <a:endParaRPr lang="nl-NL" sz="750" dirty="0">
              <a:latin typeface="Daimler CS Demi"/>
              <a:cs typeface="Daimler CS Dem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6006" y="791997"/>
            <a:ext cx="2479992" cy="14565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92999" y="791997"/>
            <a:ext cx="1950999" cy="145656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07973" y="2851942"/>
            <a:ext cx="2999740" cy="3028315"/>
          </a:xfrm>
          <a:custGeom>
            <a:avLst/>
            <a:gdLst/>
            <a:ahLst/>
            <a:cxnLst/>
            <a:rect l="l" t="t" r="r" b="b"/>
            <a:pathLst>
              <a:path w="2999740" h="3028315">
                <a:moveTo>
                  <a:pt x="0" y="3027687"/>
                </a:moveTo>
                <a:lnTo>
                  <a:pt x="2999295" y="3027687"/>
                </a:lnTo>
                <a:lnTo>
                  <a:pt x="2999295" y="0"/>
                </a:lnTo>
                <a:lnTo>
                  <a:pt x="0" y="0"/>
                </a:lnTo>
                <a:lnTo>
                  <a:pt x="0" y="3027687"/>
                </a:lnTo>
                <a:close/>
              </a:path>
            </a:pathLst>
          </a:custGeom>
          <a:ln w="20424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5" name="object 5"/>
          <p:cNvSpPr/>
          <p:nvPr/>
        </p:nvSpPr>
        <p:spPr>
          <a:xfrm>
            <a:off x="3758174" y="2891288"/>
            <a:ext cx="2999740" cy="4627245"/>
          </a:xfrm>
          <a:custGeom>
            <a:avLst/>
            <a:gdLst/>
            <a:ahLst/>
            <a:cxnLst/>
            <a:rect l="l" t="t" r="r" b="b"/>
            <a:pathLst>
              <a:path w="2999740" h="4627245">
                <a:moveTo>
                  <a:pt x="0" y="4626884"/>
                </a:moveTo>
                <a:lnTo>
                  <a:pt x="2999295" y="4626884"/>
                </a:lnTo>
                <a:lnTo>
                  <a:pt x="2999295" y="0"/>
                </a:lnTo>
                <a:lnTo>
                  <a:pt x="0" y="0"/>
                </a:lnTo>
                <a:lnTo>
                  <a:pt x="0" y="4626884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6" name="object 6"/>
          <p:cNvSpPr/>
          <p:nvPr/>
        </p:nvSpPr>
        <p:spPr>
          <a:xfrm>
            <a:off x="6982695" y="2866316"/>
            <a:ext cx="2999740" cy="4638675"/>
          </a:xfrm>
          <a:custGeom>
            <a:avLst/>
            <a:gdLst/>
            <a:ahLst/>
            <a:cxnLst/>
            <a:rect l="l" t="t" r="r" b="b"/>
            <a:pathLst>
              <a:path w="2999740" h="4638675">
                <a:moveTo>
                  <a:pt x="0" y="4638423"/>
                </a:moveTo>
                <a:lnTo>
                  <a:pt x="2999295" y="4638423"/>
                </a:lnTo>
                <a:lnTo>
                  <a:pt x="2999295" y="0"/>
                </a:lnTo>
                <a:lnTo>
                  <a:pt x="0" y="0"/>
                </a:lnTo>
                <a:lnTo>
                  <a:pt x="0" y="4638423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7" name="object 7"/>
          <p:cNvSpPr txBox="1"/>
          <p:nvPr/>
        </p:nvSpPr>
        <p:spPr>
          <a:xfrm>
            <a:off x="601623" y="2454559"/>
            <a:ext cx="9396095" cy="18402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235"/>
              </a:spcBef>
            </a:pP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Testcriteria</a:t>
            </a:r>
            <a:endParaRPr lang="nl-NL" sz="1000" dirty="0">
              <a:latin typeface="Daimler CS Demi"/>
              <a:cs typeface="Daimler CS Dem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623" y="2834564"/>
            <a:ext cx="3012440" cy="18402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Montage</a:t>
            </a:r>
            <a:endParaRPr lang="nl-NL" sz="1000" dirty="0">
              <a:latin typeface="Daimler CS Demi"/>
              <a:cs typeface="Daimler CS Dem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0793" y="3190129"/>
            <a:ext cx="2973705" cy="26774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08610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08610" algn="l"/>
              </a:tabLst>
            </a:pP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Maatvoering</a:t>
            </a:r>
            <a:endParaRPr lang="nl-NL" sz="1000" dirty="0">
              <a:latin typeface="Daimler CS Light"/>
              <a:cs typeface="Daimler CS Light"/>
            </a:endParaRPr>
          </a:p>
          <a:p>
            <a:pPr marL="308610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08610" algn="l"/>
              </a:tabLst>
            </a:pP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Montagetijd</a:t>
            </a:r>
            <a:endParaRPr lang="nl-NL" sz="10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spcBef>
                <a:spcPts val="705"/>
              </a:spcBef>
            </a:pPr>
            <a:r>
              <a:rPr lang="nl-NL" sz="1000" b="1" dirty="0">
                <a:solidFill>
                  <a:srgbClr val="12120D"/>
                </a:solidFill>
                <a:latin typeface="Daimler CS Demi"/>
                <a:cs typeface="Daimler CS Demi"/>
              </a:rPr>
              <a:t>Waarom is deze test belangrijk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Demi"/>
              <a:cs typeface="Daimler CS Demi"/>
            </a:endParaRPr>
          </a:p>
          <a:p>
            <a:pPr marL="130175" marR="478790">
              <a:lnSpc>
                <a:spcPct val="112100"/>
              </a:lnSpc>
              <a:spcBef>
                <a:spcPts val="5"/>
              </a:spcBef>
            </a:pP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Een nauwkeurige maatvoering is een voorwaarde voor een snelle montage en demontage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nl-NL" sz="13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</a:pPr>
            <a:r>
              <a:rPr lang="nl-NL" sz="1000" b="1" spc="-15" dirty="0">
                <a:solidFill>
                  <a:srgbClr val="12120D"/>
                </a:solidFill>
                <a:latin typeface="Daimler CS Demi"/>
                <a:cs typeface="Daimler CS Demi"/>
              </a:rPr>
              <a:t>Hoe is de test uitgevoerd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Demi"/>
              <a:cs typeface="Daimler CS Demi"/>
            </a:endParaRPr>
          </a:p>
          <a:p>
            <a:pPr marL="130175" marR="532130">
              <a:lnSpc>
                <a:spcPct val="112400"/>
              </a:lnSpc>
              <a:spcBef>
                <a:spcPts val="10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producte</a:t>
            </a: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n van de concurrenten zijn met een digitale schuifmaat en hoekmal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met</a:t>
            </a:r>
            <a:r>
              <a:rPr lang="nl-NL" sz="1000" b="0" spc="7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de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Mercedes-Benz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originele onderdelen vergeleken en in nieuwe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toestand in het testvoertuig ingebouwd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  <a:p>
            <a:pPr marL="130175" marR="386080" indent="-635">
              <a:lnSpc>
                <a:spcPct val="112400"/>
              </a:lnSpc>
            </a:pP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Bij de montage werden de maatvoering en montagetijd getest.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1824" y="2863259"/>
            <a:ext cx="3012440" cy="18402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Remweg</a:t>
            </a:r>
            <a:endParaRPr lang="nl-NL" sz="1000" dirty="0">
              <a:latin typeface="Daimler CS Demi"/>
              <a:cs typeface="Daimler CS Dem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77254" y="3208544"/>
            <a:ext cx="2961640" cy="3900811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9527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295275" algn="l"/>
              </a:tabLst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Remweg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100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koude remmen</a:t>
            </a:r>
            <a:endParaRPr lang="nl-NL" sz="1000" dirty="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Remweg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130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warme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remmen</a:t>
            </a:r>
            <a:endParaRPr lang="nl-NL" sz="1000" dirty="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Remweg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160/200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koude remmen</a:t>
            </a:r>
            <a:endParaRPr lang="nl-NL" sz="10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spcBef>
                <a:spcPts val="705"/>
              </a:spcBef>
            </a:pPr>
            <a:r>
              <a:rPr lang="nl-NL" sz="1000" b="1" dirty="0">
                <a:solidFill>
                  <a:srgbClr val="12120D"/>
                </a:solidFill>
                <a:latin typeface="Daimler CS Demi"/>
                <a:cs typeface="Daimler CS Demi"/>
              </a:rPr>
              <a:t>Waarom is deze test belangrijk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Demi"/>
              <a:cs typeface="Daimler CS Demi"/>
            </a:endParaRPr>
          </a:p>
          <a:p>
            <a:pPr marL="144145" marR="261620">
              <a:lnSpc>
                <a:spcPct val="112100"/>
              </a:lnSpc>
              <a:spcBef>
                <a:spcPts val="5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belangrijkste factoren voor het beoordelen van de remkracht zijn de remweg vanuit verschillende snelheden bij koude remmen, en het afnemen van de remwerking als de remtemperatuur toeneemt 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(fading).</a:t>
            </a:r>
            <a:endParaRPr lang="nl-NL"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nl-NL" sz="1250" dirty="0">
              <a:latin typeface="Daimler CS Light"/>
              <a:cs typeface="Daimler CS Light"/>
            </a:endParaRPr>
          </a:p>
          <a:p>
            <a:pPr marL="146050">
              <a:lnSpc>
                <a:spcPct val="100000"/>
              </a:lnSpc>
            </a:pPr>
            <a:r>
              <a:rPr lang="nl-NL" sz="1000" b="1" spc="-15" dirty="0">
                <a:solidFill>
                  <a:srgbClr val="12120D"/>
                </a:solidFill>
                <a:latin typeface="Daimler CS Demi"/>
                <a:cs typeface="Daimler CS Demi"/>
              </a:rPr>
              <a:t>Hoe is de test uitgevoerd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Light"/>
              <a:cs typeface="Daimler CS Light"/>
            </a:endParaRPr>
          </a:p>
          <a:p>
            <a:pPr marL="144145" marR="92710">
              <a:lnSpc>
                <a:spcPct val="112100"/>
              </a:lnSpc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Met koude remmen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(lager dan 100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°C)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is er meerdere keren geremd vanuit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100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km/h,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160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spc="-20" dirty="0">
                <a:solidFill>
                  <a:srgbClr val="12120D"/>
                </a:solidFill>
                <a:latin typeface="Daimler CS Light"/>
                <a:cs typeface="Daimler CS Light"/>
              </a:rPr>
              <a:t>km/h </a:t>
            </a:r>
            <a:r>
              <a:rPr lang="nl-NL" sz="1000" spc="-20" dirty="0">
                <a:solidFill>
                  <a:srgbClr val="12120D"/>
                </a:solidFill>
                <a:latin typeface="Daimler CS Light"/>
                <a:cs typeface="Daimler CS Light"/>
              </a:rPr>
              <a:t>en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200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km/h,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met maximale pedaalkracht tot </a:t>
            </a: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stilstand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nl-NL" sz="1150" dirty="0">
              <a:latin typeface="Daimler CS Light"/>
              <a:cs typeface="Daimler CS Light"/>
            </a:endParaRPr>
          </a:p>
          <a:p>
            <a:pPr marL="144145" marR="219075">
              <a:lnSpc>
                <a:spcPct val="112100"/>
              </a:lnSpc>
            </a:pPr>
            <a:r>
              <a:rPr lang="nl-NL" sz="1000" spc="-30" dirty="0">
                <a:solidFill>
                  <a:srgbClr val="12120D"/>
                </a:solidFill>
                <a:latin typeface="Daimler CS Light"/>
                <a:cs typeface="Daimler CS Light"/>
              </a:rPr>
              <a:t>Voor de remtests met warme remmen is steeds tien keer achter elkaar geremd vanuit een snelheid van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130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km/h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tot stilstand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Begonnen</a:t>
            </a:r>
            <a:r>
              <a:rPr lang="nl-NL" sz="1000" b="0" spc="-5" dirty="0">
                <a:solidFill>
                  <a:srgbClr val="12120D"/>
                </a:solidFill>
                <a:latin typeface="Daimler CS Light"/>
                <a:cs typeface="Daimler CS Light"/>
              </a:rPr>
              <a:t> is met koude remmen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(</a:t>
            </a: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lager dan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100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°C).</a:t>
            </a:r>
            <a:r>
              <a:rPr lang="nl-NL" sz="1000" b="0" spc="-15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Door snel achter elkaar te remmen, zijn de remmen steeds warmer geworden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6345" y="2838209"/>
            <a:ext cx="3012440" cy="18402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</a:pP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Testbank</a:t>
            </a:r>
            <a:endParaRPr lang="nl-NL" sz="1000" dirty="0">
              <a:latin typeface="Daimler CS Demi"/>
              <a:cs typeface="Daimler CS Dem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1820" y="3190129"/>
            <a:ext cx="2961640" cy="406342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1305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13055" algn="l"/>
              </a:tabLst>
            </a:pP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Scheurbestendigheid van remschijf</a:t>
            </a:r>
            <a:endParaRPr lang="nl-NL"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</a:pPr>
            <a:r>
              <a:rPr lang="nl-NL" sz="1000" spc="-25" dirty="0">
                <a:solidFill>
                  <a:srgbClr val="12120D"/>
                </a:solidFill>
                <a:latin typeface="Daimler CS Light"/>
                <a:cs typeface="Daimler CS Light"/>
              </a:rPr>
              <a:t>Wrijvingswaarde tussen remvoering en remschijf</a:t>
            </a:r>
            <a:endParaRPr lang="nl-NL"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</a:pP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Slijtagebestendigheid</a:t>
            </a:r>
            <a:endParaRPr lang="nl-NL" sz="10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spcBef>
                <a:spcPts val="705"/>
              </a:spcBef>
            </a:pPr>
            <a:r>
              <a:rPr lang="nl-NL" sz="1000" b="1" dirty="0">
                <a:solidFill>
                  <a:srgbClr val="12120D"/>
                </a:solidFill>
                <a:latin typeface="Daimler CS Demi"/>
                <a:cs typeface="Daimler CS Demi"/>
              </a:rPr>
              <a:t>Waarom is deze test belangrijk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Demi"/>
              <a:cs typeface="Daimler CS Demi"/>
            </a:endParaRPr>
          </a:p>
          <a:p>
            <a:pPr marL="166370" marR="309880">
              <a:lnSpc>
                <a:spcPct val="112100"/>
              </a:lnSpc>
              <a:spcBef>
                <a:spcPts val="10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Robuuste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producten met een lange levensduur hoeven minder vaak te worden vervangen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optimale wrijvingswaarde tussen remvoering en remschijf is van doorslaggevend belang voor </a:t>
            </a:r>
            <a:r>
              <a:rPr lang="nl-NL" sz="1000" dirty="0">
                <a:solidFill>
                  <a:srgbClr val="12120D"/>
                </a:solidFill>
                <a:latin typeface="Daimler CS Light"/>
                <a:cs typeface="Daimler CS Light"/>
              </a:rPr>
              <a:t>de remprestaties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nl-NL" sz="1300" dirty="0">
              <a:latin typeface="Daimler CS Light"/>
              <a:cs typeface="Daimler CS Light"/>
            </a:endParaRPr>
          </a:p>
          <a:p>
            <a:pPr marL="146050">
              <a:lnSpc>
                <a:spcPct val="100000"/>
              </a:lnSpc>
            </a:pPr>
            <a:r>
              <a:rPr lang="nl-NL" sz="1000" b="1" spc="-15" dirty="0">
                <a:solidFill>
                  <a:srgbClr val="12120D"/>
                </a:solidFill>
                <a:latin typeface="Daimler CS Demi"/>
                <a:cs typeface="Daimler CS Demi"/>
              </a:rPr>
              <a:t>Hoe is de test uitgevoerd</a:t>
            </a:r>
            <a:r>
              <a:rPr lang="nl-NL" sz="1000" b="1" spc="-10" dirty="0">
                <a:solidFill>
                  <a:srgbClr val="12120D"/>
                </a:solidFill>
                <a:latin typeface="Daimler CS Demi"/>
                <a:cs typeface="Daimler CS Demi"/>
              </a:rPr>
              <a:t>?</a:t>
            </a:r>
            <a:endParaRPr lang="nl-NL" sz="1000" dirty="0">
              <a:latin typeface="Daimler CS Light"/>
              <a:cs typeface="Daimler CS Light"/>
            </a:endParaRPr>
          </a:p>
          <a:p>
            <a:pPr marL="166370" marR="22225">
              <a:lnSpc>
                <a:spcPct val="112400"/>
              </a:lnSpc>
              <a:spcBef>
                <a:spcPts val="5"/>
              </a:spcBef>
            </a:pP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De scheurvorming in de remschijf is onderzocht en beoordeeld.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Hiervoor is er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30 keer voor conditionering geremd voor het op elkaar inslijten van de combinatie van voering en rem, alsmede 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1200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keer geremd met verschillende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begin- en eindsnelheden en vertragingen</a:t>
            </a:r>
            <a:r>
              <a:rPr lang="nl-NL" sz="1000" b="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 </a:t>
            </a:r>
            <a:r>
              <a:rPr lang="nl-NL" sz="1000" spc="-10" dirty="0">
                <a:solidFill>
                  <a:srgbClr val="12120D"/>
                </a:solidFill>
                <a:latin typeface="Daimler CS Light"/>
                <a:cs typeface="Daimler CS Light"/>
              </a:rPr>
              <a:t>Voor de verdere tests is er meer dan </a:t>
            </a:r>
            <a:r>
              <a:rPr lang="nl-NL" sz="1000" b="0" spc="-25" dirty="0">
                <a:solidFill>
                  <a:srgbClr val="12120D"/>
                </a:solidFill>
                <a:latin typeface="Daimler CS Light"/>
                <a:cs typeface="Daimler CS Light"/>
              </a:rPr>
              <a:t>200 keer </a:t>
            </a:r>
            <a:r>
              <a:rPr lang="nl-NL" sz="1000" spc="-25" dirty="0">
                <a:solidFill>
                  <a:srgbClr val="12120D"/>
                </a:solidFill>
                <a:latin typeface="Daimler CS Light"/>
                <a:cs typeface="Daimler CS Light"/>
              </a:rPr>
              <a:t>voor conditionering geremd en met wisselende rij- en snelheidsprofielen, begin- en eindsnelheden, remdrukwaarden, vertragingen en temperaturen geremd. Bij de remvoeringen werd de slijtage in millimeters en bij de remschijven de gewichtsslijtage in gram bepaald</a:t>
            </a:r>
            <a:r>
              <a:rPr lang="nl-NL" sz="1000" b="0" spc="-10" dirty="0">
                <a:solidFill>
                  <a:srgbClr val="12120D"/>
                </a:solidFill>
                <a:latin typeface="Daimler CS Light"/>
                <a:cs typeface="Daimler CS Light"/>
              </a:rPr>
              <a:t>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35299" y="653580"/>
            <a:ext cx="4325620" cy="1639423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157480">
              <a:lnSpc>
                <a:spcPts val="3080"/>
              </a:lnSpc>
              <a:spcBef>
                <a:spcPts val="635"/>
              </a:spcBef>
            </a:pPr>
            <a:r>
              <a:rPr lang="nl-NL" sz="2800" dirty="0">
                <a:solidFill>
                  <a:srgbClr val="00A1E5"/>
                </a:solidFill>
              </a:rPr>
              <a:t>De producttest:</a:t>
            </a:r>
            <a:r>
              <a:rPr lang="nl-NL" sz="2800" spc="-20" dirty="0">
                <a:solidFill>
                  <a:srgbClr val="00A1E5"/>
                </a:solidFill>
              </a:rPr>
              <a:t> </a:t>
            </a:r>
            <a:r>
              <a:rPr lang="nl-NL" sz="2800" dirty="0"/>
              <a:t>Mercedes-</a:t>
            </a:r>
            <a:r>
              <a:rPr lang="nl-NL" sz="2800" spc="-20" dirty="0"/>
              <a:t>Benz </a:t>
            </a:r>
            <a:r>
              <a:rPr lang="nl-NL" sz="2800" dirty="0"/>
              <a:t>versus concurrenten</a:t>
            </a:r>
          </a:p>
          <a:p>
            <a:pPr marL="12700" marR="5080">
              <a:lnSpc>
                <a:spcPct val="112500"/>
              </a:lnSpc>
              <a:spcBef>
                <a:spcPts val="555"/>
              </a:spcBef>
            </a:pPr>
            <a:r>
              <a:rPr lang="nl-NL" sz="1000" dirty="0">
                <a:latin typeface="Daimler CS Light"/>
                <a:cs typeface="Daimler CS Light"/>
              </a:rPr>
              <a:t>Het</a:t>
            </a:r>
            <a:r>
              <a:rPr lang="nl-NL" sz="1000" b="0" dirty="0">
                <a:latin typeface="Daimler CS Light"/>
                <a:cs typeface="Daimler CS Light"/>
              </a:rPr>
              <a:t> </a:t>
            </a:r>
            <a:r>
              <a:rPr lang="nl-NL" sz="1000" b="1" dirty="0">
                <a:latin typeface="Daimler CS Demi"/>
                <a:cs typeface="Daimler CS Light"/>
              </a:rPr>
              <a:t>o</a:t>
            </a:r>
            <a:r>
              <a:rPr lang="nl-NL" sz="1000" b="1" dirty="0">
                <a:latin typeface="Daimler CS Demi"/>
                <a:cs typeface="Daimler CS Demi"/>
              </a:rPr>
              <a:t>nafhankelijke testinstituut</a:t>
            </a:r>
            <a:r>
              <a:rPr lang="nl-NL" sz="1000" b="1" spc="20" dirty="0">
                <a:latin typeface="Daimler CS Demi"/>
                <a:cs typeface="Daimler CS Demi"/>
              </a:rPr>
              <a:t> </a:t>
            </a:r>
            <a:r>
              <a:rPr lang="nl-NL" sz="1000" b="1" dirty="0">
                <a:latin typeface="Daimler CS Demi"/>
                <a:cs typeface="Daimler CS Demi"/>
              </a:rPr>
              <a:t>DEKRA</a:t>
            </a:r>
            <a:r>
              <a:rPr lang="nl-NL" sz="1000" b="1" spc="10" dirty="0">
                <a:latin typeface="Daimler CS Demi"/>
                <a:cs typeface="Daimler CS Demi"/>
              </a:rPr>
              <a:t> </a:t>
            </a:r>
            <a:r>
              <a:rPr lang="nl-NL" sz="1000" b="0" dirty="0">
                <a:latin typeface="Daimler CS Light"/>
                <a:cs typeface="Daimler CS Light"/>
              </a:rPr>
              <a:t>heeft met drie paar remvoeringen en remschijven verschillende tests uitgevoerd.</a:t>
            </a:r>
            <a:r>
              <a:rPr lang="nl-NL" sz="1000" b="0" spc="-15" dirty="0">
                <a:latin typeface="Daimler CS Light"/>
                <a:cs typeface="Daimler CS Light"/>
              </a:rPr>
              <a:t> </a:t>
            </a:r>
            <a:r>
              <a:rPr lang="nl-NL" sz="1000" b="0" dirty="0">
                <a:latin typeface="Daimler CS Light"/>
                <a:cs typeface="Daimler CS Light"/>
              </a:rPr>
              <a:t>De geteste producten zijn geschikt voor de C-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spc="-5" dirty="0">
                <a:latin typeface="Daimler CS Light"/>
                <a:cs typeface="Daimler CS Light"/>
              </a:rPr>
              <a:t>en </a:t>
            </a:r>
            <a:r>
              <a:rPr lang="nl-NL" sz="1000" b="0" dirty="0">
                <a:latin typeface="Daimler CS Light"/>
                <a:cs typeface="Daimler CS Light"/>
              </a:rPr>
              <a:t>E-Klasses van modelserie 205,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b="0" dirty="0">
                <a:latin typeface="Daimler CS Light"/>
                <a:cs typeface="Daimler CS Light"/>
              </a:rPr>
              <a:t>213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spc="-5" dirty="0">
                <a:latin typeface="Daimler CS Light"/>
                <a:cs typeface="Daimler CS Light"/>
              </a:rPr>
              <a:t>en</a:t>
            </a:r>
            <a:r>
              <a:rPr lang="nl-NL" sz="1000" b="0" dirty="0">
                <a:latin typeface="Daimler CS Light"/>
                <a:cs typeface="Daimler CS Light"/>
              </a:rPr>
              <a:t> 238.</a:t>
            </a:r>
            <a:r>
              <a:rPr lang="nl-NL" sz="1000" b="0" spc="-5" dirty="0">
                <a:latin typeface="Daimler CS Light"/>
                <a:cs typeface="Daimler CS Light"/>
              </a:rPr>
              <a:t> Het testvoertuig was een </a:t>
            </a:r>
            <a:r>
              <a:rPr lang="nl-NL" sz="1000" b="0" dirty="0">
                <a:latin typeface="Daimler CS Light"/>
                <a:cs typeface="Daimler CS Light"/>
              </a:rPr>
              <a:t>Mercedes-Benz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b="0" dirty="0">
                <a:latin typeface="Daimler CS Light"/>
                <a:cs typeface="Daimler CS Light"/>
              </a:rPr>
              <a:t>C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b="0" dirty="0">
                <a:latin typeface="Daimler CS Light"/>
                <a:cs typeface="Daimler CS Light"/>
              </a:rPr>
              <a:t>200,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spc="-5" dirty="0">
                <a:latin typeface="Daimler CS Light"/>
                <a:cs typeface="Daimler CS Light"/>
              </a:rPr>
              <a:t>modelserie</a:t>
            </a:r>
            <a:r>
              <a:rPr lang="nl-NL" sz="1000" b="0" spc="-5" dirty="0">
                <a:latin typeface="Daimler CS Light"/>
                <a:cs typeface="Daimler CS Light"/>
              </a:rPr>
              <a:t> </a:t>
            </a:r>
            <a:r>
              <a:rPr lang="nl-NL" sz="1000" b="0" spc="-20" dirty="0">
                <a:latin typeface="Daimler CS Light"/>
                <a:cs typeface="Daimler CS Light"/>
              </a:rPr>
              <a:t>205.</a:t>
            </a:r>
            <a:endParaRPr lang="nl-NL" sz="1000" dirty="0">
              <a:latin typeface="Daimler CS Light"/>
              <a:cs typeface="Daimler CS Ligh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12"/>
            <a:ext cx="0" cy="396240"/>
          </a:xfrm>
          <a:custGeom>
            <a:avLst/>
            <a:gdLst/>
            <a:ahLst/>
            <a:cxnLst/>
            <a:rect l="l" t="t" r="r" b="b"/>
            <a:pathLst>
              <a:path h="396240">
                <a:moveTo>
                  <a:pt x="0" y="0"/>
                </a:moveTo>
                <a:lnTo>
                  <a:pt x="0" y="395998"/>
                </a:lnTo>
                <a:lnTo>
                  <a:pt x="0" y="0"/>
                </a:lnTo>
                <a:close/>
              </a:path>
            </a:pathLst>
          </a:custGeom>
          <a:solidFill>
            <a:srgbClr val="040000"/>
          </a:solidFill>
        </p:spPr>
        <p:txBody>
          <a:bodyPr wrap="square" lIns="0" tIns="0" rIns="0" bIns="0" rtlCol="0"/>
          <a:lstStyle/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1125</Words>
  <Application>Microsoft Office PowerPoint</Application>
  <PresentationFormat>Custom</PresentationFormat>
  <Paragraphs>108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Calibri</vt:lpstr>
      <vt:lpstr>Daimler CAC</vt:lpstr>
      <vt:lpstr>Daimler CS Demi</vt:lpstr>
      <vt:lpstr>Daimler CS Light</vt:lpstr>
      <vt:lpstr>MB Corpo A Title Cond</vt:lpstr>
      <vt:lpstr>MB Corpo S Text</vt:lpstr>
      <vt:lpstr>MB Corpo S Text Light</vt:lpstr>
      <vt:lpstr>Times New Roman</vt:lpstr>
      <vt:lpstr>Office Theme</vt:lpstr>
      <vt:lpstr>Remmen</vt:lpstr>
      <vt:lpstr>Maatstaf op het gebied van kwaliteit, veiligheid en rentabiliteit.</vt:lpstr>
      <vt:lpstr>De producttest: Mercedes-Benz versus concurrenten Het onafhankelijke testinstituut DEKRA heeft met drie paar remvoeringen en remschijven verschillende tests uitgevoerd. De geteste producten zijn geschikt voor de C- en E-Klasses van modelserie 205, 213 en 238. Het testvoertuig was een Mercedes-Benz C 200, modelserie 205.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Bremsen.</dc:title>
  <cp:lastModifiedBy>Charris van 't Slot</cp:lastModifiedBy>
  <cp:revision>58</cp:revision>
  <dcterms:created xsi:type="dcterms:W3CDTF">2023-08-25T08:53:03Z</dcterms:created>
  <dcterms:modified xsi:type="dcterms:W3CDTF">2023-09-07T13:21:04Z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2020-01-21T00:00:00Z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15.0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2023-08-25T08:53:24Z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d4b1f1a3-815a-420b-a6f4-ca5a6cee277b</vt:lpwstr>
  </property>
  <property fmtid="{D5CDD505-2E9C-101B-9397-08002B2CF9AE}" pid="12" name="MSIP_Label_924dbb1d-991d-4bbd-aad5-33bac1d8ffaf_ContentBits">
    <vt:lpwstr>0</vt:lpwstr>
  </property>
</Properties>
</file>