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20104100" cy="7112000"/>
  <p:notesSz cx="20104100" cy="7112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30" autoAdjust="0"/>
  </p:normalViewPr>
  <p:slideViewPr>
    <p:cSldViewPr>
      <p:cViewPr>
        <p:scale>
          <a:sx n="125" d="100"/>
          <a:sy n="125" d="100"/>
        </p:scale>
        <p:origin x="-9192" y="-13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48562" y="219940"/>
            <a:ext cx="4803775" cy="11055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0" i="0">
                <a:solidFill>
                  <a:srgbClr val="1A1A18"/>
                </a:solidFill>
                <a:latin typeface="MB Corpo A Title Cond"/>
                <a:cs typeface="MB Corpo A Title Con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10160" y="610067"/>
            <a:ext cx="5832670" cy="5873002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219" y="609219"/>
            <a:ext cx="2831717" cy="2852313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219" y="3630756"/>
            <a:ext cx="2831717" cy="285231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6605251" y="6706753"/>
            <a:ext cx="2402266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 Originele Onderdelen</a:t>
            </a:r>
            <a:r>
              <a:rPr lang="nl-NL" sz="70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Onderhoud en slijtage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661262" y="1861494"/>
            <a:ext cx="6972300" cy="3175"/>
            <a:chOff x="10661262" y="1861494"/>
            <a:chExt cx="6972300" cy="3175"/>
          </a:xfrm>
        </p:grpSpPr>
        <p:sp>
          <p:nvSpPr>
            <p:cNvPr id="7" name="object 7"/>
            <p:cNvSpPr/>
            <p:nvPr/>
          </p:nvSpPr>
          <p:spPr>
            <a:xfrm>
              <a:off x="10661262" y="1862987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11981228" y="1862987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13233502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15433445" y="1862987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0661262" y="2061413"/>
            <a:ext cx="6972300" cy="3175"/>
            <a:chOff x="10661262" y="2061413"/>
            <a:chExt cx="6972300" cy="3175"/>
          </a:xfrm>
        </p:grpSpPr>
        <p:sp>
          <p:nvSpPr>
            <p:cNvPr id="12" name="object 12"/>
            <p:cNvSpPr/>
            <p:nvPr/>
          </p:nvSpPr>
          <p:spPr>
            <a:xfrm>
              <a:off x="10661262" y="2062905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11981228" y="2062905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33502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15433445" y="2062905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10661262" y="3178308"/>
            <a:ext cx="6972300" cy="3175"/>
            <a:chOff x="10661262" y="3178308"/>
            <a:chExt cx="6972300" cy="3175"/>
          </a:xfrm>
        </p:grpSpPr>
        <p:sp>
          <p:nvSpPr>
            <p:cNvPr id="17" name="object 17"/>
            <p:cNvSpPr/>
            <p:nvPr/>
          </p:nvSpPr>
          <p:spPr>
            <a:xfrm>
              <a:off x="10661262" y="3179801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1981228" y="3179801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9" name="object 19"/>
            <p:cNvSpPr/>
            <p:nvPr/>
          </p:nvSpPr>
          <p:spPr>
            <a:xfrm>
              <a:off x="13233502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0" name="object 20"/>
            <p:cNvSpPr/>
            <p:nvPr/>
          </p:nvSpPr>
          <p:spPr>
            <a:xfrm>
              <a:off x="15433445" y="3179801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10661262" y="4455164"/>
            <a:ext cx="6972300" cy="3175"/>
            <a:chOff x="10661262" y="4455164"/>
            <a:chExt cx="6972300" cy="3175"/>
          </a:xfrm>
        </p:grpSpPr>
        <p:sp>
          <p:nvSpPr>
            <p:cNvPr id="22" name="object 22"/>
            <p:cNvSpPr/>
            <p:nvPr/>
          </p:nvSpPr>
          <p:spPr>
            <a:xfrm>
              <a:off x="10661262" y="4456656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1981228" y="4456656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33502" y="445665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5" name="object 25"/>
            <p:cNvSpPr/>
            <p:nvPr/>
          </p:nvSpPr>
          <p:spPr>
            <a:xfrm>
              <a:off x="15433445" y="4456656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10661262" y="5572059"/>
            <a:ext cx="6972300" cy="3175"/>
            <a:chOff x="10661262" y="5572059"/>
            <a:chExt cx="6972300" cy="3175"/>
          </a:xfrm>
        </p:grpSpPr>
        <p:sp>
          <p:nvSpPr>
            <p:cNvPr id="27" name="object 27"/>
            <p:cNvSpPr/>
            <p:nvPr/>
          </p:nvSpPr>
          <p:spPr>
            <a:xfrm>
              <a:off x="10661262" y="5573552"/>
              <a:ext cx="1320165" cy="0"/>
            </a:xfrm>
            <a:custGeom>
              <a:avLst/>
              <a:gdLst/>
              <a:ahLst/>
              <a:cxnLst/>
              <a:rect l="l" t="t" r="r" b="b"/>
              <a:pathLst>
                <a:path w="1320165">
                  <a:moveTo>
                    <a:pt x="0" y="0"/>
                  </a:moveTo>
                  <a:lnTo>
                    <a:pt x="131996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8" name="object 28"/>
            <p:cNvSpPr/>
            <p:nvPr/>
          </p:nvSpPr>
          <p:spPr>
            <a:xfrm>
              <a:off x="11981228" y="5573552"/>
              <a:ext cx="1252855" cy="0"/>
            </a:xfrm>
            <a:custGeom>
              <a:avLst/>
              <a:gdLst/>
              <a:ahLst/>
              <a:cxnLst/>
              <a:rect l="l" t="t" r="r" b="b"/>
              <a:pathLst>
                <a:path w="1252855">
                  <a:moveTo>
                    <a:pt x="0" y="0"/>
                  </a:moveTo>
                  <a:lnTo>
                    <a:pt x="1252276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29" name="object 29"/>
            <p:cNvSpPr/>
            <p:nvPr/>
          </p:nvSpPr>
          <p:spPr>
            <a:xfrm>
              <a:off x="13233502" y="5573552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15433445" y="5573552"/>
              <a:ext cx="2200275" cy="0"/>
            </a:xfrm>
            <a:custGeom>
              <a:avLst/>
              <a:gdLst/>
              <a:ahLst/>
              <a:cxnLst/>
              <a:rect l="l" t="t" r="r" b="b"/>
              <a:pathLst>
                <a:path w="2200275">
                  <a:moveTo>
                    <a:pt x="0" y="0"/>
                  </a:moveTo>
                  <a:lnTo>
                    <a:pt x="2199943" y="0"/>
                  </a:lnTo>
                </a:path>
              </a:pathLst>
            </a:custGeom>
            <a:ln w="3175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31" name="object 31"/>
          <p:cNvSpPr/>
          <p:nvPr/>
        </p:nvSpPr>
        <p:spPr>
          <a:xfrm>
            <a:off x="17701080" y="3179801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2" name="object 32"/>
          <p:cNvSpPr/>
          <p:nvPr/>
        </p:nvSpPr>
        <p:spPr>
          <a:xfrm>
            <a:off x="17701080" y="4456657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3" name="object 33"/>
          <p:cNvSpPr/>
          <p:nvPr/>
        </p:nvSpPr>
        <p:spPr>
          <a:xfrm>
            <a:off x="17701080" y="5573552"/>
            <a:ext cx="1793875" cy="0"/>
          </a:xfrm>
          <a:custGeom>
            <a:avLst/>
            <a:gdLst/>
            <a:ahLst/>
            <a:cxnLst/>
            <a:rect l="l" t="t" r="r" b="b"/>
            <a:pathLst>
              <a:path w="1793875">
                <a:moveTo>
                  <a:pt x="0" y="0"/>
                </a:moveTo>
                <a:lnTo>
                  <a:pt x="1793797" y="0"/>
                </a:lnTo>
              </a:path>
            </a:pathLst>
          </a:custGeom>
          <a:ln w="3175">
            <a:solidFill>
              <a:srgbClr val="009EE3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34" name="object 34"/>
          <p:cNvSpPr txBox="1"/>
          <p:nvPr/>
        </p:nvSpPr>
        <p:spPr>
          <a:xfrm>
            <a:off x="10699330" y="1880040"/>
            <a:ext cx="459740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Product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271534" y="1880040"/>
            <a:ext cx="153225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uw klanten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471454" y="1880040"/>
            <a:ext cx="103695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De voordelen voor u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701080" y="1861494"/>
            <a:ext cx="1793875" cy="176330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29845" rIns="0" bIns="0" rtlCol="0">
            <a:spAutoFit/>
          </a:bodyPr>
          <a:lstStyle/>
          <a:p>
            <a:pPr marL="50165">
              <a:lnSpc>
                <a:spcPct val="100000"/>
              </a:lnSpc>
              <a:spcBef>
                <a:spcPts val="235"/>
              </a:spcBef>
            </a:pPr>
            <a:r>
              <a:rPr lang="nl-NL" sz="950" b="1" spc="-30" dirty="0">
                <a:solidFill>
                  <a:srgbClr val="FFFFFF"/>
                </a:solidFill>
                <a:latin typeface="MB Corpo S Text"/>
                <a:cs typeface="MB Corpo S Text"/>
              </a:rPr>
              <a:t>Praktische tips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699211" y="2126478"/>
            <a:ext cx="1123950" cy="4752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Oliefilter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Lange levensduur en optimale prestaties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12065448" y="2164446"/>
            <a:ext cx="812165" cy="914400"/>
            <a:chOff x="12065448" y="2164446"/>
            <a:chExt cx="812165" cy="914400"/>
          </a:xfrm>
        </p:grpSpPr>
        <p:pic>
          <p:nvPicPr>
            <p:cNvPr id="40" name="object 4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2319680" y="2164446"/>
              <a:ext cx="557756" cy="913817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12072910" y="252911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196458" y="0"/>
                  </a:moveTo>
                  <a:lnTo>
                    <a:pt x="151413" y="5188"/>
                  </a:lnTo>
                  <a:lnTo>
                    <a:pt x="110062" y="19966"/>
                  </a:lnTo>
                  <a:lnTo>
                    <a:pt x="73585" y="43156"/>
                  </a:lnTo>
                  <a:lnTo>
                    <a:pt x="43160" y="73577"/>
                  </a:lnTo>
                  <a:lnTo>
                    <a:pt x="19968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8" y="282840"/>
                  </a:lnTo>
                  <a:lnTo>
                    <a:pt x="43160" y="319315"/>
                  </a:lnTo>
                  <a:lnTo>
                    <a:pt x="73585" y="349736"/>
                  </a:lnTo>
                  <a:lnTo>
                    <a:pt x="110062" y="372926"/>
                  </a:lnTo>
                  <a:lnTo>
                    <a:pt x="151413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2" name="object 42"/>
            <p:cNvSpPr/>
            <p:nvPr/>
          </p:nvSpPr>
          <p:spPr>
            <a:xfrm>
              <a:off x="12072910" y="2529118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13" y="387704"/>
                  </a:lnTo>
                  <a:lnTo>
                    <a:pt x="110062" y="372926"/>
                  </a:lnTo>
                  <a:lnTo>
                    <a:pt x="73585" y="349736"/>
                  </a:lnTo>
                  <a:lnTo>
                    <a:pt x="43160" y="319315"/>
                  </a:lnTo>
                  <a:lnTo>
                    <a:pt x="19968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8" y="110052"/>
                  </a:lnTo>
                  <a:lnTo>
                    <a:pt x="43160" y="73577"/>
                  </a:lnTo>
                  <a:lnTo>
                    <a:pt x="73585" y="43156"/>
                  </a:lnTo>
                  <a:lnTo>
                    <a:pt x="110062" y="19966"/>
                  </a:lnTo>
                  <a:lnTo>
                    <a:pt x="151413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43" name="object 43"/>
            <p:cNvSpPr/>
            <p:nvPr/>
          </p:nvSpPr>
          <p:spPr>
            <a:xfrm>
              <a:off x="12163933" y="2575492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4" h="287655">
                  <a:moveTo>
                    <a:pt x="54063" y="224828"/>
                  </a:moveTo>
                  <a:lnTo>
                    <a:pt x="48602" y="219379"/>
                  </a:lnTo>
                  <a:lnTo>
                    <a:pt x="41884" y="219379"/>
                  </a:lnTo>
                  <a:lnTo>
                    <a:pt x="35153" y="219379"/>
                  </a:lnTo>
                  <a:lnTo>
                    <a:pt x="29705" y="224828"/>
                  </a:lnTo>
                  <a:lnTo>
                    <a:pt x="29705" y="238290"/>
                  </a:lnTo>
                  <a:lnTo>
                    <a:pt x="35153" y="243725"/>
                  </a:lnTo>
                  <a:lnTo>
                    <a:pt x="48602" y="243725"/>
                  </a:lnTo>
                  <a:lnTo>
                    <a:pt x="54063" y="238290"/>
                  </a:lnTo>
                  <a:lnTo>
                    <a:pt x="54063" y="224828"/>
                  </a:lnTo>
                  <a:close/>
                </a:path>
                <a:path w="211454" h="287655">
                  <a:moveTo>
                    <a:pt x="54063" y="187807"/>
                  </a:moveTo>
                  <a:lnTo>
                    <a:pt x="48602" y="182359"/>
                  </a:lnTo>
                  <a:lnTo>
                    <a:pt x="41884" y="182359"/>
                  </a:lnTo>
                  <a:lnTo>
                    <a:pt x="35153" y="182359"/>
                  </a:lnTo>
                  <a:lnTo>
                    <a:pt x="29705" y="187807"/>
                  </a:lnTo>
                  <a:lnTo>
                    <a:pt x="29705" y="201256"/>
                  </a:lnTo>
                  <a:lnTo>
                    <a:pt x="35153" y="206705"/>
                  </a:lnTo>
                  <a:lnTo>
                    <a:pt x="48602" y="206705"/>
                  </a:lnTo>
                  <a:lnTo>
                    <a:pt x="54063" y="201256"/>
                  </a:lnTo>
                  <a:lnTo>
                    <a:pt x="54063" y="187807"/>
                  </a:lnTo>
                  <a:close/>
                </a:path>
                <a:path w="211454" h="287655">
                  <a:moveTo>
                    <a:pt x="54063" y="150761"/>
                  </a:moveTo>
                  <a:lnTo>
                    <a:pt x="48602" y="145313"/>
                  </a:lnTo>
                  <a:lnTo>
                    <a:pt x="41884" y="145313"/>
                  </a:lnTo>
                  <a:lnTo>
                    <a:pt x="35153" y="145313"/>
                  </a:lnTo>
                  <a:lnTo>
                    <a:pt x="29705" y="150761"/>
                  </a:lnTo>
                  <a:lnTo>
                    <a:pt x="29705" y="164236"/>
                  </a:lnTo>
                  <a:lnTo>
                    <a:pt x="35153" y="169684"/>
                  </a:lnTo>
                  <a:lnTo>
                    <a:pt x="48602" y="169684"/>
                  </a:lnTo>
                  <a:lnTo>
                    <a:pt x="54063" y="164236"/>
                  </a:lnTo>
                  <a:lnTo>
                    <a:pt x="54063" y="150761"/>
                  </a:lnTo>
                  <a:close/>
                </a:path>
                <a:path w="211454" h="287655">
                  <a:moveTo>
                    <a:pt x="54063" y="113753"/>
                  </a:moveTo>
                  <a:lnTo>
                    <a:pt x="48602" y="108292"/>
                  </a:lnTo>
                  <a:lnTo>
                    <a:pt x="41884" y="108292"/>
                  </a:lnTo>
                  <a:lnTo>
                    <a:pt x="35153" y="108292"/>
                  </a:lnTo>
                  <a:lnTo>
                    <a:pt x="29705" y="113753"/>
                  </a:lnTo>
                  <a:lnTo>
                    <a:pt x="29705" y="127215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15"/>
                  </a:lnTo>
                  <a:lnTo>
                    <a:pt x="54063" y="113753"/>
                  </a:lnTo>
                  <a:close/>
                </a:path>
                <a:path w="211454" h="287655">
                  <a:moveTo>
                    <a:pt x="54063" y="76733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33"/>
                  </a:lnTo>
                  <a:lnTo>
                    <a:pt x="29705" y="90195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195"/>
                  </a:lnTo>
                  <a:lnTo>
                    <a:pt x="54063" y="76733"/>
                  </a:lnTo>
                  <a:close/>
                </a:path>
                <a:path w="211454" h="287655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38" y="0"/>
                  </a:lnTo>
                  <a:lnTo>
                    <a:pt x="116738" y="16827"/>
                  </a:lnTo>
                  <a:lnTo>
                    <a:pt x="116738" y="29260"/>
                  </a:lnTo>
                  <a:lnTo>
                    <a:pt x="111683" y="34302"/>
                  </a:lnTo>
                  <a:lnTo>
                    <a:pt x="99250" y="34302"/>
                  </a:lnTo>
                  <a:lnTo>
                    <a:pt x="94221" y="29260"/>
                  </a:lnTo>
                  <a:lnTo>
                    <a:pt x="94221" y="16827"/>
                  </a:lnTo>
                  <a:lnTo>
                    <a:pt x="99250" y="11798"/>
                  </a:lnTo>
                  <a:lnTo>
                    <a:pt x="111683" y="11798"/>
                  </a:lnTo>
                  <a:lnTo>
                    <a:pt x="116738" y="16827"/>
                  </a:lnTo>
                  <a:lnTo>
                    <a:pt x="116738" y="0"/>
                  </a:lnTo>
                  <a:lnTo>
                    <a:pt x="68465" y="0"/>
                  </a:lnTo>
                  <a:lnTo>
                    <a:pt x="43307" y="46101"/>
                  </a:lnTo>
                  <a:lnTo>
                    <a:pt x="167640" y="46101"/>
                  </a:lnTo>
                  <a:close/>
                </a:path>
                <a:path w="211454" h="287655">
                  <a:moveTo>
                    <a:pt x="210947" y="27711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201" y="24422"/>
                  </a:lnTo>
                  <a:lnTo>
                    <a:pt x="170154" y="40830"/>
                  </a:lnTo>
                  <a:lnTo>
                    <a:pt x="195580" y="40830"/>
                  </a:lnTo>
                  <a:lnTo>
                    <a:pt x="195580" y="270649"/>
                  </a:lnTo>
                  <a:lnTo>
                    <a:pt x="15367" y="270649"/>
                  </a:lnTo>
                  <a:lnTo>
                    <a:pt x="15367" y="40830"/>
                  </a:lnTo>
                  <a:lnTo>
                    <a:pt x="40805" y="40830"/>
                  </a:lnTo>
                  <a:lnTo>
                    <a:pt x="49771" y="24422"/>
                  </a:lnTo>
                  <a:lnTo>
                    <a:pt x="3276" y="24422"/>
                  </a:lnTo>
                  <a:lnTo>
                    <a:pt x="0" y="27711"/>
                  </a:lnTo>
                  <a:lnTo>
                    <a:pt x="0" y="283768"/>
                  </a:lnTo>
                  <a:lnTo>
                    <a:pt x="3276" y="287070"/>
                  </a:lnTo>
                  <a:lnTo>
                    <a:pt x="207670" y="287070"/>
                  </a:lnTo>
                  <a:lnTo>
                    <a:pt x="210947" y="283768"/>
                  </a:lnTo>
                  <a:lnTo>
                    <a:pt x="210947" y="27711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44" name="object 4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227301" y="2644567"/>
              <a:ext cx="125239" cy="173767"/>
            </a:xfrm>
            <a:prstGeom prst="rect">
              <a:avLst/>
            </a:prstGeom>
          </p:spPr>
        </p:pic>
      </p:grpSp>
      <p:sp>
        <p:nvSpPr>
          <p:cNvPr id="45" name="object 45"/>
          <p:cNvSpPr txBox="1"/>
          <p:nvPr/>
        </p:nvSpPr>
        <p:spPr>
          <a:xfrm>
            <a:off x="13233497" y="2113677"/>
            <a:ext cx="2200275" cy="872931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14300" marR="552450" indent="-64135">
              <a:lnSpc>
                <a:spcPct val="113300"/>
              </a:lnSpc>
              <a:spcBef>
                <a:spcPts val="565"/>
              </a:spcBef>
              <a:buChar char="•"/>
              <a:tabLst>
                <a:tab pos="115570" algn="l"/>
              </a:tabLst>
            </a:pPr>
            <a:r>
              <a:rPr lang="nl-NL" sz="700" spc="-45" dirty="0">
                <a:solidFill>
                  <a:srgbClr val="FFFFFF"/>
                </a:solidFill>
                <a:latin typeface="MB Corpo S Text Light"/>
                <a:cs typeface="MB Corpo S Text Light"/>
              </a:rPr>
              <a:t>Perfecte verhouding van filtervermogen en opnamecapaciteit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4300" marR="549275" indent="-64135">
              <a:lnSpc>
                <a:spcPct val="113300"/>
              </a:lnSpc>
              <a:spcBef>
                <a:spcPts val="270"/>
              </a:spcBef>
              <a:buChar char="•"/>
              <a:tabLst>
                <a:tab pos="115570" algn="l"/>
              </a:tabLst>
            </a:pPr>
            <a:r>
              <a:rPr lang="nl-NL" sz="700" spc="-40" dirty="0">
                <a:solidFill>
                  <a:srgbClr val="FFFFFF"/>
                </a:solidFill>
                <a:latin typeface="MB Corpo S Text Light"/>
                <a:cs typeface="MB Corpo S Text Light"/>
              </a:rPr>
              <a:t>Alleen met optimaal gereinigde olie worden de onderhoudsintervallen  bereikt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2395" marR="506095" indent="-62230">
              <a:lnSpc>
                <a:spcPct val="113300"/>
              </a:lnSpc>
              <a:spcBef>
                <a:spcPts val="265"/>
              </a:spcBef>
              <a:buChar char="•"/>
              <a:tabLst>
                <a:tab pos="113664" algn="l"/>
              </a:tabLst>
            </a:pPr>
            <a:r>
              <a:rPr lang="nl-NL" sz="70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Gaat vroegtijdige slijtage en</a:t>
            </a:r>
            <a:r>
              <a:rPr lang="nl-NL" sz="700" b="0" spc="-15" dirty="0">
                <a:solidFill>
                  <a:srgbClr val="FFFFFF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gevolgschade aan het inspuitsysteem en de motor tegen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5471519" y="2173316"/>
            <a:ext cx="1872614" cy="81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240665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Optimale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maatvoering, sluit daardoor perfect aan en is gemakkelijk te monteren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76200" marR="5080" indent="-64135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Meegeleverd zijn bovendien de benodigde afdichtringen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76200" marR="56515" indent="-64135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</a:pPr>
            <a:r>
              <a:rPr lang="nl-NL" sz="70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originele oliefilter beschikt over markeringen voor een juiste montage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7739168" y="2173316"/>
            <a:ext cx="1568450" cy="49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Voor</a:t>
            </a:r>
            <a:r>
              <a:rPr lang="nl-NL" sz="700" b="0" spc="-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V6‑</a:t>
            </a:r>
            <a:r>
              <a:rPr lang="nl-NL" sz="700" b="0" spc="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25" dirty="0">
                <a:solidFill>
                  <a:srgbClr val="009EE3"/>
                </a:solidFill>
                <a:latin typeface="MB Corpo S Text Light"/>
                <a:cs typeface="MB Corpo S Text Light"/>
              </a:rPr>
              <a:t>en</a:t>
            </a:r>
            <a:r>
              <a:rPr lang="nl-NL" sz="700" b="0" spc="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V8‑benzinemotoren worden volledig synthetische vezels gebruikt, die geschikt zijn voor de hogere drukbelasting bij deze motoren.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0696323" y="3243313"/>
            <a:ext cx="1205230" cy="7186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Luchtfilter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Uitstekende prestaties en een laag brandstofverbruik dankzij het sterke filtervermogen en een hoge luchtdoorlaatbaarheid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2065448" y="3326254"/>
            <a:ext cx="914400" cy="914400"/>
            <a:chOff x="12065448" y="3326254"/>
            <a:chExt cx="914400" cy="914400"/>
          </a:xfrm>
        </p:grpSpPr>
        <p:pic>
          <p:nvPicPr>
            <p:cNvPr id="50" name="object 5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2235074" y="3326254"/>
              <a:ext cx="744593" cy="913829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2072910" y="365625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196458" y="0"/>
                  </a:moveTo>
                  <a:lnTo>
                    <a:pt x="151413" y="5188"/>
                  </a:lnTo>
                  <a:lnTo>
                    <a:pt x="110062" y="19966"/>
                  </a:lnTo>
                  <a:lnTo>
                    <a:pt x="73585" y="43156"/>
                  </a:lnTo>
                  <a:lnTo>
                    <a:pt x="43160" y="73577"/>
                  </a:lnTo>
                  <a:lnTo>
                    <a:pt x="19968" y="110052"/>
                  </a:lnTo>
                  <a:lnTo>
                    <a:pt x="5188" y="151402"/>
                  </a:lnTo>
                  <a:lnTo>
                    <a:pt x="0" y="196446"/>
                  </a:lnTo>
                  <a:lnTo>
                    <a:pt x="5188" y="241490"/>
                  </a:lnTo>
                  <a:lnTo>
                    <a:pt x="19968" y="282840"/>
                  </a:lnTo>
                  <a:lnTo>
                    <a:pt x="43160" y="319315"/>
                  </a:lnTo>
                  <a:lnTo>
                    <a:pt x="73585" y="349736"/>
                  </a:lnTo>
                  <a:lnTo>
                    <a:pt x="110062" y="372926"/>
                  </a:lnTo>
                  <a:lnTo>
                    <a:pt x="151413" y="387704"/>
                  </a:lnTo>
                  <a:lnTo>
                    <a:pt x="196458" y="392893"/>
                  </a:lnTo>
                  <a:lnTo>
                    <a:pt x="241502" y="387704"/>
                  </a:lnTo>
                  <a:lnTo>
                    <a:pt x="282852" y="372926"/>
                  </a:lnTo>
                  <a:lnTo>
                    <a:pt x="319327" y="349736"/>
                  </a:lnTo>
                  <a:lnTo>
                    <a:pt x="349748" y="319315"/>
                  </a:lnTo>
                  <a:lnTo>
                    <a:pt x="372938" y="282840"/>
                  </a:lnTo>
                  <a:lnTo>
                    <a:pt x="387716" y="241490"/>
                  </a:lnTo>
                  <a:lnTo>
                    <a:pt x="392905" y="196446"/>
                  </a:lnTo>
                  <a:lnTo>
                    <a:pt x="387716" y="151402"/>
                  </a:lnTo>
                  <a:lnTo>
                    <a:pt x="372938" y="110052"/>
                  </a:lnTo>
                  <a:lnTo>
                    <a:pt x="349748" y="73577"/>
                  </a:lnTo>
                  <a:lnTo>
                    <a:pt x="319327" y="43156"/>
                  </a:lnTo>
                  <a:lnTo>
                    <a:pt x="282852" y="19966"/>
                  </a:lnTo>
                  <a:lnTo>
                    <a:pt x="241502" y="5188"/>
                  </a:lnTo>
                  <a:lnTo>
                    <a:pt x="19645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2" name="object 52"/>
            <p:cNvSpPr/>
            <p:nvPr/>
          </p:nvSpPr>
          <p:spPr>
            <a:xfrm>
              <a:off x="12072910" y="3656251"/>
              <a:ext cx="393065" cy="393065"/>
            </a:xfrm>
            <a:custGeom>
              <a:avLst/>
              <a:gdLst/>
              <a:ahLst/>
              <a:cxnLst/>
              <a:rect l="l" t="t" r="r" b="b"/>
              <a:pathLst>
                <a:path w="393065" h="393064">
                  <a:moveTo>
                    <a:pt x="392905" y="196446"/>
                  </a:moveTo>
                  <a:lnTo>
                    <a:pt x="387716" y="241490"/>
                  </a:lnTo>
                  <a:lnTo>
                    <a:pt x="372938" y="282840"/>
                  </a:lnTo>
                  <a:lnTo>
                    <a:pt x="349748" y="319315"/>
                  </a:lnTo>
                  <a:lnTo>
                    <a:pt x="319327" y="349736"/>
                  </a:lnTo>
                  <a:lnTo>
                    <a:pt x="282852" y="372926"/>
                  </a:lnTo>
                  <a:lnTo>
                    <a:pt x="241502" y="387704"/>
                  </a:lnTo>
                  <a:lnTo>
                    <a:pt x="196458" y="392893"/>
                  </a:lnTo>
                  <a:lnTo>
                    <a:pt x="151413" y="387704"/>
                  </a:lnTo>
                  <a:lnTo>
                    <a:pt x="110062" y="372926"/>
                  </a:lnTo>
                  <a:lnTo>
                    <a:pt x="73585" y="349736"/>
                  </a:lnTo>
                  <a:lnTo>
                    <a:pt x="43160" y="319315"/>
                  </a:lnTo>
                  <a:lnTo>
                    <a:pt x="19968" y="282840"/>
                  </a:lnTo>
                  <a:lnTo>
                    <a:pt x="5188" y="241490"/>
                  </a:lnTo>
                  <a:lnTo>
                    <a:pt x="0" y="196446"/>
                  </a:lnTo>
                  <a:lnTo>
                    <a:pt x="5188" y="151402"/>
                  </a:lnTo>
                  <a:lnTo>
                    <a:pt x="19968" y="110052"/>
                  </a:lnTo>
                  <a:lnTo>
                    <a:pt x="43160" y="73577"/>
                  </a:lnTo>
                  <a:lnTo>
                    <a:pt x="73585" y="43156"/>
                  </a:lnTo>
                  <a:lnTo>
                    <a:pt x="110062" y="19966"/>
                  </a:lnTo>
                  <a:lnTo>
                    <a:pt x="151413" y="5188"/>
                  </a:lnTo>
                  <a:lnTo>
                    <a:pt x="196458" y="0"/>
                  </a:lnTo>
                  <a:lnTo>
                    <a:pt x="241502" y="5188"/>
                  </a:lnTo>
                  <a:lnTo>
                    <a:pt x="282852" y="19966"/>
                  </a:lnTo>
                  <a:lnTo>
                    <a:pt x="319327" y="43156"/>
                  </a:lnTo>
                  <a:lnTo>
                    <a:pt x="349748" y="73577"/>
                  </a:lnTo>
                  <a:lnTo>
                    <a:pt x="372938" y="110052"/>
                  </a:lnTo>
                  <a:lnTo>
                    <a:pt x="387716" y="151402"/>
                  </a:lnTo>
                  <a:lnTo>
                    <a:pt x="392905" y="196446"/>
                  </a:lnTo>
                  <a:close/>
                </a:path>
              </a:pathLst>
            </a:custGeom>
            <a:ln w="14924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53" name="object 53"/>
            <p:cNvSpPr/>
            <p:nvPr/>
          </p:nvSpPr>
          <p:spPr>
            <a:xfrm>
              <a:off x="12163933" y="3702617"/>
              <a:ext cx="211454" cy="287655"/>
            </a:xfrm>
            <a:custGeom>
              <a:avLst/>
              <a:gdLst/>
              <a:ahLst/>
              <a:cxnLst/>
              <a:rect l="l" t="t" r="r" b="b"/>
              <a:pathLst>
                <a:path w="211454" h="287654">
                  <a:moveTo>
                    <a:pt x="54063" y="224840"/>
                  </a:moveTo>
                  <a:lnTo>
                    <a:pt x="48602" y="219392"/>
                  </a:lnTo>
                  <a:lnTo>
                    <a:pt x="41884" y="219392"/>
                  </a:lnTo>
                  <a:lnTo>
                    <a:pt x="35153" y="219392"/>
                  </a:lnTo>
                  <a:lnTo>
                    <a:pt x="29705" y="224840"/>
                  </a:lnTo>
                  <a:lnTo>
                    <a:pt x="29705" y="238290"/>
                  </a:lnTo>
                  <a:lnTo>
                    <a:pt x="35153" y="243738"/>
                  </a:lnTo>
                  <a:lnTo>
                    <a:pt x="48602" y="243738"/>
                  </a:lnTo>
                  <a:lnTo>
                    <a:pt x="54063" y="238290"/>
                  </a:lnTo>
                  <a:lnTo>
                    <a:pt x="54063" y="224840"/>
                  </a:lnTo>
                  <a:close/>
                </a:path>
                <a:path w="211454" h="287654">
                  <a:moveTo>
                    <a:pt x="54063" y="187807"/>
                  </a:moveTo>
                  <a:lnTo>
                    <a:pt x="48602" y="182372"/>
                  </a:lnTo>
                  <a:lnTo>
                    <a:pt x="41884" y="182372"/>
                  </a:lnTo>
                  <a:lnTo>
                    <a:pt x="35153" y="182372"/>
                  </a:lnTo>
                  <a:lnTo>
                    <a:pt x="29705" y="187807"/>
                  </a:lnTo>
                  <a:lnTo>
                    <a:pt x="29705" y="201269"/>
                  </a:lnTo>
                  <a:lnTo>
                    <a:pt x="35153" y="206717"/>
                  </a:lnTo>
                  <a:lnTo>
                    <a:pt x="48602" y="206717"/>
                  </a:lnTo>
                  <a:lnTo>
                    <a:pt x="54063" y="201269"/>
                  </a:lnTo>
                  <a:lnTo>
                    <a:pt x="54063" y="187807"/>
                  </a:lnTo>
                  <a:close/>
                </a:path>
                <a:path w="211454" h="287654">
                  <a:moveTo>
                    <a:pt x="54063" y="150761"/>
                  </a:moveTo>
                  <a:lnTo>
                    <a:pt x="48602" y="145326"/>
                  </a:lnTo>
                  <a:lnTo>
                    <a:pt x="41884" y="145326"/>
                  </a:lnTo>
                  <a:lnTo>
                    <a:pt x="35153" y="145326"/>
                  </a:lnTo>
                  <a:lnTo>
                    <a:pt x="29705" y="150761"/>
                  </a:lnTo>
                  <a:lnTo>
                    <a:pt x="29705" y="164249"/>
                  </a:lnTo>
                  <a:lnTo>
                    <a:pt x="35153" y="169697"/>
                  </a:lnTo>
                  <a:lnTo>
                    <a:pt x="48602" y="169697"/>
                  </a:lnTo>
                  <a:lnTo>
                    <a:pt x="54063" y="164249"/>
                  </a:lnTo>
                  <a:lnTo>
                    <a:pt x="54063" y="150761"/>
                  </a:lnTo>
                  <a:close/>
                </a:path>
                <a:path w="211454" h="287654">
                  <a:moveTo>
                    <a:pt x="54063" y="113753"/>
                  </a:moveTo>
                  <a:lnTo>
                    <a:pt x="48602" y="108305"/>
                  </a:lnTo>
                  <a:lnTo>
                    <a:pt x="41884" y="108305"/>
                  </a:lnTo>
                  <a:lnTo>
                    <a:pt x="35153" y="108305"/>
                  </a:lnTo>
                  <a:lnTo>
                    <a:pt x="29705" y="113753"/>
                  </a:lnTo>
                  <a:lnTo>
                    <a:pt x="29705" y="127228"/>
                  </a:lnTo>
                  <a:lnTo>
                    <a:pt x="35153" y="132664"/>
                  </a:lnTo>
                  <a:lnTo>
                    <a:pt x="48602" y="132664"/>
                  </a:lnTo>
                  <a:lnTo>
                    <a:pt x="54063" y="127228"/>
                  </a:lnTo>
                  <a:lnTo>
                    <a:pt x="54063" y="113753"/>
                  </a:lnTo>
                  <a:close/>
                </a:path>
                <a:path w="211454" h="287654">
                  <a:moveTo>
                    <a:pt x="54063" y="76746"/>
                  </a:moveTo>
                  <a:lnTo>
                    <a:pt x="48602" y="71297"/>
                  </a:lnTo>
                  <a:lnTo>
                    <a:pt x="41884" y="71297"/>
                  </a:lnTo>
                  <a:lnTo>
                    <a:pt x="35153" y="71297"/>
                  </a:lnTo>
                  <a:lnTo>
                    <a:pt x="29705" y="76746"/>
                  </a:lnTo>
                  <a:lnTo>
                    <a:pt x="29705" y="90208"/>
                  </a:lnTo>
                  <a:lnTo>
                    <a:pt x="35153" y="95643"/>
                  </a:lnTo>
                  <a:lnTo>
                    <a:pt x="48602" y="95643"/>
                  </a:lnTo>
                  <a:lnTo>
                    <a:pt x="54063" y="90208"/>
                  </a:lnTo>
                  <a:lnTo>
                    <a:pt x="54063" y="76746"/>
                  </a:lnTo>
                  <a:close/>
                </a:path>
                <a:path w="211454" h="287654">
                  <a:moveTo>
                    <a:pt x="167640" y="46101"/>
                  </a:moveTo>
                  <a:lnTo>
                    <a:pt x="161213" y="34302"/>
                  </a:lnTo>
                  <a:lnTo>
                    <a:pt x="148945" y="11798"/>
                  </a:lnTo>
                  <a:lnTo>
                    <a:pt x="142519" y="0"/>
                  </a:lnTo>
                  <a:lnTo>
                    <a:pt x="116738" y="0"/>
                  </a:lnTo>
                  <a:lnTo>
                    <a:pt x="116738" y="16840"/>
                  </a:lnTo>
                  <a:lnTo>
                    <a:pt x="116738" y="29273"/>
                  </a:lnTo>
                  <a:lnTo>
                    <a:pt x="111683" y="34302"/>
                  </a:lnTo>
                  <a:lnTo>
                    <a:pt x="99250" y="34302"/>
                  </a:lnTo>
                  <a:lnTo>
                    <a:pt x="94221" y="29273"/>
                  </a:lnTo>
                  <a:lnTo>
                    <a:pt x="94221" y="16840"/>
                  </a:lnTo>
                  <a:lnTo>
                    <a:pt x="99250" y="11798"/>
                  </a:lnTo>
                  <a:lnTo>
                    <a:pt x="111683" y="11798"/>
                  </a:lnTo>
                  <a:lnTo>
                    <a:pt x="116738" y="16840"/>
                  </a:lnTo>
                  <a:lnTo>
                    <a:pt x="116738" y="0"/>
                  </a:lnTo>
                  <a:lnTo>
                    <a:pt x="68465" y="0"/>
                  </a:lnTo>
                  <a:lnTo>
                    <a:pt x="43307" y="46101"/>
                  </a:lnTo>
                  <a:lnTo>
                    <a:pt x="167640" y="46101"/>
                  </a:lnTo>
                  <a:close/>
                </a:path>
                <a:path w="211454" h="287654">
                  <a:moveTo>
                    <a:pt x="210947" y="27724"/>
                  </a:moveTo>
                  <a:lnTo>
                    <a:pt x="207670" y="24422"/>
                  </a:lnTo>
                  <a:lnTo>
                    <a:pt x="203606" y="24422"/>
                  </a:lnTo>
                  <a:lnTo>
                    <a:pt x="161201" y="24422"/>
                  </a:lnTo>
                  <a:lnTo>
                    <a:pt x="170154" y="40843"/>
                  </a:lnTo>
                  <a:lnTo>
                    <a:pt x="195580" y="40843"/>
                  </a:lnTo>
                  <a:lnTo>
                    <a:pt x="195580" y="270662"/>
                  </a:lnTo>
                  <a:lnTo>
                    <a:pt x="15367" y="270662"/>
                  </a:lnTo>
                  <a:lnTo>
                    <a:pt x="15367" y="40843"/>
                  </a:lnTo>
                  <a:lnTo>
                    <a:pt x="40805" y="40843"/>
                  </a:lnTo>
                  <a:lnTo>
                    <a:pt x="49771" y="24422"/>
                  </a:lnTo>
                  <a:lnTo>
                    <a:pt x="3276" y="24422"/>
                  </a:lnTo>
                  <a:lnTo>
                    <a:pt x="0" y="27724"/>
                  </a:lnTo>
                  <a:lnTo>
                    <a:pt x="0" y="283781"/>
                  </a:lnTo>
                  <a:lnTo>
                    <a:pt x="3276" y="287083"/>
                  </a:lnTo>
                  <a:lnTo>
                    <a:pt x="207670" y="287083"/>
                  </a:lnTo>
                  <a:lnTo>
                    <a:pt x="210947" y="283781"/>
                  </a:lnTo>
                  <a:lnTo>
                    <a:pt x="210947" y="27724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54" name="object 5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2227301" y="3771700"/>
              <a:ext cx="125239" cy="173767"/>
            </a:xfrm>
            <a:prstGeom prst="rect">
              <a:avLst/>
            </a:prstGeom>
          </p:spPr>
        </p:pic>
      </p:grpSp>
      <p:sp>
        <p:nvSpPr>
          <p:cNvPr id="55" name="object 55"/>
          <p:cNvSpPr txBox="1"/>
          <p:nvPr/>
        </p:nvSpPr>
        <p:spPr>
          <a:xfrm>
            <a:off x="13233497" y="3230568"/>
            <a:ext cx="2200275" cy="712759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11125" marR="356235" indent="-64135">
              <a:lnSpc>
                <a:spcPct val="113300"/>
              </a:lnSpc>
              <a:spcBef>
                <a:spcPts val="565"/>
              </a:spcBef>
              <a:buChar char="•"/>
              <a:tabLst>
                <a:tab pos="11239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Filtert</a:t>
            </a:r>
            <a:r>
              <a:rPr lang="nl-NL" sz="700" b="0" spc="-15" dirty="0">
                <a:solidFill>
                  <a:srgbClr val="FFFFFF"/>
                </a:solidFill>
                <a:latin typeface="MB Corpo S Text Light"/>
                <a:cs typeface="MB Corpo S Text Light"/>
              </a:rPr>
              <a:t> zelfs de allerkleinste deeltjes uit de olie zonder vroegtijdig verstopt te raken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11125" marR="369570" indent="-64135">
              <a:lnSpc>
                <a:spcPct val="113300"/>
              </a:lnSpc>
              <a:spcBef>
                <a:spcPts val="270"/>
              </a:spcBef>
              <a:buChar char="•"/>
              <a:tabLst>
                <a:tab pos="11239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De hoge stofopnamecapaciteit zorgt tot aan de filtervervanging voor een optimale filterwerking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5468513" y="3290210"/>
            <a:ext cx="1932305" cy="5314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295" marR="5080" indent="-62230">
              <a:lnSpc>
                <a:spcPct val="113300"/>
              </a:lnSpc>
              <a:spcBef>
                <a:spcPts val="100"/>
              </a:spcBef>
              <a:buChar char="•"/>
              <a:tabLst>
                <a:tab pos="75565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Alle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ilters</a:t>
            </a:r>
            <a:r>
              <a:rPr lang="nl-NL" sz="70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zijn exact op de betreffende beschikbare ruimte in het voertuig afgestemd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76200" marR="383540" indent="-64135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Eenvoudig te monteren dankzij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nauwkeurige maatvoering en stevigheid.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7736162" y="3290210"/>
            <a:ext cx="1587500" cy="10182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Het 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p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apieren medium</a:t>
            </a:r>
            <a:r>
              <a:rPr lang="nl-NL" sz="700" b="0" spc="-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is</a:t>
            </a:r>
            <a:r>
              <a:rPr lang="nl-NL" sz="70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vlamwerend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0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 Het gevaar van motorruimtebrand door ontvlammend </a:t>
            </a:r>
            <a:r>
              <a:rPr lang="nl-NL" sz="700" spc="-20" dirty="0">
                <a:solidFill>
                  <a:srgbClr val="009EE3"/>
                </a:solidFill>
                <a:latin typeface="MB Corpo S Text Light"/>
                <a:cs typeface="MB Corpo S Text Light"/>
              </a:rPr>
              <a:t>filtermateriaal wordt uitgesloten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76200" marR="27305" indent="-64135" algn="l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</a:pPr>
            <a:r>
              <a:rPr lang="nl-NL" sz="700" dirty="0">
                <a:solidFill>
                  <a:srgbClr val="009EE3"/>
                </a:solidFill>
                <a:latin typeface="MB Corpo S Text Light"/>
                <a:cs typeface="MB Corpo S Text Light"/>
              </a:rPr>
              <a:t>Ontoereikende filtratie kan tot een beschadigde luchtmassameter </a:t>
            </a:r>
            <a:r>
              <a:rPr lang="nl-NL" sz="700" b="0" spc="500" dirty="0">
                <a:solidFill>
                  <a:srgbClr val="009EE3"/>
                </a:solidFill>
                <a:latin typeface="MB Corpo S Text Light"/>
                <a:cs typeface="MB Corpo S Text Light"/>
              </a:rPr>
              <a:t> 	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(HFM)</a:t>
            </a:r>
            <a:r>
              <a:rPr lang="nl-NL" sz="700" b="0" spc="-35" dirty="0">
                <a:solidFill>
                  <a:srgbClr val="009EE3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35" dirty="0">
                <a:solidFill>
                  <a:srgbClr val="009EE3"/>
                </a:solidFill>
                <a:latin typeface="MB Corpo S Text Light"/>
                <a:cs typeface="MB Corpo S Text Light"/>
              </a:rPr>
              <a:t>leiden</a:t>
            </a:r>
            <a:r>
              <a:rPr lang="nl-NL" sz="700" b="0" dirty="0">
                <a:solidFill>
                  <a:srgbClr val="009EE3"/>
                </a:solidFill>
                <a:latin typeface="MB Corpo S Text Light"/>
                <a:cs typeface="MB Corpo S Text Light"/>
              </a:rPr>
              <a:t>,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 waardoor het brandstofverbruik toeneemt.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696323" y="4520170"/>
            <a:ext cx="1094740" cy="59695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lang="nl-NL" sz="950" b="1" spc="-10" dirty="0">
                <a:solidFill>
                  <a:srgbClr val="009EE3"/>
                </a:solidFill>
                <a:latin typeface="MB Corpo S Text"/>
                <a:cs typeface="MB Corpo S Text"/>
              </a:rPr>
              <a:t>Brandstoffilter.</a:t>
            </a:r>
            <a:endParaRPr lang="nl-NL" sz="950" dirty="0">
              <a:latin typeface="MB Corpo S Text"/>
              <a:cs typeface="MB Corpo S Text"/>
            </a:endParaRPr>
          </a:p>
          <a:p>
            <a:pPr marL="12700" marR="5080">
              <a:lnSpc>
                <a:spcPct val="113300"/>
              </a:lnSpc>
              <a:spcBef>
                <a:spcPts val="220"/>
              </a:spcBef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Beschermt het inspuitsysteem van het voertuig optimaal tegen verontreiniging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pic>
        <p:nvPicPr>
          <p:cNvPr id="59" name="object 5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242427" y="4558197"/>
            <a:ext cx="753430" cy="913817"/>
          </a:xfrm>
          <a:prstGeom prst="rect">
            <a:avLst/>
          </a:prstGeom>
        </p:spPr>
      </p:pic>
      <p:sp>
        <p:nvSpPr>
          <p:cNvPr id="60" name="object 60"/>
          <p:cNvSpPr txBox="1"/>
          <p:nvPr/>
        </p:nvSpPr>
        <p:spPr>
          <a:xfrm>
            <a:off x="13233497" y="4507428"/>
            <a:ext cx="2200275" cy="552587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71755" rIns="0" bIns="0" rtlCol="0">
            <a:spAutoFit/>
          </a:bodyPr>
          <a:lstStyle/>
          <a:p>
            <a:pPr marL="111125" marR="171450" indent="-64135">
              <a:lnSpc>
                <a:spcPct val="113300"/>
              </a:lnSpc>
              <a:spcBef>
                <a:spcPts val="565"/>
              </a:spcBef>
              <a:buChar char="•"/>
              <a:tabLst>
                <a:tab pos="112395" algn="l"/>
              </a:tabLst>
            </a:pPr>
            <a:r>
              <a:rPr lang="nl-NL" sz="700" b="0" dirty="0">
                <a:solidFill>
                  <a:srgbClr val="FFFFFF"/>
                </a:solidFill>
                <a:latin typeface="MB Corpo S Text Light"/>
                <a:cs typeface="MB Corpo S Text Light"/>
              </a:rPr>
              <a:t>Door een waterafscheidingsfunctie en een verwarmingselement (modelafhankelijk) is de werking van het filter ook bij een lage buitentemperatuur gewaarborgd</a:t>
            </a:r>
            <a:r>
              <a:rPr lang="nl-NL" sz="70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5468513" y="4567067"/>
            <a:ext cx="1920239" cy="7748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filter kenmerkt zich door een nauwkeurige maatvoering en kan daardoor eenvoudig en juist worden gemonteerd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76200" marR="93345" indent="-64135">
              <a:lnSpc>
                <a:spcPct val="113300"/>
              </a:lnSpc>
              <a:spcBef>
                <a:spcPts val="265"/>
              </a:spcBef>
              <a:buChar char="•"/>
              <a:tabLst>
                <a:tab pos="77470" algn="l"/>
              </a:tabLst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juiste montagepositie van de brandstofslanguiteinden wordt op de buizen aangegeven door een ‘aanslag’ rondom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7736162" y="4567067"/>
            <a:ext cx="1660525" cy="371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080" indent="-64135">
              <a:lnSpc>
                <a:spcPct val="113300"/>
              </a:lnSpc>
              <a:spcBef>
                <a:spcPts val="100"/>
              </a:spcBef>
              <a:buChar char="•"/>
              <a:tabLst>
                <a:tab pos="77470" algn="l"/>
              </a:tabLst>
            </a:pPr>
            <a:r>
              <a:rPr lang="nl-NL" sz="700" spc="25" dirty="0">
                <a:solidFill>
                  <a:srgbClr val="009EE3"/>
                </a:solidFill>
                <a:latin typeface="MB Corpo S Text Light"/>
                <a:cs typeface="MB Corpo S Text Light"/>
              </a:rPr>
              <a:t>Zwakkere</a:t>
            </a:r>
            <a:r>
              <a:rPr lang="nl-NL" sz="700" b="0" spc="25" dirty="0">
                <a:solidFill>
                  <a:srgbClr val="009EE3"/>
                </a:solidFill>
                <a:latin typeface="MB Corpo S Text Light"/>
                <a:cs typeface="MB Corpo S Text Light"/>
              </a:rPr>
              <a:t> brandstoffilters leiden tot een lager motorvermogen en hoger brandstofverbruik</a:t>
            </a:r>
            <a:r>
              <a:rPr lang="nl-NL" sz="700" b="0" spc="-10" dirty="0">
                <a:solidFill>
                  <a:srgbClr val="009EE3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title"/>
          </p:nvPr>
        </p:nvSpPr>
        <p:spPr>
          <a:xfrm>
            <a:off x="10648562" y="219940"/>
            <a:ext cx="4803775" cy="1324080"/>
          </a:xfrm>
          <a:prstGeom prst="rect">
            <a:avLst/>
          </a:prstGeom>
        </p:spPr>
        <p:txBody>
          <a:bodyPr vert="horz" wrap="square" lIns="0" tIns="241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lang="nl-NL" spc="-10" dirty="0"/>
              <a:t>Motorfilter</a:t>
            </a:r>
          </a:p>
          <a:p>
            <a:pPr marL="12700">
              <a:lnSpc>
                <a:spcPct val="100000"/>
              </a:lnSpc>
              <a:spcBef>
                <a:spcPts val="750"/>
              </a:spcBef>
            </a:pPr>
            <a:r>
              <a:rPr lang="nl-NL" sz="1400" dirty="0">
                <a:latin typeface="MB Corpo S Text Light"/>
                <a:cs typeface="MB Corpo S Text Light"/>
              </a:rPr>
              <a:t>De kwaliteit van de fabrikant voor betere prestaties en een langere levensduur</a:t>
            </a:r>
          </a:p>
        </p:txBody>
      </p:sp>
      <p:grpSp>
        <p:nvGrpSpPr>
          <p:cNvPr id="64" name="object 64"/>
          <p:cNvGrpSpPr/>
          <p:nvPr/>
        </p:nvGrpSpPr>
        <p:grpSpPr>
          <a:xfrm>
            <a:off x="10661267" y="6187737"/>
            <a:ext cx="271145" cy="271145"/>
            <a:chOff x="10661267" y="6187737"/>
            <a:chExt cx="271145" cy="271145"/>
          </a:xfrm>
        </p:grpSpPr>
        <p:sp>
          <p:nvSpPr>
            <p:cNvPr id="65" name="object 65"/>
            <p:cNvSpPr/>
            <p:nvPr/>
          </p:nvSpPr>
          <p:spPr>
            <a:xfrm>
              <a:off x="10667213" y="6193683"/>
              <a:ext cx="259079" cy="259079"/>
            </a:xfrm>
            <a:custGeom>
              <a:avLst/>
              <a:gdLst/>
              <a:ahLst/>
              <a:cxnLst/>
              <a:rect l="l" t="t" r="r" b="b"/>
              <a:pathLst>
                <a:path w="259079" h="259079">
                  <a:moveTo>
                    <a:pt x="258868" y="129440"/>
                  </a:moveTo>
                  <a:lnTo>
                    <a:pt x="248695" y="179822"/>
                  </a:lnTo>
                  <a:lnTo>
                    <a:pt x="220954" y="220966"/>
                  </a:lnTo>
                  <a:lnTo>
                    <a:pt x="179810" y="248707"/>
                  </a:lnTo>
                  <a:lnTo>
                    <a:pt x="129428" y="258880"/>
                  </a:lnTo>
                  <a:lnTo>
                    <a:pt x="79047" y="248707"/>
                  </a:lnTo>
                  <a:lnTo>
                    <a:pt x="37907" y="220966"/>
                  </a:lnTo>
                  <a:lnTo>
                    <a:pt x="10170" y="179822"/>
                  </a:lnTo>
                  <a:lnTo>
                    <a:pt x="0" y="129440"/>
                  </a:lnTo>
                  <a:lnTo>
                    <a:pt x="10170" y="79057"/>
                  </a:lnTo>
                  <a:lnTo>
                    <a:pt x="37907" y="37913"/>
                  </a:lnTo>
                  <a:lnTo>
                    <a:pt x="79047" y="10172"/>
                  </a:lnTo>
                  <a:lnTo>
                    <a:pt x="129428" y="0"/>
                  </a:lnTo>
                  <a:lnTo>
                    <a:pt x="179810" y="10172"/>
                  </a:lnTo>
                  <a:lnTo>
                    <a:pt x="220954" y="37913"/>
                  </a:lnTo>
                  <a:lnTo>
                    <a:pt x="248695" y="79057"/>
                  </a:lnTo>
                  <a:lnTo>
                    <a:pt x="258868" y="129440"/>
                  </a:lnTo>
                  <a:close/>
                </a:path>
              </a:pathLst>
            </a:custGeom>
            <a:ln w="11892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66" name="object 66"/>
            <p:cNvSpPr/>
            <p:nvPr/>
          </p:nvSpPr>
          <p:spPr>
            <a:xfrm>
              <a:off x="10726636" y="6223478"/>
              <a:ext cx="140335" cy="191135"/>
            </a:xfrm>
            <a:custGeom>
              <a:avLst/>
              <a:gdLst/>
              <a:ahLst/>
              <a:cxnLst/>
              <a:rect l="l" t="t" r="r" b="b"/>
              <a:pathLst>
                <a:path w="140334" h="191135">
                  <a:moveTo>
                    <a:pt x="35902" y="149275"/>
                  </a:moveTo>
                  <a:lnTo>
                    <a:pt x="32283" y="145669"/>
                  </a:lnTo>
                  <a:lnTo>
                    <a:pt x="27813" y="145669"/>
                  </a:lnTo>
                  <a:lnTo>
                    <a:pt x="23342" y="145669"/>
                  </a:lnTo>
                  <a:lnTo>
                    <a:pt x="19735" y="149275"/>
                  </a:lnTo>
                  <a:lnTo>
                    <a:pt x="19735" y="158216"/>
                  </a:lnTo>
                  <a:lnTo>
                    <a:pt x="23342" y="161823"/>
                  </a:lnTo>
                  <a:lnTo>
                    <a:pt x="32283" y="161823"/>
                  </a:lnTo>
                  <a:lnTo>
                    <a:pt x="35902" y="158216"/>
                  </a:lnTo>
                  <a:lnTo>
                    <a:pt x="35902" y="149275"/>
                  </a:lnTo>
                  <a:close/>
                </a:path>
                <a:path w="140334" h="191135">
                  <a:moveTo>
                    <a:pt x="35902" y="124701"/>
                  </a:moveTo>
                  <a:lnTo>
                    <a:pt x="32283" y="121081"/>
                  </a:lnTo>
                  <a:lnTo>
                    <a:pt x="27813" y="121081"/>
                  </a:lnTo>
                  <a:lnTo>
                    <a:pt x="23342" y="121081"/>
                  </a:lnTo>
                  <a:lnTo>
                    <a:pt x="19735" y="124701"/>
                  </a:lnTo>
                  <a:lnTo>
                    <a:pt x="19735" y="133629"/>
                  </a:lnTo>
                  <a:lnTo>
                    <a:pt x="23342" y="137248"/>
                  </a:lnTo>
                  <a:lnTo>
                    <a:pt x="32283" y="137248"/>
                  </a:lnTo>
                  <a:lnTo>
                    <a:pt x="35902" y="133629"/>
                  </a:lnTo>
                  <a:lnTo>
                    <a:pt x="35902" y="124701"/>
                  </a:lnTo>
                  <a:close/>
                </a:path>
                <a:path w="140334" h="191135">
                  <a:moveTo>
                    <a:pt x="35902" y="100101"/>
                  </a:moveTo>
                  <a:lnTo>
                    <a:pt x="32283" y="96481"/>
                  </a:lnTo>
                  <a:lnTo>
                    <a:pt x="27813" y="96481"/>
                  </a:lnTo>
                  <a:lnTo>
                    <a:pt x="23342" y="96481"/>
                  </a:lnTo>
                  <a:lnTo>
                    <a:pt x="19735" y="100101"/>
                  </a:lnTo>
                  <a:lnTo>
                    <a:pt x="19735" y="109042"/>
                  </a:lnTo>
                  <a:lnTo>
                    <a:pt x="23342" y="112661"/>
                  </a:lnTo>
                  <a:lnTo>
                    <a:pt x="32283" y="112661"/>
                  </a:lnTo>
                  <a:lnTo>
                    <a:pt x="35902" y="109042"/>
                  </a:lnTo>
                  <a:lnTo>
                    <a:pt x="35902" y="100101"/>
                  </a:lnTo>
                  <a:close/>
                </a:path>
                <a:path w="140334" h="191135">
                  <a:moveTo>
                    <a:pt x="35902" y="75526"/>
                  </a:moveTo>
                  <a:lnTo>
                    <a:pt x="32283" y="71907"/>
                  </a:lnTo>
                  <a:lnTo>
                    <a:pt x="27813" y="71907"/>
                  </a:lnTo>
                  <a:lnTo>
                    <a:pt x="23342" y="71907"/>
                  </a:lnTo>
                  <a:lnTo>
                    <a:pt x="19735" y="75526"/>
                  </a:lnTo>
                  <a:lnTo>
                    <a:pt x="19735" y="84467"/>
                  </a:lnTo>
                  <a:lnTo>
                    <a:pt x="23342" y="88087"/>
                  </a:lnTo>
                  <a:lnTo>
                    <a:pt x="32283" y="88087"/>
                  </a:lnTo>
                  <a:lnTo>
                    <a:pt x="35902" y="84467"/>
                  </a:lnTo>
                  <a:lnTo>
                    <a:pt x="35902" y="75526"/>
                  </a:lnTo>
                  <a:close/>
                </a:path>
                <a:path w="140334" h="191135">
                  <a:moveTo>
                    <a:pt x="35902" y="50965"/>
                  </a:moveTo>
                  <a:lnTo>
                    <a:pt x="32283" y="47345"/>
                  </a:lnTo>
                  <a:lnTo>
                    <a:pt x="27813" y="47345"/>
                  </a:lnTo>
                  <a:lnTo>
                    <a:pt x="23342" y="47345"/>
                  </a:lnTo>
                  <a:lnTo>
                    <a:pt x="19735" y="50965"/>
                  </a:lnTo>
                  <a:lnTo>
                    <a:pt x="19735" y="59893"/>
                  </a:lnTo>
                  <a:lnTo>
                    <a:pt x="23342" y="63512"/>
                  </a:lnTo>
                  <a:lnTo>
                    <a:pt x="32283" y="63512"/>
                  </a:lnTo>
                  <a:lnTo>
                    <a:pt x="35902" y="59893"/>
                  </a:lnTo>
                  <a:lnTo>
                    <a:pt x="35902" y="50965"/>
                  </a:lnTo>
                  <a:close/>
                </a:path>
                <a:path w="140334" h="191135">
                  <a:moveTo>
                    <a:pt x="111302" y="30619"/>
                  </a:moveTo>
                  <a:lnTo>
                    <a:pt x="107035" y="22783"/>
                  </a:lnTo>
                  <a:lnTo>
                    <a:pt x="98894" y="7835"/>
                  </a:lnTo>
                  <a:lnTo>
                    <a:pt x="94627" y="0"/>
                  </a:lnTo>
                  <a:lnTo>
                    <a:pt x="77508" y="0"/>
                  </a:lnTo>
                  <a:lnTo>
                    <a:pt x="77508" y="11188"/>
                  </a:lnTo>
                  <a:lnTo>
                    <a:pt x="77508" y="19443"/>
                  </a:lnTo>
                  <a:lnTo>
                    <a:pt x="74168" y="22783"/>
                  </a:lnTo>
                  <a:lnTo>
                    <a:pt x="65913" y="22783"/>
                  </a:lnTo>
                  <a:lnTo>
                    <a:pt x="62560" y="19443"/>
                  </a:lnTo>
                  <a:lnTo>
                    <a:pt x="62560" y="11188"/>
                  </a:lnTo>
                  <a:lnTo>
                    <a:pt x="65913" y="7835"/>
                  </a:lnTo>
                  <a:lnTo>
                    <a:pt x="74168" y="7835"/>
                  </a:lnTo>
                  <a:lnTo>
                    <a:pt x="77508" y="11188"/>
                  </a:lnTo>
                  <a:lnTo>
                    <a:pt x="77508" y="0"/>
                  </a:lnTo>
                  <a:lnTo>
                    <a:pt x="45466" y="0"/>
                  </a:lnTo>
                  <a:lnTo>
                    <a:pt x="28752" y="30619"/>
                  </a:lnTo>
                  <a:lnTo>
                    <a:pt x="111302" y="30619"/>
                  </a:lnTo>
                  <a:close/>
                </a:path>
                <a:path w="140334" h="191135">
                  <a:moveTo>
                    <a:pt x="140068" y="18402"/>
                  </a:moveTo>
                  <a:lnTo>
                    <a:pt x="137883" y="16217"/>
                  </a:lnTo>
                  <a:lnTo>
                    <a:pt x="135178" y="16217"/>
                  </a:lnTo>
                  <a:lnTo>
                    <a:pt x="107022" y="16217"/>
                  </a:lnTo>
                  <a:lnTo>
                    <a:pt x="112966" y="27127"/>
                  </a:lnTo>
                  <a:lnTo>
                    <a:pt x="129857" y="27127"/>
                  </a:lnTo>
                  <a:lnTo>
                    <a:pt x="129857" y="179705"/>
                  </a:lnTo>
                  <a:lnTo>
                    <a:pt x="10210" y="179705"/>
                  </a:lnTo>
                  <a:lnTo>
                    <a:pt x="10210" y="27127"/>
                  </a:lnTo>
                  <a:lnTo>
                    <a:pt x="27101" y="27127"/>
                  </a:lnTo>
                  <a:lnTo>
                    <a:pt x="33045" y="16217"/>
                  </a:lnTo>
                  <a:lnTo>
                    <a:pt x="2184" y="16217"/>
                  </a:lnTo>
                  <a:lnTo>
                    <a:pt x="0" y="18402"/>
                  </a:lnTo>
                  <a:lnTo>
                    <a:pt x="0" y="188417"/>
                  </a:lnTo>
                  <a:lnTo>
                    <a:pt x="2184" y="190588"/>
                  </a:lnTo>
                  <a:lnTo>
                    <a:pt x="137883" y="190588"/>
                  </a:lnTo>
                  <a:lnTo>
                    <a:pt x="140068" y="188417"/>
                  </a:lnTo>
                  <a:lnTo>
                    <a:pt x="140068" y="1840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67" name="object 67"/>
            <p:cNvSpPr/>
            <p:nvPr/>
          </p:nvSpPr>
          <p:spPr>
            <a:xfrm>
              <a:off x="10768698" y="6269350"/>
              <a:ext cx="83185" cy="115570"/>
            </a:xfrm>
            <a:custGeom>
              <a:avLst/>
              <a:gdLst/>
              <a:ahLst/>
              <a:cxnLst/>
              <a:rect l="l" t="t" r="r" b="b"/>
              <a:pathLst>
                <a:path w="83184" h="115570">
                  <a:moveTo>
                    <a:pt x="23126" y="104724"/>
                  </a:moveTo>
                  <a:lnTo>
                    <a:pt x="0" y="104724"/>
                  </a:lnTo>
                  <a:lnTo>
                    <a:pt x="0" y="111023"/>
                  </a:lnTo>
                  <a:lnTo>
                    <a:pt x="16027" y="111023"/>
                  </a:lnTo>
                  <a:lnTo>
                    <a:pt x="23126" y="104724"/>
                  </a:lnTo>
                  <a:close/>
                </a:path>
                <a:path w="83184" h="115570">
                  <a:moveTo>
                    <a:pt x="24117" y="86448"/>
                  </a:moveTo>
                  <a:lnTo>
                    <a:pt x="17551" y="80149"/>
                  </a:lnTo>
                  <a:lnTo>
                    <a:pt x="0" y="80149"/>
                  </a:lnTo>
                  <a:lnTo>
                    <a:pt x="0" y="86448"/>
                  </a:lnTo>
                  <a:lnTo>
                    <a:pt x="24117" y="86448"/>
                  </a:lnTo>
                  <a:close/>
                </a:path>
                <a:path w="83184" h="115570">
                  <a:moveTo>
                    <a:pt x="28917" y="37274"/>
                  </a:moveTo>
                  <a:lnTo>
                    <a:pt x="23050" y="30975"/>
                  </a:lnTo>
                  <a:lnTo>
                    <a:pt x="0" y="30975"/>
                  </a:lnTo>
                  <a:lnTo>
                    <a:pt x="0" y="37274"/>
                  </a:lnTo>
                  <a:lnTo>
                    <a:pt x="28917" y="37274"/>
                  </a:lnTo>
                  <a:close/>
                </a:path>
                <a:path w="83184" h="115570">
                  <a:moveTo>
                    <a:pt x="60909" y="5905"/>
                  </a:moveTo>
                  <a:lnTo>
                    <a:pt x="0" y="5905"/>
                  </a:lnTo>
                  <a:lnTo>
                    <a:pt x="0" y="12217"/>
                  </a:lnTo>
                  <a:lnTo>
                    <a:pt x="54305" y="12217"/>
                  </a:lnTo>
                  <a:lnTo>
                    <a:pt x="60909" y="5905"/>
                  </a:lnTo>
                  <a:close/>
                </a:path>
                <a:path w="83184" h="115570">
                  <a:moveTo>
                    <a:pt x="68275" y="78790"/>
                  </a:moveTo>
                  <a:lnTo>
                    <a:pt x="63449" y="73964"/>
                  </a:lnTo>
                  <a:lnTo>
                    <a:pt x="47574" y="89839"/>
                  </a:lnTo>
                  <a:lnTo>
                    <a:pt x="31686" y="73964"/>
                  </a:lnTo>
                  <a:lnTo>
                    <a:pt x="26873" y="78790"/>
                  </a:lnTo>
                  <a:lnTo>
                    <a:pt x="42748" y="94665"/>
                  </a:lnTo>
                  <a:lnTo>
                    <a:pt x="26873" y="110540"/>
                  </a:lnTo>
                  <a:lnTo>
                    <a:pt x="31686" y="115366"/>
                  </a:lnTo>
                  <a:lnTo>
                    <a:pt x="47574" y="99491"/>
                  </a:lnTo>
                  <a:lnTo>
                    <a:pt x="63449" y="115366"/>
                  </a:lnTo>
                  <a:lnTo>
                    <a:pt x="68275" y="110540"/>
                  </a:lnTo>
                  <a:lnTo>
                    <a:pt x="52400" y="94665"/>
                  </a:lnTo>
                  <a:lnTo>
                    <a:pt x="68275" y="78790"/>
                  </a:lnTo>
                  <a:close/>
                </a:path>
                <a:path w="83184" h="115570">
                  <a:moveTo>
                    <a:pt x="78117" y="55562"/>
                  </a:moveTo>
                  <a:lnTo>
                    <a:pt x="0" y="55562"/>
                  </a:lnTo>
                  <a:lnTo>
                    <a:pt x="0" y="61861"/>
                  </a:lnTo>
                  <a:lnTo>
                    <a:pt x="78117" y="61861"/>
                  </a:lnTo>
                  <a:lnTo>
                    <a:pt x="78117" y="55562"/>
                  </a:lnTo>
                  <a:close/>
                </a:path>
                <a:path w="83184" h="115570">
                  <a:moveTo>
                    <a:pt x="83159" y="5003"/>
                  </a:moveTo>
                  <a:lnTo>
                    <a:pt x="78155" y="0"/>
                  </a:lnTo>
                  <a:lnTo>
                    <a:pt x="45212" y="32956"/>
                  </a:lnTo>
                  <a:lnTo>
                    <a:pt x="31864" y="19621"/>
                  </a:lnTo>
                  <a:lnTo>
                    <a:pt x="26873" y="24612"/>
                  </a:lnTo>
                  <a:lnTo>
                    <a:pt x="45250" y="42913"/>
                  </a:lnTo>
                  <a:lnTo>
                    <a:pt x="83159" y="5003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11022624" y="6272637"/>
            <a:ext cx="5914390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spc="35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producten met dit pictogram zijn concurrentievergelijkingen uitgevoerd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Een selectie van de testresultaten vindt u op de volgende pagina’s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09219" y="4710000"/>
            <a:ext cx="8834120" cy="1773555"/>
            <a:chOff x="609219" y="4710000"/>
            <a:chExt cx="8834120" cy="1773555"/>
          </a:xfrm>
        </p:grpSpPr>
        <p:sp>
          <p:nvSpPr>
            <p:cNvPr id="3" name="object 3"/>
            <p:cNvSpPr/>
            <p:nvPr/>
          </p:nvSpPr>
          <p:spPr>
            <a:xfrm>
              <a:off x="609219" y="4710000"/>
              <a:ext cx="8834120" cy="1773555"/>
            </a:xfrm>
            <a:custGeom>
              <a:avLst/>
              <a:gdLst/>
              <a:ahLst/>
              <a:cxnLst/>
              <a:rect l="l" t="t" r="r" b="b"/>
              <a:pathLst>
                <a:path w="8834120" h="1773554">
                  <a:moveTo>
                    <a:pt x="8833622" y="0"/>
                  </a:moveTo>
                  <a:lnTo>
                    <a:pt x="0" y="0"/>
                  </a:lnTo>
                  <a:lnTo>
                    <a:pt x="0" y="1773069"/>
                  </a:lnTo>
                  <a:lnTo>
                    <a:pt x="8833622" y="1773069"/>
                  </a:lnTo>
                  <a:lnTo>
                    <a:pt x="8833622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430633" y="4816126"/>
              <a:ext cx="712069" cy="1185408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95959" y="4983872"/>
              <a:ext cx="839626" cy="912848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61517" y="6126804"/>
              <a:ext cx="4264660" cy="60960"/>
            </a:xfrm>
            <a:custGeom>
              <a:avLst/>
              <a:gdLst/>
              <a:ahLst/>
              <a:cxnLst/>
              <a:rect l="l" t="t" r="r" b="b"/>
              <a:pathLst>
                <a:path w="4264660" h="60960">
                  <a:moveTo>
                    <a:pt x="0" y="0"/>
                  </a:moveTo>
                  <a:lnTo>
                    <a:pt x="2077428" y="0"/>
                  </a:lnTo>
                  <a:lnTo>
                    <a:pt x="2132256" y="60415"/>
                  </a:lnTo>
                  <a:lnTo>
                    <a:pt x="2187084" y="0"/>
                  </a:lnTo>
                  <a:lnTo>
                    <a:pt x="4264500" y="0"/>
                  </a:lnTo>
                </a:path>
              </a:pathLst>
            </a:custGeom>
            <a:ln w="3581">
              <a:solidFill>
                <a:srgbClr val="1A1A18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2791714" y="5262939"/>
              <a:ext cx="3096895" cy="277495"/>
            </a:xfrm>
            <a:custGeom>
              <a:avLst/>
              <a:gdLst/>
              <a:ahLst/>
              <a:cxnLst/>
              <a:rect l="l" t="t" r="r" b="b"/>
              <a:pathLst>
                <a:path w="3096895" h="277495">
                  <a:moveTo>
                    <a:pt x="678268" y="137274"/>
                  </a:moveTo>
                  <a:lnTo>
                    <a:pt x="677151" y="133007"/>
                  </a:lnTo>
                  <a:lnTo>
                    <a:pt x="673239" y="128651"/>
                  </a:lnTo>
                  <a:lnTo>
                    <a:pt x="665759" y="123748"/>
                  </a:lnTo>
                  <a:lnTo>
                    <a:pt x="653897" y="117856"/>
                  </a:lnTo>
                  <a:lnTo>
                    <a:pt x="608495" y="92278"/>
                  </a:lnTo>
                  <a:lnTo>
                    <a:pt x="572033" y="68249"/>
                  </a:lnTo>
                  <a:lnTo>
                    <a:pt x="541528" y="43675"/>
                  </a:lnTo>
                  <a:lnTo>
                    <a:pt x="514007" y="16459"/>
                  </a:lnTo>
                  <a:lnTo>
                    <a:pt x="506044" y="7759"/>
                  </a:lnTo>
                  <a:lnTo>
                    <a:pt x="500354" y="2781"/>
                  </a:lnTo>
                  <a:lnTo>
                    <a:pt x="495668" y="533"/>
                  </a:lnTo>
                  <a:lnTo>
                    <a:pt x="490689" y="0"/>
                  </a:lnTo>
                  <a:lnTo>
                    <a:pt x="481152" y="0"/>
                  </a:lnTo>
                  <a:lnTo>
                    <a:pt x="474789" y="5803"/>
                  </a:lnTo>
                  <a:lnTo>
                    <a:pt x="474789" y="13550"/>
                  </a:lnTo>
                  <a:lnTo>
                    <a:pt x="480428" y="32118"/>
                  </a:lnTo>
                  <a:lnTo>
                    <a:pt x="494398" y="60566"/>
                  </a:lnTo>
                  <a:lnTo>
                    <a:pt x="512343" y="90855"/>
                  </a:lnTo>
                  <a:lnTo>
                    <a:pt x="529907" y="114935"/>
                  </a:lnTo>
                  <a:lnTo>
                    <a:pt x="0" y="114935"/>
                  </a:lnTo>
                  <a:lnTo>
                    <a:pt x="0" y="164490"/>
                  </a:lnTo>
                  <a:lnTo>
                    <a:pt x="529907" y="164490"/>
                  </a:lnTo>
                  <a:lnTo>
                    <a:pt x="508774" y="193725"/>
                  </a:lnTo>
                  <a:lnTo>
                    <a:pt x="491223" y="222148"/>
                  </a:lnTo>
                  <a:lnTo>
                    <a:pt x="479234" y="246354"/>
                  </a:lnTo>
                  <a:lnTo>
                    <a:pt x="474789" y="262953"/>
                  </a:lnTo>
                  <a:lnTo>
                    <a:pt x="474789" y="271665"/>
                  </a:lnTo>
                  <a:lnTo>
                    <a:pt x="481152" y="277469"/>
                  </a:lnTo>
                  <a:lnTo>
                    <a:pt x="497052" y="277469"/>
                  </a:lnTo>
                  <a:lnTo>
                    <a:pt x="501281" y="275539"/>
                  </a:lnTo>
                  <a:lnTo>
                    <a:pt x="507657" y="268757"/>
                  </a:lnTo>
                  <a:lnTo>
                    <a:pt x="538518" y="237007"/>
                  </a:lnTo>
                  <a:lnTo>
                    <a:pt x="568579" y="211899"/>
                  </a:lnTo>
                  <a:lnTo>
                    <a:pt x="606602" y="186982"/>
                  </a:lnTo>
                  <a:lnTo>
                    <a:pt x="661314" y="155752"/>
                  </a:lnTo>
                  <a:lnTo>
                    <a:pt x="676160" y="147980"/>
                  </a:lnTo>
                  <a:lnTo>
                    <a:pt x="678268" y="145046"/>
                  </a:lnTo>
                  <a:lnTo>
                    <a:pt x="678268" y="137274"/>
                  </a:lnTo>
                  <a:close/>
                </a:path>
                <a:path w="3096895" h="277495">
                  <a:moveTo>
                    <a:pt x="3096552" y="193484"/>
                  </a:moveTo>
                  <a:lnTo>
                    <a:pt x="2541600" y="193484"/>
                  </a:lnTo>
                  <a:lnTo>
                    <a:pt x="2541600" y="246646"/>
                  </a:lnTo>
                  <a:lnTo>
                    <a:pt x="3096552" y="246646"/>
                  </a:lnTo>
                  <a:lnTo>
                    <a:pt x="3096552" y="193484"/>
                  </a:lnTo>
                  <a:close/>
                </a:path>
                <a:path w="3096895" h="277495">
                  <a:moveTo>
                    <a:pt x="3096552" y="30835"/>
                  </a:moveTo>
                  <a:lnTo>
                    <a:pt x="2541600" y="30835"/>
                  </a:lnTo>
                  <a:lnTo>
                    <a:pt x="2541600" y="83985"/>
                  </a:lnTo>
                  <a:lnTo>
                    <a:pt x="3096552" y="83985"/>
                  </a:lnTo>
                  <a:lnTo>
                    <a:pt x="3096552" y="30835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8663324" y="565489"/>
            <a:ext cx="845819" cy="845819"/>
            <a:chOff x="18663324" y="565489"/>
            <a:chExt cx="845819" cy="845819"/>
          </a:xfrm>
        </p:grpSpPr>
        <p:sp>
          <p:nvSpPr>
            <p:cNvPr id="9" name="object 9"/>
            <p:cNvSpPr/>
            <p:nvPr/>
          </p:nvSpPr>
          <p:spPr>
            <a:xfrm>
              <a:off x="18678792" y="580957"/>
              <a:ext cx="814705" cy="814705"/>
            </a:xfrm>
            <a:custGeom>
              <a:avLst/>
              <a:gdLst/>
              <a:ahLst/>
              <a:cxnLst/>
              <a:rect l="l" t="t" r="r" b="b"/>
              <a:pathLst>
                <a:path w="814705" h="814705">
                  <a:moveTo>
                    <a:pt x="814286" y="407137"/>
                  </a:moveTo>
                  <a:lnTo>
                    <a:pt x="811547" y="454619"/>
                  </a:lnTo>
                  <a:lnTo>
                    <a:pt x="803533" y="500492"/>
                  </a:lnTo>
                  <a:lnTo>
                    <a:pt x="790550" y="544451"/>
                  </a:lnTo>
                  <a:lnTo>
                    <a:pt x="772903" y="586189"/>
                  </a:lnTo>
                  <a:lnTo>
                    <a:pt x="750898" y="625402"/>
                  </a:lnTo>
                  <a:lnTo>
                    <a:pt x="724840" y="661784"/>
                  </a:lnTo>
                  <a:lnTo>
                    <a:pt x="695035" y="695029"/>
                  </a:lnTo>
                  <a:lnTo>
                    <a:pt x="661788" y="724833"/>
                  </a:lnTo>
                  <a:lnTo>
                    <a:pt x="625405" y="750890"/>
                  </a:lnTo>
                  <a:lnTo>
                    <a:pt x="586191" y="772894"/>
                  </a:lnTo>
                  <a:lnTo>
                    <a:pt x="544452" y="790539"/>
                  </a:lnTo>
                  <a:lnTo>
                    <a:pt x="500493" y="803522"/>
                  </a:lnTo>
                  <a:lnTo>
                    <a:pt x="454619" y="811535"/>
                  </a:lnTo>
                  <a:lnTo>
                    <a:pt x="407137" y="814274"/>
                  </a:lnTo>
                  <a:lnTo>
                    <a:pt x="359657" y="811535"/>
                  </a:lnTo>
                  <a:lnTo>
                    <a:pt x="313785" y="803522"/>
                  </a:lnTo>
                  <a:lnTo>
                    <a:pt x="269828" y="790539"/>
                  </a:lnTo>
                  <a:lnTo>
                    <a:pt x="228090" y="772894"/>
                  </a:lnTo>
                  <a:lnTo>
                    <a:pt x="188877" y="750890"/>
                  </a:lnTo>
                  <a:lnTo>
                    <a:pt x="152495" y="724833"/>
                  </a:lnTo>
                  <a:lnTo>
                    <a:pt x="119249" y="695029"/>
                  </a:lnTo>
                  <a:lnTo>
                    <a:pt x="89444" y="661784"/>
                  </a:lnTo>
                  <a:lnTo>
                    <a:pt x="63387" y="625402"/>
                  </a:lnTo>
                  <a:lnTo>
                    <a:pt x="41382" y="586189"/>
                  </a:lnTo>
                  <a:lnTo>
                    <a:pt x="23736" y="544451"/>
                  </a:lnTo>
                  <a:lnTo>
                    <a:pt x="10753" y="500492"/>
                  </a:lnTo>
                  <a:lnTo>
                    <a:pt x="2739" y="454619"/>
                  </a:lnTo>
                  <a:lnTo>
                    <a:pt x="0" y="407137"/>
                  </a:lnTo>
                  <a:lnTo>
                    <a:pt x="2739" y="359655"/>
                  </a:lnTo>
                  <a:lnTo>
                    <a:pt x="10753" y="313782"/>
                  </a:lnTo>
                  <a:lnTo>
                    <a:pt x="23736" y="269823"/>
                  </a:lnTo>
                  <a:lnTo>
                    <a:pt x="41382" y="228085"/>
                  </a:lnTo>
                  <a:lnTo>
                    <a:pt x="63387" y="188872"/>
                  </a:lnTo>
                  <a:lnTo>
                    <a:pt x="89444" y="152490"/>
                  </a:lnTo>
                  <a:lnTo>
                    <a:pt x="119249" y="119244"/>
                  </a:lnTo>
                  <a:lnTo>
                    <a:pt x="152495" y="89441"/>
                  </a:lnTo>
                  <a:lnTo>
                    <a:pt x="188877" y="63384"/>
                  </a:lnTo>
                  <a:lnTo>
                    <a:pt x="228090" y="41380"/>
                  </a:lnTo>
                  <a:lnTo>
                    <a:pt x="269828" y="23734"/>
                  </a:lnTo>
                  <a:lnTo>
                    <a:pt x="313785" y="10752"/>
                  </a:lnTo>
                  <a:lnTo>
                    <a:pt x="359657" y="2739"/>
                  </a:lnTo>
                  <a:lnTo>
                    <a:pt x="407137" y="0"/>
                  </a:lnTo>
                  <a:lnTo>
                    <a:pt x="454619" y="2739"/>
                  </a:lnTo>
                  <a:lnTo>
                    <a:pt x="500493" y="10752"/>
                  </a:lnTo>
                  <a:lnTo>
                    <a:pt x="544452" y="23734"/>
                  </a:lnTo>
                  <a:lnTo>
                    <a:pt x="586191" y="41380"/>
                  </a:lnTo>
                  <a:lnTo>
                    <a:pt x="625405" y="63384"/>
                  </a:lnTo>
                  <a:lnTo>
                    <a:pt x="661788" y="89441"/>
                  </a:lnTo>
                  <a:lnTo>
                    <a:pt x="695035" y="119244"/>
                  </a:lnTo>
                  <a:lnTo>
                    <a:pt x="724840" y="152490"/>
                  </a:lnTo>
                  <a:lnTo>
                    <a:pt x="750898" y="188872"/>
                  </a:lnTo>
                  <a:lnTo>
                    <a:pt x="772903" y="228085"/>
                  </a:lnTo>
                  <a:lnTo>
                    <a:pt x="790550" y="269823"/>
                  </a:lnTo>
                  <a:lnTo>
                    <a:pt x="803533" y="313782"/>
                  </a:lnTo>
                  <a:lnTo>
                    <a:pt x="811547" y="359655"/>
                  </a:lnTo>
                  <a:lnTo>
                    <a:pt x="814286" y="407137"/>
                  </a:lnTo>
                  <a:close/>
                </a:path>
              </a:pathLst>
            </a:custGeom>
            <a:ln w="30936">
              <a:solidFill>
                <a:srgbClr val="009EE3"/>
              </a:solidFill>
            </a:ln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18867425" y="677045"/>
              <a:ext cx="437515" cy="594995"/>
            </a:xfrm>
            <a:custGeom>
              <a:avLst/>
              <a:gdLst/>
              <a:ahLst/>
              <a:cxnLst/>
              <a:rect l="l" t="t" r="r" b="b"/>
              <a:pathLst>
                <a:path w="437515" h="594994">
                  <a:moveTo>
                    <a:pt x="112039" y="479920"/>
                  </a:moveTo>
                  <a:lnTo>
                    <a:pt x="110058" y="470090"/>
                  </a:lnTo>
                  <a:lnTo>
                    <a:pt x="104648" y="462076"/>
                  </a:lnTo>
                  <a:lnTo>
                    <a:pt x="96634" y="456666"/>
                  </a:lnTo>
                  <a:lnTo>
                    <a:pt x="86817" y="454685"/>
                  </a:lnTo>
                  <a:lnTo>
                    <a:pt x="76987" y="456666"/>
                  </a:lnTo>
                  <a:lnTo>
                    <a:pt x="68973" y="462076"/>
                  </a:lnTo>
                  <a:lnTo>
                    <a:pt x="63563" y="470090"/>
                  </a:lnTo>
                  <a:lnTo>
                    <a:pt x="61582" y="479920"/>
                  </a:lnTo>
                  <a:lnTo>
                    <a:pt x="63563" y="489737"/>
                  </a:lnTo>
                  <a:lnTo>
                    <a:pt x="68973" y="497751"/>
                  </a:lnTo>
                  <a:lnTo>
                    <a:pt x="76987" y="503161"/>
                  </a:lnTo>
                  <a:lnTo>
                    <a:pt x="86817" y="505142"/>
                  </a:lnTo>
                  <a:lnTo>
                    <a:pt x="96634" y="503161"/>
                  </a:lnTo>
                  <a:lnTo>
                    <a:pt x="104648" y="497751"/>
                  </a:lnTo>
                  <a:lnTo>
                    <a:pt x="110058" y="489737"/>
                  </a:lnTo>
                  <a:lnTo>
                    <a:pt x="112039" y="479920"/>
                  </a:lnTo>
                  <a:close/>
                </a:path>
                <a:path w="437515" h="594994">
                  <a:moveTo>
                    <a:pt x="112039" y="403186"/>
                  </a:moveTo>
                  <a:lnTo>
                    <a:pt x="110058" y="393369"/>
                  </a:lnTo>
                  <a:lnTo>
                    <a:pt x="104648" y="385343"/>
                  </a:lnTo>
                  <a:lnTo>
                    <a:pt x="96634" y="379945"/>
                  </a:lnTo>
                  <a:lnTo>
                    <a:pt x="86817" y="377964"/>
                  </a:lnTo>
                  <a:lnTo>
                    <a:pt x="76987" y="379945"/>
                  </a:lnTo>
                  <a:lnTo>
                    <a:pt x="68973" y="385343"/>
                  </a:lnTo>
                  <a:lnTo>
                    <a:pt x="63563" y="393369"/>
                  </a:lnTo>
                  <a:lnTo>
                    <a:pt x="61582" y="403186"/>
                  </a:lnTo>
                  <a:lnTo>
                    <a:pt x="63563" y="413004"/>
                  </a:lnTo>
                  <a:lnTo>
                    <a:pt x="68973" y="421030"/>
                  </a:lnTo>
                  <a:lnTo>
                    <a:pt x="76987" y="426440"/>
                  </a:lnTo>
                  <a:lnTo>
                    <a:pt x="86817" y="428421"/>
                  </a:lnTo>
                  <a:lnTo>
                    <a:pt x="96634" y="426440"/>
                  </a:lnTo>
                  <a:lnTo>
                    <a:pt x="104648" y="421030"/>
                  </a:lnTo>
                  <a:lnTo>
                    <a:pt x="110058" y="413004"/>
                  </a:lnTo>
                  <a:lnTo>
                    <a:pt x="112039" y="403186"/>
                  </a:lnTo>
                  <a:close/>
                </a:path>
                <a:path w="437515" h="594994">
                  <a:moveTo>
                    <a:pt x="112039" y="326453"/>
                  </a:moveTo>
                  <a:lnTo>
                    <a:pt x="110058" y="316585"/>
                  </a:lnTo>
                  <a:lnTo>
                    <a:pt x="104648" y="308571"/>
                  </a:lnTo>
                  <a:lnTo>
                    <a:pt x="96634" y="303161"/>
                  </a:lnTo>
                  <a:lnTo>
                    <a:pt x="86817" y="301180"/>
                  </a:lnTo>
                  <a:lnTo>
                    <a:pt x="76987" y="303161"/>
                  </a:lnTo>
                  <a:lnTo>
                    <a:pt x="68973" y="308571"/>
                  </a:lnTo>
                  <a:lnTo>
                    <a:pt x="63563" y="316585"/>
                  </a:lnTo>
                  <a:lnTo>
                    <a:pt x="61582" y="326415"/>
                  </a:lnTo>
                  <a:lnTo>
                    <a:pt x="63563" y="336283"/>
                  </a:lnTo>
                  <a:lnTo>
                    <a:pt x="68973" y="344297"/>
                  </a:lnTo>
                  <a:lnTo>
                    <a:pt x="76987" y="349707"/>
                  </a:lnTo>
                  <a:lnTo>
                    <a:pt x="86817" y="351688"/>
                  </a:lnTo>
                  <a:lnTo>
                    <a:pt x="96634" y="349707"/>
                  </a:lnTo>
                  <a:lnTo>
                    <a:pt x="104648" y="344297"/>
                  </a:lnTo>
                  <a:lnTo>
                    <a:pt x="110058" y="336283"/>
                  </a:lnTo>
                  <a:lnTo>
                    <a:pt x="112039" y="326453"/>
                  </a:lnTo>
                  <a:close/>
                </a:path>
                <a:path w="437515" h="594994">
                  <a:moveTo>
                    <a:pt x="112039" y="249732"/>
                  </a:moveTo>
                  <a:lnTo>
                    <a:pt x="110058" y="239864"/>
                  </a:lnTo>
                  <a:lnTo>
                    <a:pt x="104648" y="231838"/>
                  </a:lnTo>
                  <a:lnTo>
                    <a:pt x="96634" y="226441"/>
                  </a:lnTo>
                  <a:lnTo>
                    <a:pt x="86817" y="224447"/>
                  </a:lnTo>
                  <a:lnTo>
                    <a:pt x="76987" y="226441"/>
                  </a:lnTo>
                  <a:lnTo>
                    <a:pt x="68973" y="231838"/>
                  </a:lnTo>
                  <a:lnTo>
                    <a:pt x="63563" y="239864"/>
                  </a:lnTo>
                  <a:lnTo>
                    <a:pt x="61582" y="249682"/>
                  </a:lnTo>
                  <a:lnTo>
                    <a:pt x="63563" y="259549"/>
                  </a:lnTo>
                  <a:lnTo>
                    <a:pt x="68973" y="267563"/>
                  </a:lnTo>
                  <a:lnTo>
                    <a:pt x="76987" y="272973"/>
                  </a:lnTo>
                  <a:lnTo>
                    <a:pt x="86817" y="274955"/>
                  </a:lnTo>
                  <a:lnTo>
                    <a:pt x="96634" y="272973"/>
                  </a:lnTo>
                  <a:lnTo>
                    <a:pt x="104648" y="267563"/>
                  </a:lnTo>
                  <a:lnTo>
                    <a:pt x="110058" y="259549"/>
                  </a:lnTo>
                  <a:lnTo>
                    <a:pt x="112039" y="249732"/>
                  </a:lnTo>
                  <a:close/>
                </a:path>
                <a:path w="437515" h="594994">
                  <a:moveTo>
                    <a:pt x="112039" y="172999"/>
                  </a:moveTo>
                  <a:lnTo>
                    <a:pt x="110058" y="163182"/>
                  </a:lnTo>
                  <a:lnTo>
                    <a:pt x="104648" y="155168"/>
                  </a:lnTo>
                  <a:lnTo>
                    <a:pt x="96634" y="149758"/>
                  </a:lnTo>
                  <a:lnTo>
                    <a:pt x="86817" y="147777"/>
                  </a:lnTo>
                  <a:lnTo>
                    <a:pt x="76987" y="149758"/>
                  </a:lnTo>
                  <a:lnTo>
                    <a:pt x="68973" y="155168"/>
                  </a:lnTo>
                  <a:lnTo>
                    <a:pt x="63563" y="163182"/>
                  </a:lnTo>
                  <a:lnTo>
                    <a:pt x="61582" y="172999"/>
                  </a:lnTo>
                  <a:lnTo>
                    <a:pt x="63563" y="182829"/>
                  </a:lnTo>
                  <a:lnTo>
                    <a:pt x="68973" y="190842"/>
                  </a:lnTo>
                  <a:lnTo>
                    <a:pt x="76987" y="196253"/>
                  </a:lnTo>
                  <a:lnTo>
                    <a:pt x="86817" y="198234"/>
                  </a:lnTo>
                  <a:lnTo>
                    <a:pt x="96634" y="196253"/>
                  </a:lnTo>
                  <a:lnTo>
                    <a:pt x="104648" y="190842"/>
                  </a:lnTo>
                  <a:lnTo>
                    <a:pt x="110058" y="182829"/>
                  </a:lnTo>
                  <a:lnTo>
                    <a:pt x="112039" y="172999"/>
                  </a:lnTo>
                  <a:close/>
                </a:path>
                <a:path w="437515" h="594994">
                  <a:moveTo>
                    <a:pt x="347446" y="95554"/>
                  </a:moveTo>
                  <a:lnTo>
                    <a:pt x="334124" y="71107"/>
                  </a:lnTo>
                  <a:lnTo>
                    <a:pt x="308698" y="24447"/>
                  </a:lnTo>
                  <a:lnTo>
                    <a:pt x="295376" y="0"/>
                  </a:lnTo>
                  <a:lnTo>
                    <a:pt x="241922" y="0"/>
                  </a:lnTo>
                  <a:lnTo>
                    <a:pt x="241922" y="47790"/>
                  </a:lnTo>
                  <a:lnTo>
                    <a:pt x="240093" y="56857"/>
                  </a:lnTo>
                  <a:lnTo>
                    <a:pt x="235102" y="64274"/>
                  </a:lnTo>
                  <a:lnTo>
                    <a:pt x="227685" y="69265"/>
                  </a:lnTo>
                  <a:lnTo>
                    <a:pt x="218605" y="71107"/>
                  </a:lnTo>
                  <a:lnTo>
                    <a:pt x="209524" y="69265"/>
                  </a:lnTo>
                  <a:lnTo>
                    <a:pt x="202120" y="64274"/>
                  </a:lnTo>
                  <a:lnTo>
                    <a:pt x="197116" y="56857"/>
                  </a:lnTo>
                  <a:lnTo>
                    <a:pt x="195287" y="47790"/>
                  </a:lnTo>
                  <a:lnTo>
                    <a:pt x="197116" y="38709"/>
                  </a:lnTo>
                  <a:lnTo>
                    <a:pt x="202120" y="31292"/>
                  </a:lnTo>
                  <a:lnTo>
                    <a:pt x="209524" y="26289"/>
                  </a:lnTo>
                  <a:lnTo>
                    <a:pt x="218605" y="24447"/>
                  </a:lnTo>
                  <a:lnTo>
                    <a:pt x="227685" y="26289"/>
                  </a:lnTo>
                  <a:lnTo>
                    <a:pt x="235102" y="31292"/>
                  </a:lnTo>
                  <a:lnTo>
                    <a:pt x="240093" y="38709"/>
                  </a:lnTo>
                  <a:lnTo>
                    <a:pt x="241922" y="47790"/>
                  </a:lnTo>
                  <a:lnTo>
                    <a:pt x="241922" y="0"/>
                  </a:lnTo>
                  <a:lnTo>
                    <a:pt x="141935" y="0"/>
                  </a:lnTo>
                  <a:lnTo>
                    <a:pt x="89763" y="95554"/>
                  </a:lnTo>
                  <a:lnTo>
                    <a:pt x="347446" y="95554"/>
                  </a:lnTo>
                  <a:close/>
                </a:path>
                <a:path w="437515" h="594994">
                  <a:moveTo>
                    <a:pt x="437210" y="57442"/>
                  </a:moveTo>
                  <a:lnTo>
                    <a:pt x="430403" y="50622"/>
                  </a:lnTo>
                  <a:lnTo>
                    <a:pt x="421982" y="50622"/>
                  </a:lnTo>
                  <a:lnTo>
                    <a:pt x="334086" y="50622"/>
                  </a:lnTo>
                  <a:lnTo>
                    <a:pt x="352628" y="84645"/>
                  </a:lnTo>
                  <a:lnTo>
                    <a:pt x="405358" y="84645"/>
                  </a:lnTo>
                  <a:lnTo>
                    <a:pt x="405358" y="560933"/>
                  </a:lnTo>
                  <a:lnTo>
                    <a:pt x="31851" y="560933"/>
                  </a:lnTo>
                  <a:lnTo>
                    <a:pt x="31851" y="84645"/>
                  </a:lnTo>
                  <a:lnTo>
                    <a:pt x="84582" y="84645"/>
                  </a:lnTo>
                  <a:lnTo>
                    <a:pt x="103162" y="50622"/>
                  </a:lnTo>
                  <a:lnTo>
                    <a:pt x="6819" y="50622"/>
                  </a:lnTo>
                  <a:lnTo>
                    <a:pt x="0" y="57442"/>
                  </a:lnTo>
                  <a:lnTo>
                    <a:pt x="0" y="588149"/>
                  </a:lnTo>
                  <a:lnTo>
                    <a:pt x="6819" y="594956"/>
                  </a:lnTo>
                  <a:lnTo>
                    <a:pt x="430403" y="594956"/>
                  </a:lnTo>
                  <a:lnTo>
                    <a:pt x="437210" y="588149"/>
                  </a:lnTo>
                  <a:lnTo>
                    <a:pt x="437210" y="57442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8998743" y="820237"/>
              <a:ext cx="259715" cy="360680"/>
            </a:xfrm>
            <a:custGeom>
              <a:avLst/>
              <a:gdLst/>
              <a:ahLst/>
              <a:cxnLst/>
              <a:rect l="l" t="t" r="r" b="b"/>
              <a:pathLst>
                <a:path w="259715" h="360680">
                  <a:moveTo>
                    <a:pt x="72136" y="326872"/>
                  </a:moveTo>
                  <a:lnTo>
                    <a:pt x="12" y="326872"/>
                  </a:lnTo>
                  <a:lnTo>
                    <a:pt x="12" y="346570"/>
                  </a:lnTo>
                  <a:lnTo>
                    <a:pt x="49999" y="346570"/>
                  </a:lnTo>
                  <a:lnTo>
                    <a:pt x="72136" y="326872"/>
                  </a:lnTo>
                  <a:close/>
                </a:path>
                <a:path w="259715" h="360680">
                  <a:moveTo>
                    <a:pt x="75234" y="269836"/>
                  </a:moveTo>
                  <a:lnTo>
                    <a:pt x="54749" y="250151"/>
                  </a:lnTo>
                  <a:lnTo>
                    <a:pt x="12" y="250151"/>
                  </a:lnTo>
                  <a:lnTo>
                    <a:pt x="12" y="269836"/>
                  </a:lnTo>
                  <a:lnTo>
                    <a:pt x="75234" y="269836"/>
                  </a:lnTo>
                  <a:close/>
                </a:path>
                <a:path w="259715" h="360680">
                  <a:moveTo>
                    <a:pt x="90220" y="116357"/>
                  </a:moveTo>
                  <a:lnTo>
                    <a:pt x="71894" y="96672"/>
                  </a:lnTo>
                  <a:lnTo>
                    <a:pt x="12" y="96672"/>
                  </a:lnTo>
                  <a:lnTo>
                    <a:pt x="12" y="116357"/>
                  </a:lnTo>
                  <a:lnTo>
                    <a:pt x="90220" y="116357"/>
                  </a:lnTo>
                  <a:close/>
                </a:path>
                <a:path w="259715" h="360680">
                  <a:moveTo>
                    <a:pt x="190144" y="18440"/>
                  </a:moveTo>
                  <a:lnTo>
                    <a:pt x="12" y="18440"/>
                  </a:lnTo>
                  <a:lnTo>
                    <a:pt x="12" y="38138"/>
                  </a:lnTo>
                  <a:lnTo>
                    <a:pt x="169494" y="38138"/>
                  </a:lnTo>
                  <a:lnTo>
                    <a:pt x="190144" y="18440"/>
                  </a:lnTo>
                  <a:close/>
                </a:path>
                <a:path w="259715" h="360680">
                  <a:moveTo>
                    <a:pt x="213106" y="245935"/>
                  </a:moveTo>
                  <a:lnTo>
                    <a:pt x="198043" y="230873"/>
                  </a:lnTo>
                  <a:lnTo>
                    <a:pt x="148475" y="280454"/>
                  </a:lnTo>
                  <a:lnTo>
                    <a:pt x="98907" y="230873"/>
                  </a:lnTo>
                  <a:lnTo>
                    <a:pt x="83858" y="245935"/>
                  </a:lnTo>
                  <a:lnTo>
                    <a:pt x="133426" y="295503"/>
                  </a:lnTo>
                  <a:lnTo>
                    <a:pt x="83858" y="345071"/>
                  </a:lnTo>
                  <a:lnTo>
                    <a:pt x="98907" y="360121"/>
                  </a:lnTo>
                  <a:lnTo>
                    <a:pt x="148475" y="310553"/>
                  </a:lnTo>
                  <a:lnTo>
                    <a:pt x="198043" y="360121"/>
                  </a:lnTo>
                  <a:lnTo>
                    <a:pt x="213106" y="345071"/>
                  </a:lnTo>
                  <a:lnTo>
                    <a:pt x="178574" y="310553"/>
                  </a:lnTo>
                  <a:lnTo>
                    <a:pt x="163537" y="295503"/>
                  </a:lnTo>
                  <a:lnTo>
                    <a:pt x="178587" y="280454"/>
                  </a:lnTo>
                  <a:lnTo>
                    <a:pt x="213106" y="245935"/>
                  </a:lnTo>
                  <a:close/>
                </a:path>
                <a:path w="259715" h="360680">
                  <a:moveTo>
                    <a:pt x="243865" y="173405"/>
                  </a:moveTo>
                  <a:lnTo>
                    <a:pt x="0" y="173405"/>
                  </a:lnTo>
                  <a:lnTo>
                    <a:pt x="0" y="193090"/>
                  </a:lnTo>
                  <a:lnTo>
                    <a:pt x="243865" y="193090"/>
                  </a:lnTo>
                  <a:lnTo>
                    <a:pt x="243865" y="173405"/>
                  </a:lnTo>
                  <a:close/>
                </a:path>
                <a:path w="259715" h="360680">
                  <a:moveTo>
                    <a:pt x="259575" y="15608"/>
                  </a:moveTo>
                  <a:lnTo>
                    <a:pt x="243967" y="0"/>
                  </a:lnTo>
                  <a:lnTo>
                    <a:pt x="141109" y="102870"/>
                  </a:lnTo>
                  <a:lnTo>
                    <a:pt x="99453" y="61214"/>
                  </a:lnTo>
                  <a:lnTo>
                    <a:pt x="83858" y="76809"/>
                  </a:lnTo>
                  <a:lnTo>
                    <a:pt x="140995" y="133959"/>
                  </a:lnTo>
                  <a:lnTo>
                    <a:pt x="141224" y="133959"/>
                  </a:lnTo>
                  <a:lnTo>
                    <a:pt x="259575" y="15608"/>
                  </a:lnTo>
                  <a:close/>
                </a:path>
              </a:pathLst>
            </a:custGeom>
            <a:solidFill>
              <a:srgbClr val="009EE3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</p:grp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396416" y="2250117"/>
            <a:ext cx="727161" cy="1143155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766268" y="2246520"/>
            <a:ext cx="664178" cy="1149725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157585" y="2246520"/>
            <a:ext cx="632948" cy="1149725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798187" y="4835428"/>
            <a:ext cx="711325" cy="1148125"/>
          </a:xfrm>
          <a:prstGeom prst="rect">
            <a:avLst/>
          </a:prstGeom>
        </p:spPr>
      </p:pic>
      <p:pic>
        <p:nvPicPr>
          <p:cNvPr id="16" name="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039780" y="4835428"/>
            <a:ext cx="811355" cy="1148125"/>
          </a:xfrm>
          <a:prstGeom prst="rect">
            <a:avLst/>
          </a:prstGeom>
        </p:spPr>
      </p:pic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3393754" y="4835416"/>
            <a:ext cx="824817" cy="1186941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596514" y="1629223"/>
            <a:ext cx="4354195" cy="1914627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639"/>
              </a:lnSpc>
              <a:spcBef>
                <a:spcPts val="130"/>
              </a:spcBef>
            </a:pPr>
            <a:r>
              <a:rPr lang="nl-NL" sz="14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Origineel</a:t>
            </a:r>
            <a:r>
              <a:rPr lang="nl-NL" sz="1400" b="0" spc="60" dirty="0">
                <a:solidFill>
                  <a:srgbClr val="1A1A18"/>
                </a:solidFill>
                <a:latin typeface="MB Corpo S Text Light"/>
                <a:cs typeface="MB Corpo S Text Light"/>
              </a:rPr>
              <a:t> versus concurrentie en </a:t>
            </a:r>
            <a:r>
              <a:rPr lang="nl-NL" sz="1400" spc="60" dirty="0">
                <a:solidFill>
                  <a:srgbClr val="1A1A18"/>
                </a:solidFill>
                <a:latin typeface="MB Corpo S Text Light"/>
                <a:cs typeface="MB Corpo S Text Light"/>
              </a:rPr>
              <a:t>namaak</a:t>
            </a:r>
            <a:endParaRPr lang="nl-NL" sz="1400" dirty="0">
              <a:latin typeface="MB Corpo S Text Light"/>
              <a:cs typeface="MB Corpo S Text Light"/>
            </a:endParaRPr>
          </a:p>
          <a:p>
            <a:pPr marL="12700">
              <a:lnSpc>
                <a:spcPts val="1100"/>
              </a:lnSpc>
            </a:pP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Verbrandingsmotoren moeten eersteklas worden gesmeerd, zodat deze wrijvingsloos werken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Als er ongefilterde olie in de motor terechtkomt, kan dit tot een verhoogd brandstofverbruik leiden, evenals tot verhoogde slijtage aan motoronderdelen </a:t>
            </a:r>
            <a:r>
              <a:rPr lang="nl-NL" sz="95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en in het ernstigste geval tot motorschade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Echter zijn bij oliefilters van andere fabrikanten en zelfs bij namaakartikelen (plagiaat) van buiten geen grote verschillen herkenbaar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 de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producttest bleken echter duidelijke kwaliteitsverschillen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resultaten van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onafhankelijke testinstituut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IFTS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Institut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la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Filtration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et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des</a:t>
            </a:r>
            <a:r>
              <a:rPr lang="nl-NL" sz="950" b="0" spc="-4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Techniques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Séparatives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–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uit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Frankrijk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tonen de voordelen van de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onderdelen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Getest zijn in opdracht van Mercedes‑Benz Group</a:t>
            </a:r>
            <a:r>
              <a:rPr lang="nl-NL" sz="950" b="0" spc="-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AG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Mercedes‑Benz originele oliefilters voor benzine- en dieselmotoren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en drie belangrijke concurrenten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3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testperiode liep van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23-11-2015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tot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24-01-2016.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nadruk lag op de betreffende criteria waaraan een oliefilter voor een veilige en betrouwbare werking moet voldoen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97961" y="1819791"/>
            <a:ext cx="4351020" cy="1140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Productiekwaliteit.</a:t>
            </a:r>
            <a:r>
              <a:rPr lang="nl-NL" sz="950" b="1" spc="10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zogenoemde borrelpunttest (bubble-pointtest) geeft aan hoe fijnporig en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gelijkmatig het filterpapier is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Bovendien worden mogelijke gebreken in het filterelement blootgelegd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oliefilters komen in deze test het beste naar voren.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materiaal is uiterst hoogwaardig en de poriën zijn gelijkmatig, wat tot een hoge dichtheid leidt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Het risico dat ongefilterde olie naar de olie gaat, is heel klein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producten van de concurrenten en namaakproducten (plagiaat) vertonen een slechtere productiekwaliteit en deels lekkages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097961" y="3109296"/>
            <a:ext cx="4353560" cy="13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Drukbestendigheid.</a:t>
            </a:r>
            <a:r>
              <a:rPr lang="nl-NL" sz="95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spc="25" dirty="0">
                <a:solidFill>
                  <a:srgbClr val="1A1A18"/>
                </a:solidFill>
                <a:latin typeface="MB Corpo S Text Light"/>
                <a:cs typeface="MB Corpo S Text"/>
              </a:rPr>
              <a:t>De drukbestendigheid van het oliefilter wordt getest door 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de barstdruktest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Door de oliedruk in de motor ontstaat 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het drukverschil tussen de ingang en uitgang van het filter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Als de oliefilter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geen stand houdt bij deze druk en in elkaar klapt, komt de olie ongefilterd in de motor terecht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Me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rcedes‑Benz</a:t>
            </a: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oliefilters konden het hoge drukverschil zonder probleem aan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 filters van de concurrenten ontstaan deels vervormingen en gaan deels de vouwen in elkaar zitten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Bij de producten van de concurrenten voor dieselmotoren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ontstaan deels lekkages, waardoor ongefilterde olie in de motorruimte kan terechtkomen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4649851" y="1819791"/>
            <a:ext cx="4848225" cy="1302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300"/>
              </a:lnSpc>
              <a:spcBef>
                <a:spcPts val="10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Opnamecapaciteit.</a:t>
            </a:r>
            <a:r>
              <a:rPr lang="nl-NL" sz="950" b="1" spc="1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"/>
              </a:rPr>
              <a:t>De levensduur en het rendement van een oliefilter zijn vooral afhankelijk van de hoeveelheid vuil die het filter kan opnemen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45" dirty="0">
                <a:solidFill>
                  <a:srgbClr val="1A1A18"/>
                </a:solidFill>
                <a:latin typeface="MB Corpo S Text Light"/>
                <a:cs typeface="MB Corpo S Text Light"/>
              </a:rPr>
              <a:t> Als het oliefilter vol zit, wordt automatisch ee</a:t>
            </a:r>
            <a:r>
              <a:rPr lang="nl-NL" sz="950" spc="-45" dirty="0">
                <a:solidFill>
                  <a:srgbClr val="1A1A18"/>
                </a:solidFill>
                <a:latin typeface="MB Corpo S Text Light"/>
                <a:cs typeface="MB Corpo S Text Light"/>
              </a:rPr>
              <a:t>n bypassklep geopend, zodat de motor altijd van voldoende olie wordt voorzien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Deze olie is ongefilterd.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Om dat te voorkomen, moet het filter over een zo’n groot mogelijke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opnamecapaciteit beschikken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De test bepaalt hoe groot deze bij de afzonderlijke fabrikanten is.</a:t>
            </a:r>
            <a:r>
              <a:rPr lang="nl-NL" sz="95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De testresultaten bij een benzinemotor zijn als volgt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r>
              <a:rPr lang="nl-NL" sz="95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oliefilters gaan tot 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86</a:t>
            </a:r>
            <a:r>
              <a:rPr lang="nl-NL" sz="950" b="0" spc="-1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langer mee dan de producten van con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currenten of namaakartikelen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r>
              <a:rPr lang="nl-NL" sz="95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Ook bij de dieselmotor is de levensduur van een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5" dirty="0">
                <a:solidFill>
                  <a:srgbClr val="1A1A18"/>
                </a:solidFill>
                <a:latin typeface="MB Corpo S Text Light"/>
                <a:cs typeface="MB Corpo S Text Light"/>
              </a:rPr>
              <a:t>oliefilter tot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48</a:t>
            </a:r>
            <a:r>
              <a:rPr lang="nl-NL" sz="950" b="0" spc="-1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%</a:t>
            </a:r>
            <a:r>
              <a:rPr lang="nl-NL" sz="950" b="0" spc="5" dirty="0">
                <a:solidFill>
                  <a:srgbClr val="1A1A18"/>
                </a:solidFill>
                <a:latin typeface="MB Corpo S Text Light"/>
                <a:cs typeface="MB Corpo S Text Light"/>
              </a:rPr>
              <a:t> langer dan bij de producten van concurrenten of namaakartikelen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4649851" y="3270484"/>
            <a:ext cx="4783455" cy="8158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17170">
              <a:lnSpc>
                <a:spcPct val="111300"/>
              </a:lnSpc>
              <a:spcBef>
                <a:spcPts val="100"/>
              </a:spcBef>
            </a:pP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Afscheidingsgraad.</a:t>
            </a:r>
            <a:r>
              <a:rPr lang="nl-NL" sz="950" b="1" spc="3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Deze test onderzoekt vanaf welke grootte deeltjes uit de motorolie worden gefilterd en achterhaalt de fijnheidsgraad van het betreffende oliefilter.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Hoe kleiner de deeltjesgrootte, des te fijner en beter het filterpapier is en des te minder vuil er in de motor terechtkomt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.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Ook hier blijkt dat het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originele oliefilter in vergelijking met de concurrenten en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namaakartikelen tot de beste op het gebied van afscheidingsgraad behoort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.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641042" y="1837701"/>
            <a:ext cx="2840008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Resultaat drukbestendigheidstest oliefilter benzinemotor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641042" y="4416711"/>
            <a:ext cx="2740025" cy="1577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Resultaat drukbestendigheidstest oliefilter dieselmotor</a:t>
            </a:r>
            <a:endParaRPr lang="nl-NL" sz="950" dirty="0">
              <a:latin typeface="MB Corpo S Text"/>
              <a:cs typeface="MB Corpo S Tex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757650" y="6705907"/>
            <a:ext cx="2249925" cy="1211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70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700" b="1" spc="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Originele Onderdelen</a:t>
            </a:r>
            <a:r>
              <a:rPr lang="nl-NL" sz="700" b="1" spc="35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|</a:t>
            </a:r>
            <a:r>
              <a:rPr lang="nl-NL" sz="700" b="0" spc="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Productvergelijking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14662520" y="4394656"/>
            <a:ext cx="4846320" cy="2088514"/>
            <a:chOff x="14662520" y="4394656"/>
            <a:chExt cx="4846320" cy="2088514"/>
          </a:xfrm>
        </p:grpSpPr>
        <p:sp>
          <p:nvSpPr>
            <p:cNvPr id="27" name="object 27"/>
            <p:cNvSpPr/>
            <p:nvPr/>
          </p:nvSpPr>
          <p:spPr>
            <a:xfrm>
              <a:off x="14662520" y="4394656"/>
              <a:ext cx="4846320" cy="2088514"/>
            </a:xfrm>
            <a:custGeom>
              <a:avLst/>
              <a:gdLst/>
              <a:ahLst/>
              <a:cxnLst/>
              <a:rect l="l" t="t" r="r" b="b"/>
              <a:pathLst>
                <a:path w="4846319" h="2088514">
                  <a:moveTo>
                    <a:pt x="4846019" y="0"/>
                  </a:moveTo>
                  <a:lnTo>
                    <a:pt x="0" y="0"/>
                  </a:lnTo>
                  <a:lnTo>
                    <a:pt x="0" y="2088413"/>
                  </a:lnTo>
                  <a:lnTo>
                    <a:pt x="4846019" y="2088413"/>
                  </a:lnTo>
                  <a:lnTo>
                    <a:pt x="4846019" y="0"/>
                  </a:lnTo>
                  <a:close/>
                </a:path>
              </a:pathLst>
            </a:custGeom>
            <a:solidFill>
              <a:srgbClr val="ECECED"/>
            </a:solidFill>
          </p:spPr>
          <p:txBody>
            <a:bodyPr wrap="square" lIns="0" tIns="0" rIns="0" bIns="0" rtlCol="0"/>
            <a:lstStyle/>
            <a:p>
              <a:endParaRPr lang="nl-NL" dirty="0"/>
            </a:p>
          </p:txBody>
        </p:sp>
        <p:pic>
          <p:nvPicPr>
            <p:cNvPr id="28" name="object 28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730212" y="4654230"/>
              <a:ext cx="169235" cy="169223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730212" y="4916954"/>
              <a:ext cx="169235" cy="169223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4730212" y="5179677"/>
              <a:ext cx="169235" cy="169223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4730214" y="5442401"/>
              <a:ext cx="169235" cy="169223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730214" y="5705124"/>
              <a:ext cx="169235" cy="16922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730214" y="5967849"/>
              <a:ext cx="169235" cy="169223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4730214" y="6230572"/>
              <a:ext cx="169235" cy="169223"/>
            </a:xfrm>
            <a:prstGeom prst="rect">
              <a:avLst/>
            </a:prstGeom>
          </p:spPr>
        </p:pic>
      </p:grpSp>
      <p:sp>
        <p:nvSpPr>
          <p:cNvPr id="35" name="object 35"/>
          <p:cNvSpPr txBox="1"/>
          <p:nvPr/>
        </p:nvSpPr>
        <p:spPr>
          <a:xfrm>
            <a:off x="14662520" y="4394656"/>
            <a:ext cx="4846320" cy="1989904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55"/>
              </a:spcBef>
            </a:pP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"/>
              </a:rPr>
              <a:t>Voordelen van </a:t>
            </a:r>
            <a:r>
              <a:rPr lang="nl-NL" sz="950" b="1" spc="-25" dirty="0">
                <a:solidFill>
                  <a:srgbClr val="1A1A18"/>
                </a:solidFill>
                <a:latin typeface="MB Corpo S Text"/>
                <a:cs typeface="MB Corpo S Text"/>
              </a:rPr>
              <a:t>Mercedes-</a:t>
            </a:r>
            <a:r>
              <a:rPr lang="nl-NL" sz="950" b="1" dirty="0">
                <a:solidFill>
                  <a:srgbClr val="1A1A18"/>
                </a:solidFill>
                <a:latin typeface="MB Corpo S Text"/>
                <a:cs typeface="MB Corpo S Text"/>
              </a:rPr>
              <a:t>Benz</a:t>
            </a:r>
            <a:r>
              <a:rPr lang="nl-NL" sz="950" b="1" spc="25" dirty="0">
                <a:solidFill>
                  <a:srgbClr val="1A1A18"/>
                </a:solidFill>
                <a:latin typeface="MB Corpo S Text"/>
                <a:cs typeface="MB Corpo S Text"/>
              </a:rPr>
              <a:t> originele oliefilters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.</a:t>
            </a:r>
            <a:endParaRPr lang="nl-NL" sz="950" dirty="0">
              <a:latin typeface="MB Corpo S Text"/>
              <a:cs typeface="MB Corpo S Text"/>
            </a:endParaRPr>
          </a:p>
          <a:p>
            <a:pPr marL="372110">
              <a:lnSpc>
                <a:spcPct val="100000"/>
              </a:lnSpc>
              <a:spcBef>
                <a:spcPts val="650"/>
              </a:spcBef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Hoogwaardig filtermedium en hoge productiekwaliteit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283845">
              <a:lnSpc>
                <a:spcPct val="1815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Hoge opnamecapaciteit en bovengemiddelde filterefficiëntie </a:t>
            </a:r>
          </a:p>
          <a:p>
            <a:pPr marL="372110" marR="283845">
              <a:lnSpc>
                <a:spcPct val="181500"/>
              </a:lnSpc>
            </a:pPr>
            <a:r>
              <a:rPr lang="nl-NL" sz="95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Maximale bescherming tegen vroegtijdig</a:t>
            </a:r>
            <a:r>
              <a:rPr lang="nl-NL" sz="95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 slijtage van de motor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447040">
              <a:lnSpc>
                <a:spcPct val="1815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Hoge stabiliteit bij ongebruikelijke startsituaties, zoals een koude start</a:t>
            </a:r>
            <a:r>
              <a:rPr lang="nl-NL" sz="950" b="0" spc="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Filtermedium is uiterst breukvast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372110" marR="592455">
              <a:lnSpc>
                <a:spcPct val="181500"/>
              </a:lnSpc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Maxima</a:t>
            </a:r>
            <a:r>
              <a:rPr lang="nl-NL" sz="950" dirty="0">
                <a:solidFill>
                  <a:srgbClr val="1A1A18"/>
                </a:solidFill>
                <a:latin typeface="MB Corpo S Text Light"/>
                <a:cs typeface="MB Corpo S Text Light"/>
              </a:rPr>
              <a:t>al motorvermogen waarborgen gedurende vervangingsinterval</a:t>
            </a:r>
          </a:p>
          <a:p>
            <a:pPr marL="372110" marR="592455">
              <a:lnSpc>
                <a:spcPct val="181500"/>
              </a:lnSpc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Lang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vervangingsinterval wordt gegarandeerd gehaald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3277632" y="3466828"/>
            <a:ext cx="979169" cy="371384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Concurrent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3300"/>
              </a:lnSpc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te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st niet</a:t>
            </a:r>
            <a:r>
              <a:rPr lang="nl-NL" sz="700" b="0" spc="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doorstaan, sterk vervormde vouwen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872072" y="3466828"/>
            <a:ext cx="1009015" cy="493084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Concurrent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3300"/>
              </a:lnSpc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t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est</a:t>
            </a:r>
            <a:r>
              <a:rPr lang="nl-NL" sz="700" b="0" spc="5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doorstaan, maar met gebroken lijmranden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645161" y="3466828"/>
            <a:ext cx="998855" cy="24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origineel onderdeel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r>
              <a:rPr lang="nl-NL" sz="700" b="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5" dirty="0">
                <a:solidFill>
                  <a:srgbClr val="1A1A18"/>
                </a:solidFill>
                <a:latin typeface="MB Corpo S Text Light"/>
                <a:cs typeface="MB Corpo S Text Light"/>
              </a:rPr>
              <a:t>t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est</a:t>
            </a:r>
            <a:r>
              <a:rPr lang="nl-NL" sz="700" b="0" spc="-5" dirty="0">
                <a:solidFill>
                  <a:srgbClr val="1A1A18"/>
                </a:solidFill>
                <a:latin typeface="MB Corpo S Text Light"/>
                <a:cs typeface="MB Corpo S Text Light"/>
              </a:rPr>
              <a:t> doorstaan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647310" y="6061957"/>
            <a:ext cx="998855" cy="24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Mercedes‑Benz</a:t>
            </a:r>
            <a:r>
              <a:rPr lang="nl-NL" sz="700" b="0" spc="1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origineel onderdeel: test doorstaan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922129" y="6061957"/>
            <a:ext cx="1054735" cy="492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3300"/>
              </a:lnSpc>
              <a:spcBef>
                <a:spcPts val="100"/>
              </a:spcBef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Concurrent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r>
              <a:rPr lang="nl-NL" sz="700" b="0" spc="4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40" dirty="0">
                <a:solidFill>
                  <a:srgbClr val="1A1A18"/>
                </a:solidFill>
                <a:latin typeface="MB Corpo S Text Light"/>
                <a:cs typeface="MB Corpo S Text Light"/>
              </a:rPr>
              <a:t>t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est</a:t>
            </a:r>
            <a:r>
              <a:rPr lang="nl-NL" sz="700" b="0" spc="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niet doorstaan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,</a:t>
            </a:r>
            <a:r>
              <a:rPr lang="nl-NL" sz="700" b="0" spc="11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f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ilter werkt niet meer door losgekomen eindkap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326167" y="6061957"/>
            <a:ext cx="979169" cy="371384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nl-NL" sz="70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Concurrent</a:t>
            </a:r>
            <a:r>
              <a:rPr lang="nl-NL" sz="70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:</a:t>
            </a:r>
            <a:endParaRPr lang="nl-NL" sz="700" dirty="0">
              <a:latin typeface="MB Corpo S Text Light"/>
              <a:cs typeface="MB Corpo S Text Light"/>
            </a:endParaRPr>
          </a:p>
          <a:p>
            <a:pPr marL="12700" marR="5080">
              <a:lnSpc>
                <a:spcPct val="113300"/>
              </a:lnSpc>
            </a:pPr>
            <a:r>
              <a:rPr lang="nl-NL" sz="700" dirty="0">
                <a:solidFill>
                  <a:srgbClr val="1A1A18"/>
                </a:solidFill>
                <a:latin typeface="MB Corpo S Text Light"/>
                <a:cs typeface="MB Corpo S Text Light"/>
              </a:rPr>
              <a:t>t</a:t>
            </a:r>
            <a:r>
              <a:rPr lang="nl-NL" sz="70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est niet doorstaan, sterk vervormde vouwen</a:t>
            </a:r>
            <a:endParaRPr lang="nl-NL" sz="700" dirty="0">
              <a:latin typeface="MB Corpo S Text Light"/>
              <a:cs typeface="MB Corpo S Text Light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09219" y="3904048"/>
            <a:ext cx="186182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nl-NL" sz="95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BELASTBAARHEID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609214" y="4178362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44" name="object 44"/>
          <p:cNvSpPr txBox="1"/>
          <p:nvPr/>
        </p:nvSpPr>
        <p:spPr>
          <a:xfrm>
            <a:off x="664205" y="4259612"/>
            <a:ext cx="1124585" cy="33470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Productiekwaliteit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8270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128270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Drukbestendigheid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914639" y="3904048"/>
            <a:ext cx="1861820" cy="193643"/>
          </a:xfrm>
          <a:prstGeom prst="rect">
            <a:avLst/>
          </a:prstGeom>
          <a:solidFill>
            <a:srgbClr val="009EE3"/>
          </a:solidFill>
        </p:spPr>
        <p:txBody>
          <a:bodyPr vert="horz" wrap="square" lIns="0" tIns="46990" rIns="0" bIns="0" rtlCol="0">
            <a:spAutoFit/>
          </a:bodyPr>
          <a:lstStyle/>
          <a:p>
            <a:pPr marL="67310">
              <a:lnSpc>
                <a:spcPct val="100000"/>
              </a:lnSpc>
              <a:spcBef>
                <a:spcPts val="370"/>
              </a:spcBef>
            </a:pPr>
            <a:r>
              <a:rPr lang="nl-NL" sz="950" b="0" spc="-10" dirty="0">
                <a:solidFill>
                  <a:srgbClr val="FFFFFF"/>
                </a:solidFill>
                <a:latin typeface="MB Corpo S Text Light"/>
                <a:cs typeface="MB Corpo S Text Light"/>
              </a:rPr>
              <a:t>FILTEREFFICIENTIE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914641" y="4180506"/>
            <a:ext cx="1861820" cy="67945"/>
          </a:xfrm>
          <a:custGeom>
            <a:avLst/>
            <a:gdLst/>
            <a:ahLst/>
            <a:cxnLst/>
            <a:rect l="l" t="t" r="r" b="b"/>
            <a:pathLst>
              <a:path w="1861820" h="67945">
                <a:moveTo>
                  <a:pt x="0" y="0"/>
                </a:moveTo>
                <a:lnTo>
                  <a:pt x="863049" y="0"/>
                </a:lnTo>
                <a:lnTo>
                  <a:pt x="930748" y="67543"/>
                </a:lnTo>
                <a:lnTo>
                  <a:pt x="998435" y="0"/>
                </a:lnTo>
                <a:lnTo>
                  <a:pt x="1861496" y="0"/>
                </a:lnTo>
              </a:path>
            </a:pathLst>
          </a:custGeom>
          <a:ln w="3581">
            <a:solidFill>
              <a:srgbClr val="1A1A18"/>
            </a:solidFill>
          </a:ln>
        </p:spPr>
        <p:txBody>
          <a:bodyPr wrap="square" lIns="0" tIns="0" rIns="0" bIns="0" rtlCol="0"/>
          <a:lstStyle/>
          <a:p>
            <a:endParaRPr lang="nl-NL" dirty="0"/>
          </a:p>
        </p:txBody>
      </p:sp>
      <p:sp>
        <p:nvSpPr>
          <p:cNvPr id="47" name="object 47"/>
          <p:cNvSpPr txBox="1"/>
          <p:nvPr/>
        </p:nvSpPr>
        <p:spPr>
          <a:xfrm>
            <a:off x="2901941" y="4261756"/>
            <a:ext cx="1548130" cy="334706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8270" indent="-115570">
              <a:lnSpc>
                <a:spcPct val="100000"/>
              </a:lnSpc>
              <a:spcBef>
                <a:spcPts val="229"/>
              </a:spcBef>
              <a:buChar char="•"/>
              <a:tabLst>
                <a:tab pos="128270" algn="l"/>
              </a:tabLst>
            </a:pP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Vuilopnamecapaciteit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125095" indent="-112395">
              <a:lnSpc>
                <a:spcPct val="100000"/>
              </a:lnSpc>
              <a:spcBef>
                <a:spcPts val="130"/>
              </a:spcBef>
              <a:buChar char="•"/>
              <a:tabLst>
                <a:tab pos="125095" algn="l"/>
              </a:tabLst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Afscheidingsgraad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xfrm>
            <a:off x="596518" y="446793"/>
            <a:ext cx="4959731" cy="10979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95"/>
              </a:spcBef>
            </a:pPr>
            <a:r>
              <a:rPr lang="nl-NL" spc="-10" dirty="0"/>
              <a:t>Concurrentievergelijking: oliefilter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609219" y="4710000"/>
            <a:ext cx="8834120" cy="1694310"/>
          </a:xfrm>
          <a:prstGeom prst="rect">
            <a:avLst/>
          </a:prstGeom>
        </p:spPr>
        <p:txBody>
          <a:bodyPr vert="horz" wrap="square" lIns="0" tIns="381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lang="nl-NL" sz="1300" dirty="0">
              <a:latin typeface="Times New Roman"/>
              <a:cs typeface="Times New Roman"/>
            </a:endParaRPr>
          </a:p>
          <a:p>
            <a:pPr marL="5577205">
              <a:lnSpc>
                <a:spcPct val="100000"/>
              </a:lnSpc>
              <a:spcBef>
                <a:spcPts val="5"/>
              </a:spcBef>
            </a:pP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"/>
              </a:rPr>
              <a:t>Het oliefilter levert een aanzienlijke bijdrage:</a:t>
            </a:r>
            <a:endParaRPr lang="nl-NL" sz="950" dirty="0">
              <a:latin typeface="MB Corpo S Text"/>
              <a:cs typeface="MB Corpo S Tex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nl-NL" sz="950" dirty="0">
              <a:latin typeface="MB Corpo S Text"/>
              <a:cs typeface="MB Corpo S Text"/>
            </a:endParaRPr>
          </a:p>
          <a:p>
            <a:pPr marL="5693410" marR="850900" indent="-116205">
              <a:lnSpc>
                <a:spcPct val="111300"/>
              </a:lnSpc>
              <a:buChar char="•"/>
              <a:tabLst>
                <a:tab pos="5693410" algn="l"/>
              </a:tabLst>
            </a:pPr>
            <a:r>
              <a:rPr lang="nl-NL" sz="950" b="0" spc="-60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 Light"/>
              </a:rPr>
              <a:t> een hoog motorvermogen</a:t>
            </a:r>
            <a:r>
              <a:rPr lang="nl-NL" sz="950" b="1" spc="-30" dirty="0">
                <a:solidFill>
                  <a:srgbClr val="1A1A18"/>
                </a:solidFill>
                <a:latin typeface="MB Corpo S Text"/>
                <a:cs typeface="MB Corpo S Tex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door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optimale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motorsmering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5693410" marR="517525" indent="-116205">
              <a:lnSpc>
                <a:spcPct val="111300"/>
              </a:lnSpc>
              <a:buChar char="•"/>
              <a:tabLst>
                <a:tab pos="5693410" algn="l"/>
              </a:tabLst>
            </a:pPr>
            <a:r>
              <a:rPr lang="nl-NL" sz="95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Aan het</a:t>
            </a:r>
            <a:r>
              <a:rPr lang="nl-NL" sz="950" b="0" spc="-3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1" spc="-20" dirty="0">
                <a:solidFill>
                  <a:srgbClr val="1A1A18"/>
                </a:solidFill>
                <a:latin typeface="MB Corpo S Text"/>
                <a:cs typeface="MB Corpo S Text Light"/>
              </a:rPr>
              <a:t>waardebehoud van het voertuig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door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mind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er</a:t>
            </a:r>
            <a:r>
              <a:rPr lang="nl-NL" sz="950" b="0" spc="-5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slijtage in de motor</a:t>
            </a:r>
            <a:endParaRPr lang="nl-NL" sz="950" dirty="0">
              <a:latin typeface="MB Corpo S Text Light"/>
              <a:cs typeface="MB Corpo S Text Light"/>
            </a:endParaRPr>
          </a:p>
          <a:p>
            <a:pPr marL="5692775" indent="-115570">
              <a:lnSpc>
                <a:spcPct val="100000"/>
              </a:lnSpc>
              <a:spcBef>
                <a:spcPts val="130"/>
              </a:spcBef>
              <a:buChar char="•"/>
              <a:tabLst>
                <a:tab pos="5692775" algn="l"/>
              </a:tabLst>
            </a:pPr>
            <a:r>
              <a:rPr lang="nl-NL" sz="950" b="0" dirty="0">
                <a:solidFill>
                  <a:srgbClr val="1A1A18"/>
                </a:solidFill>
                <a:latin typeface="MB Corpo S Text Light"/>
                <a:cs typeface="MB Corpo S Text Light"/>
              </a:rPr>
              <a:t>Om onderhoudsintervallen te </a:t>
            </a:r>
            <a:r>
              <a:rPr lang="nl-NL" sz="950" b="1" spc="-10" dirty="0">
                <a:solidFill>
                  <a:srgbClr val="1A1A18"/>
                </a:solidFill>
                <a:latin typeface="MB Corpo S Text"/>
                <a:cs typeface="MB Corpo S Text Light"/>
              </a:rPr>
              <a:t>bereiken</a:t>
            </a:r>
            <a:endParaRPr lang="nl-NL" sz="950" dirty="0">
              <a:latin typeface="MB Corpo S Text Light"/>
              <a:cs typeface="MB Corpo S Text Ligh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nl-NL" sz="1500" dirty="0">
              <a:latin typeface="MB Corpo S Text Light"/>
              <a:cs typeface="MB Corpo S Text Light"/>
            </a:endParaRPr>
          </a:p>
          <a:p>
            <a:pPr marL="1480185">
              <a:lnSpc>
                <a:spcPct val="100000"/>
              </a:lnSpc>
            </a:pP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OPTIMALE</a:t>
            </a:r>
            <a:r>
              <a:rPr lang="nl-NL" sz="950" b="0" spc="-20" dirty="0">
                <a:solidFill>
                  <a:srgbClr val="1A1A18"/>
                </a:solidFill>
                <a:latin typeface="MB Corpo S Text Light"/>
                <a:cs typeface="MB Corpo S Text Light"/>
              </a:rPr>
              <a:t> </a:t>
            </a:r>
            <a:r>
              <a:rPr lang="nl-NL" sz="950" b="0" spc="-10" dirty="0">
                <a:solidFill>
                  <a:srgbClr val="1A1A18"/>
                </a:solidFill>
                <a:latin typeface="MB Corpo S Text Light"/>
                <a:cs typeface="MB Corpo S Text Light"/>
              </a:rPr>
              <a:t>MOTORSMERING</a:t>
            </a:r>
            <a:endParaRPr lang="nl-NL" sz="950" dirty="0">
              <a:latin typeface="MB Corpo S Text Light"/>
              <a:cs typeface="MB Corpo S Text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1042</Words>
  <Application>Microsoft Office PowerPoint</Application>
  <PresentationFormat>Custom</PresentationFormat>
  <Paragraphs>71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MB Corpo A Title Cond</vt:lpstr>
      <vt:lpstr>MB Corpo S Text</vt:lpstr>
      <vt:lpstr>MB Corpo S Text Light</vt:lpstr>
      <vt:lpstr>Times New Roman</vt:lpstr>
      <vt:lpstr>Office Theme</vt:lpstr>
      <vt:lpstr>Motorfilter De kwaliteit van de fabrikant voor betere prestaties en een langere levensduur</vt:lpstr>
      <vt:lpstr>Concurrentievergelijking: oliefilter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MB_brochures_a4-297x210_v4</dc:title>
  <dc:creator>JvM/bi for Mercedes-Benz - Version 4.0</dc:creator>
  <cp:lastModifiedBy>Charris van 't Slot</cp:lastModifiedBy>
  <cp:revision>59</cp:revision>
  <dcterms:created xsi:type="dcterms:W3CDTF">2023-08-25T09:01:54Z</dcterms:created>
  <dcterms:modified xsi:type="dcterms:W3CDTF">2023-09-07T13:02:18Z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2022-03-18T00:00:00Z</vt:filetime>
  </property>
  <property fmtid="{D5CDD505-2E9C-101B-9397-08002B2CF9AE}" pid="3" name="Creator">
    <vt:lpwstr>Adobe InDesign 17.1 (Macintosh)</vt:lpwstr>
  </property>
  <property fmtid="{D5CDD505-2E9C-101B-9397-08002B2CF9AE}" pid="4" name="LastSaved">
    <vt:filetime>2023-08-25T00:00:00Z</vt:filetime>
  </property>
  <property fmtid="{D5CDD505-2E9C-101B-9397-08002B2CF9AE}" pid="5" name="Producer">
    <vt:lpwstr>Adobe PDF Library 16.0.5</vt:lpwstr>
  </property>
  <property fmtid="{D5CDD505-2E9C-101B-9397-08002B2CF9AE}" pid="6" name="MSIP_Label_924dbb1d-991d-4bbd-aad5-33bac1d8ffaf_Enabled">
    <vt:lpwstr>true</vt:lpwstr>
  </property>
  <property fmtid="{D5CDD505-2E9C-101B-9397-08002B2CF9AE}" pid="7" name="MSIP_Label_924dbb1d-991d-4bbd-aad5-33bac1d8ffaf_SetDate">
    <vt:lpwstr>2023-08-25T09:01:55Z</vt:lpwstr>
  </property>
  <property fmtid="{D5CDD505-2E9C-101B-9397-08002B2CF9AE}" pid="8" name="MSIP_Label_924dbb1d-991d-4bbd-aad5-33bac1d8ffaf_Method">
    <vt:lpwstr>Standard</vt:lpwstr>
  </property>
  <property fmtid="{D5CDD505-2E9C-101B-9397-08002B2CF9AE}" pid="9" name="MSIP_Label_924dbb1d-991d-4bbd-aad5-33bac1d8ffaf_Name">
    <vt:lpwstr>924dbb1d-991d-4bbd-aad5-33bac1d8ffaf</vt:lpwstr>
  </property>
  <property fmtid="{D5CDD505-2E9C-101B-9397-08002B2CF9AE}" pid="10" name="MSIP_Label_924dbb1d-991d-4bbd-aad5-33bac1d8ffaf_SiteId">
    <vt:lpwstr>9652d7c2-1ccf-4940-8151-4a92bd474ed0</vt:lpwstr>
  </property>
  <property fmtid="{D5CDD505-2E9C-101B-9397-08002B2CF9AE}" pid="11" name="MSIP_Label_924dbb1d-991d-4bbd-aad5-33bac1d8ffaf_ActionId">
    <vt:lpwstr>1cc48437-c966-434a-b162-0c62b534dc9a</vt:lpwstr>
  </property>
  <property fmtid="{D5CDD505-2E9C-101B-9397-08002B2CF9AE}" pid="12" name="MSIP_Label_924dbb1d-991d-4bbd-aad5-33bac1d8ffaf_ContentBits">
    <vt:lpwstr>0</vt:lpwstr>
  </property>
</Properties>
</file>