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20104100" cy="7112000"/>
  <p:notesSz cx="20104100" cy="7112000"/>
  <p:defaultTextStyle>
    <a:defPPr>
      <a:defRPr kern="0"/>
    </a:def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38" y="-10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7807" y="2204720"/>
            <a:ext cx="17088486" cy="1493520"/>
          </a:xfrm>
          <a:prstGeom prst="rect">
            <a:avLst/>
          </a:prstGeom>
        </p:spPr>
        <p:txBody>
          <a:bodyPr wrap="square" lIns="0" tIns="0" rIns="0" bIns="0">
            <a:spAutoFit/>
          </a:bodyPr>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subTitle" idx="4"/>
          </p:nvPr>
        </p:nvSpPr>
        <p:spPr>
          <a:xfrm>
            <a:off x="3015615" y="3982720"/>
            <a:ext cx="14072870" cy="1778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sz="half" idx="2"/>
          </p:nvPr>
        </p:nvSpPr>
        <p:spPr>
          <a:xfrm>
            <a:off x="1005205" y="1635760"/>
            <a:ext cx="8745284" cy="46939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3611" y="1635760"/>
            <a:ext cx="8745284" cy="46939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0648562" y="219940"/>
            <a:ext cx="4803775" cy="1105535"/>
          </a:xfrm>
          <a:prstGeom prst="rect">
            <a:avLst/>
          </a:prstGeom>
        </p:spPr>
        <p:txBody>
          <a:bodyPr wrap="square" lIns="0" tIns="0" rIns="0" bIns="0">
            <a:spAutoFit/>
          </a:bodyPr>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body" idx="1"/>
          </p:nvPr>
        </p:nvSpPr>
        <p:spPr>
          <a:xfrm>
            <a:off x="1005205" y="1635760"/>
            <a:ext cx="18093690" cy="469392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835394" y="6614160"/>
            <a:ext cx="6433312" cy="3556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05205" y="6614160"/>
            <a:ext cx="4623943" cy="3556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9/7/2023</a:t>
            </a:fld>
            <a:endParaRPr lang="en-US"/>
          </a:p>
        </p:txBody>
      </p:sp>
      <p:sp>
        <p:nvSpPr>
          <p:cNvPr id="6" name="Holder 6"/>
          <p:cNvSpPr>
            <a:spLocks noGrp="1"/>
          </p:cNvSpPr>
          <p:nvPr>
            <p:ph type="sldNum" sz="quarter" idx="7"/>
          </p:nvPr>
        </p:nvSpPr>
        <p:spPr>
          <a:xfrm>
            <a:off x="14474953" y="6614160"/>
            <a:ext cx="4623943" cy="3556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‹Nr.›</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8.jpg"/></Relationships>
</file>

<file path=ppt/slides/_rels/slide2.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18" Type="http://schemas.openxmlformats.org/officeDocument/2006/relationships/image" Target="../media/image25.png"/><Relationship Id="rId3" Type="http://schemas.openxmlformats.org/officeDocument/2006/relationships/image" Target="../media/image10.jpg"/><Relationship Id="rId7" Type="http://schemas.openxmlformats.org/officeDocument/2006/relationships/image" Target="../media/image14.png"/><Relationship Id="rId12" Type="http://schemas.openxmlformats.org/officeDocument/2006/relationships/image" Target="../media/image19.png"/><Relationship Id="rId17" Type="http://schemas.openxmlformats.org/officeDocument/2006/relationships/image" Target="../media/image24.png"/><Relationship Id="rId2" Type="http://schemas.openxmlformats.org/officeDocument/2006/relationships/image" Target="../media/image9.jpg"/><Relationship Id="rId16"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18.png"/><Relationship Id="rId5" Type="http://schemas.openxmlformats.org/officeDocument/2006/relationships/image" Target="../media/image12.jpg"/><Relationship Id="rId15" Type="http://schemas.openxmlformats.org/officeDocument/2006/relationships/image" Target="../media/image2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610160" y="610067"/>
            <a:ext cx="5832670" cy="5873002"/>
          </a:xfrm>
          <a:prstGeom prst="rect">
            <a:avLst/>
          </a:prstGeom>
        </p:spPr>
      </p:pic>
      <p:pic>
        <p:nvPicPr>
          <p:cNvPr id="3" name="object 3"/>
          <p:cNvPicPr/>
          <p:nvPr/>
        </p:nvPicPr>
        <p:blipFill>
          <a:blip r:embed="rId3" cstate="print"/>
          <a:stretch>
            <a:fillRect/>
          </a:stretch>
        </p:blipFill>
        <p:spPr>
          <a:xfrm>
            <a:off x="609219" y="609219"/>
            <a:ext cx="2831717" cy="2852313"/>
          </a:xfrm>
          <a:prstGeom prst="rect">
            <a:avLst/>
          </a:prstGeom>
        </p:spPr>
      </p:pic>
      <p:pic>
        <p:nvPicPr>
          <p:cNvPr id="4" name="object 4"/>
          <p:cNvPicPr/>
          <p:nvPr/>
        </p:nvPicPr>
        <p:blipFill>
          <a:blip r:embed="rId4" cstate="print"/>
          <a:stretch>
            <a:fillRect/>
          </a:stretch>
        </p:blipFill>
        <p:spPr>
          <a:xfrm>
            <a:off x="609219" y="3630756"/>
            <a:ext cx="2831717" cy="2852313"/>
          </a:xfrm>
          <a:prstGeom prst="rect">
            <a:avLst/>
          </a:prstGeom>
        </p:spPr>
      </p:pic>
      <p:sp>
        <p:nvSpPr>
          <p:cNvPr id="5" name="object 5"/>
          <p:cNvSpPr txBox="1"/>
          <p:nvPr/>
        </p:nvSpPr>
        <p:spPr>
          <a:xfrm>
            <a:off x="16816131" y="6706753"/>
            <a:ext cx="2507531" cy="121187"/>
          </a:xfrm>
          <a:prstGeom prst="rect">
            <a:avLst/>
          </a:prstGeom>
        </p:spPr>
        <p:txBody>
          <a:bodyPr vert="horz" wrap="square" lIns="0" tIns="13335" rIns="0" bIns="0" rtlCol="0">
            <a:spAutoFit/>
          </a:bodyPr>
          <a:lstStyle/>
          <a:p>
            <a:pPr marL="12700">
              <a:lnSpc>
                <a:spcPct val="100000"/>
              </a:lnSpc>
              <a:spcBef>
                <a:spcPts val="105"/>
              </a:spcBef>
            </a:pPr>
            <a:r>
              <a:rPr lang="it-IT" sz="700" b="1" dirty="0">
                <a:solidFill>
                  <a:srgbClr val="1A1A18"/>
                </a:solidFill>
                <a:latin typeface="MB Corpo S Text"/>
                <a:ea typeface="MB Corpo S Text"/>
                <a:cs typeface="MB Corpo S Text"/>
                <a:sym typeface="MB Corpo S Text"/>
              </a:rPr>
              <a:t>Componenti originali Mercedes-Benz </a:t>
            </a:r>
            <a:r>
              <a:rPr lang="it-IT" sz="700" dirty="0">
                <a:solidFill>
                  <a:srgbClr val="1A1A18"/>
                </a:solidFill>
                <a:latin typeface="MB Corpo S Text Light"/>
                <a:ea typeface="MB Corpo S Text Light"/>
                <a:cs typeface="MB Corpo S Text Light"/>
                <a:sym typeface="MB Corpo S Text Light"/>
              </a:rPr>
              <a:t>| Manutenzione e usura</a:t>
            </a:r>
            <a:endParaRPr sz="700" dirty="0">
              <a:latin typeface="MB Corpo S Text Light"/>
              <a:cs typeface="MB Corpo S Text Light"/>
            </a:endParaRPr>
          </a:p>
        </p:txBody>
      </p:sp>
      <p:grpSp>
        <p:nvGrpSpPr>
          <p:cNvPr id="6" name="object 6"/>
          <p:cNvGrpSpPr/>
          <p:nvPr/>
        </p:nvGrpSpPr>
        <p:grpSpPr>
          <a:xfrm>
            <a:off x="10661262" y="1861494"/>
            <a:ext cx="6972300" cy="3175"/>
            <a:chOff x="10661262" y="1861494"/>
            <a:chExt cx="6972300" cy="3175"/>
          </a:xfrm>
        </p:grpSpPr>
        <p:sp>
          <p:nvSpPr>
            <p:cNvPr id="7" name="object 7"/>
            <p:cNvSpPr/>
            <p:nvPr/>
          </p:nvSpPr>
          <p:spPr>
            <a:xfrm>
              <a:off x="10661262" y="1862987"/>
              <a:ext cx="1320165" cy="0"/>
            </a:xfrm>
            <a:custGeom>
              <a:avLst/>
              <a:gdLst/>
              <a:ahLst/>
              <a:cxnLst/>
              <a:rect l="l" t="t" r="r" b="b"/>
              <a:pathLst>
                <a:path w="1320165">
                  <a:moveTo>
                    <a:pt x="0" y="0"/>
                  </a:moveTo>
                  <a:lnTo>
                    <a:pt x="1319963" y="0"/>
                  </a:lnTo>
                </a:path>
              </a:pathLst>
            </a:custGeom>
            <a:ln w="3175">
              <a:solidFill>
                <a:srgbClr val="1A1A18"/>
              </a:solidFill>
            </a:ln>
          </p:spPr>
          <p:txBody>
            <a:bodyPr wrap="square" lIns="0" tIns="0" rIns="0" bIns="0" rtlCol="0"/>
            <a:lstStyle/>
            <a:p>
              <a:endParaRPr/>
            </a:p>
          </p:txBody>
        </p:sp>
        <p:sp>
          <p:nvSpPr>
            <p:cNvPr id="8" name="object 8"/>
            <p:cNvSpPr/>
            <p:nvPr/>
          </p:nvSpPr>
          <p:spPr>
            <a:xfrm>
              <a:off x="11981228" y="1862987"/>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9" name="object 9"/>
            <p:cNvSpPr/>
            <p:nvPr/>
          </p:nvSpPr>
          <p:spPr>
            <a:xfrm>
              <a:off x="13233502" y="1862987"/>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10" name="object 10"/>
            <p:cNvSpPr/>
            <p:nvPr/>
          </p:nvSpPr>
          <p:spPr>
            <a:xfrm>
              <a:off x="15433445" y="1862987"/>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11" name="object 11"/>
          <p:cNvGrpSpPr/>
          <p:nvPr/>
        </p:nvGrpSpPr>
        <p:grpSpPr>
          <a:xfrm>
            <a:off x="10661262" y="2061413"/>
            <a:ext cx="6972300" cy="3175"/>
            <a:chOff x="10661262" y="2061413"/>
            <a:chExt cx="6972300" cy="3175"/>
          </a:xfrm>
        </p:grpSpPr>
        <p:sp>
          <p:nvSpPr>
            <p:cNvPr id="12" name="object 12"/>
            <p:cNvSpPr/>
            <p:nvPr/>
          </p:nvSpPr>
          <p:spPr>
            <a:xfrm>
              <a:off x="10661262" y="2062905"/>
              <a:ext cx="1320165" cy="0"/>
            </a:xfrm>
            <a:custGeom>
              <a:avLst/>
              <a:gdLst/>
              <a:ahLst/>
              <a:cxnLst/>
              <a:rect l="l" t="t" r="r" b="b"/>
              <a:pathLst>
                <a:path w="1320165">
                  <a:moveTo>
                    <a:pt x="0" y="0"/>
                  </a:moveTo>
                  <a:lnTo>
                    <a:pt x="1319963" y="0"/>
                  </a:lnTo>
                </a:path>
              </a:pathLst>
            </a:custGeom>
            <a:ln w="3175">
              <a:solidFill>
                <a:srgbClr val="1A1A18"/>
              </a:solidFill>
            </a:ln>
          </p:spPr>
          <p:txBody>
            <a:bodyPr wrap="square" lIns="0" tIns="0" rIns="0" bIns="0" rtlCol="0"/>
            <a:lstStyle/>
            <a:p>
              <a:endParaRPr/>
            </a:p>
          </p:txBody>
        </p:sp>
        <p:sp>
          <p:nvSpPr>
            <p:cNvPr id="13" name="object 13"/>
            <p:cNvSpPr/>
            <p:nvPr/>
          </p:nvSpPr>
          <p:spPr>
            <a:xfrm>
              <a:off x="11981228" y="2062905"/>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14" name="object 14"/>
            <p:cNvSpPr/>
            <p:nvPr/>
          </p:nvSpPr>
          <p:spPr>
            <a:xfrm>
              <a:off x="13233502" y="206290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15" name="object 15"/>
            <p:cNvSpPr/>
            <p:nvPr/>
          </p:nvSpPr>
          <p:spPr>
            <a:xfrm>
              <a:off x="15433445" y="206290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16" name="object 16"/>
          <p:cNvGrpSpPr/>
          <p:nvPr/>
        </p:nvGrpSpPr>
        <p:grpSpPr>
          <a:xfrm>
            <a:off x="10661262" y="3178308"/>
            <a:ext cx="6972300" cy="3175"/>
            <a:chOff x="10661262" y="3178308"/>
            <a:chExt cx="6972300" cy="3175"/>
          </a:xfrm>
        </p:grpSpPr>
        <p:sp>
          <p:nvSpPr>
            <p:cNvPr id="17" name="object 17"/>
            <p:cNvSpPr/>
            <p:nvPr/>
          </p:nvSpPr>
          <p:spPr>
            <a:xfrm>
              <a:off x="10661262" y="3179801"/>
              <a:ext cx="1320165" cy="0"/>
            </a:xfrm>
            <a:custGeom>
              <a:avLst/>
              <a:gdLst/>
              <a:ahLst/>
              <a:cxnLst/>
              <a:rect l="l" t="t" r="r" b="b"/>
              <a:pathLst>
                <a:path w="1320165">
                  <a:moveTo>
                    <a:pt x="0" y="0"/>
                  </a:moveTo>
                  <a:lnTo>
                    <a:pt x="1319963" y="0"/>
                  </a:lnTo>
                </a:path>
              </a:pathLst>
            </a:custGeom>
            <a:ln w="3175">
              <a:solidFill>
                <a:srgbClr val="1A1A18"/>
              </a:solidFill>
            </a:ln>
          </p:spPr>
          <p:txBody>
            <a:bodyPr wrap="square" lIns="0" tIns="0" rIns="0" bIns="0" rtlCol="0"/>
            <a:lstStyle/>
            <a:p>
              <a:endParaRPr/>
            </a:p>
          </p:txBody>
        </p:sp>
        <p:sp>
          <p:nvSpPr>
            <p:cNvPr id="18" name="object 18"/>
            <p:cNvSpPr/>
            <p:nvPr/>
          </p:nvSpPr>
          <p:spPr>
            <a:xfrm>
              <a:off x="11981228" y="3179801"/>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19" name="object 19"/>
            <p:cNvSpPr/>
            <p:nvPr/>
          </p:nvSpPr>
          <p:spPr>
            <a:xfrm>
              <a:off x="13233502"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20" name="object 20"/>
            <p:cNvSpPr/>
            <p:nvPr/>
          </p:nvSpPr>
          <p:spPr>
            <a:xfrm>
              <a:off x="15433445"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21" name="object 21"/>
          <p:cNvGrpSpPr/>
          <p:nvPr/>
        </p:nvGrpSpPr>
        <p:grpSpPr>
          <a:xfrm>
            <a:off x="10661262" y="4455164"/>
            <a:ext cx="6972300" cy="3175"/>
            <a:chOff x="10661262" y="4455164"/>
            <a:chExt cx="6972300" cy="3175"/>
          </a:xfrm>
        </p:grpSpPr>
        <p:sp>
          <p:nvSpPr>
            <p:cNvPr id="22" name="object 22"/>
            <p:cNvSpPr/>
            <p:nvPr/>
          </p:nvSpPr>
          <p:spPr>
            <a:xfrm>
              <a:off x="10661262" y="4456656"/>
              <a:ext cx="1320165" cy="0"/>
            </a:xfrm>
            <a:custGeom>
              <a:avLst/>
              <a:gdLst/>
              <a:ahLst/>
              <a:cxnLst/>
              <a:rect l="l" t="t" r="r" b="b"/>
              <a:pathLst>
                <a:path w="1320165">
                  <a:moveTo>
                    <a:pt x="0" y="0"/>
                  </a:moveTo>
                  <a:lnTo>
                    <a:pt x="1319963" y="0"/>
                  </a:lnTo>
                </a:path>
              </a:pathLst>
            </a:custGeom>
            <a:ln w="3175">
              <a:solidFill>
                <a:srgbClr val="1A1A18"/>
              </a:solidFill>
            </a:ln>
          </p:spPr>
          <p:txBody>
            <a:bodyPr wrap="square" lIns="0" tIns="0" rIns="0" bIns="0" rtlCol="0"/>
            <a:lstStyle/>
            <a:p>
              <a:endParaRPr/>
            </a:p>
          </p:txBody>
        </p:sp>
        <p:sp>
          <p:nvSpPr>
            <p:cNvPr id="23" name="object 23"/>
            <p:cNvSpPr/>
            <p:nvPr/>
          </p:nvSpPr>
          <p:spPr>
            <a:xfrm>
              <a:off x="11981228" y="4456656"/>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24" name="object 24"/>
            <p:cNvSpPr/>
            <p:nvPr/>
          </p:nvSpPr>
          <p:spPr>
            <a:xfrm>
              <a:off x="13233502" y="4456656"/>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25" name="object 25"/>
            <p:cNvSpPr/>
            <p:nvPr/>
          </p:nvSpPr>
          <p:spPr>
            <a:xfrm>
              <a:off x="15433445" y="4456656"/>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26" name="object 26"/>
          <p:cNvGrpSpPr/>
          <p:nvPr/>
        </p:nvGrpSpPr>
        <p:grpSpPr>
          <a:xfrm>
            <a:off x="10661262" y="5572059"/>
            <a:ext cx="6972300" cy="3175"/>
            <a:chOff x="10661262" y="5572059"/>
            <a:chExt cx="6972300" cy="3175"/>
          </a:xfrm>
        </p:grpSpPr>
        <p:sp>
          <p:nvSpPr>
            <p:cNvPr id="27" name="object 27"/>
            <p:cNvSpPr/>
            <p:nvPr/>
          </p:nvSpPr>
          <p:spPr>
            <a:xfrm>
              <a:off x="10661262" y="5573552"/>
              <a:ext cx="1320165" cy="0"/>
            </a:xfrm>
            <a:custGeom>
              <a:avLst/>
              <a:gdLst/>
              <a:ahLst/>
              <a:cxnLst/>
              <a:rect l="l" t="t" r="r" b="b"/>
              <a:pathLst>
                <a:path w="1320165">
                  <a:moveTo>
                    <a:pt x="0" y="0"/>
                  </a:moveTo>
                  <a:lnTo>
                    <a:pt x="1319963" y="0"/>
                  </a:lnTo>
                </a:path>
              </a:pathLst>
            </a:custGeom>
            <a:ln w="3175">
              <a:solidFill>
                <a:srgbClr val="1A1A18"/>
              </a:solidFill>
            </a:ln>
          </p:spPr>
          <p:txBody>
            <a:bodyPr wrap="square" lIns="0" tIns="0" rIns="0" bIns="0" rtlCol="0"/>
            <a:lstStyle/>
            <a:p>
              <a:endParaRPr/>
            </a:p>
          </p:txBody>
        </p:sp>
        <p:sp>
          <p:nvSpPr>
            <p:cNvPr id="28" name="object 28"/>
            <p:cNvSpPr/>
            <p:nvPr/>
          </p:nvSpPr>
          <p:spPr>
            <a:xfrm>
              <a:off x="11981228" y="5573552"/>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29" name="object 29"/>
            <p:cNvSpPr/>
            <p:nvPr/>
          </p:nvSpPr>
          <p:spPr>
            <a:xfrm>
              <a:off x="13233502" y="5573552"/>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30" name="object 30"/>
            <p:cNvSpPr/>
            <p:nvPr/>
          </p:nvSpPr>
          <p:spPr>
            <a:xfrm>
              <a:off x="15433445" y="5573552"/>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sp>
        <p:nvSpPr>
          <p:cNvPr id="31" name="object 31"/>
          <p:cNvSpPr/>
          <p:nvPr/>
        </p:nvSpPr>
        <p:spPr>
          <a:xfrm>
            <a:off x="17701080" y="3179801"/>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rtlCol="0"/>
          <a:lstStyle/>
          <a:p>
            <a:endParaRPr/>
          </a:p>
        </p:txBody>
      </p:sp>
      <p:sp>
        <p:nvSpPr>
          <p:cNvPr id="32" name="object 32"/>
          <p:cNvSpPr/>
          <p:nvPr/>
        </p:nvSpPr>
        <p:spPr>
          <a:xfrm>
            <a:off x="17701080" y="4456657"/>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rtlCol="0"/>
          <a:lstStyle/>
          <a:p>
            <a:endParaRPr/>
          </a:p>
        </p:txBody>
      </p:sp>
      <p:sp>
        <p:nvSpPr>
          <p:cNvPr id="33" name="object 33"/>
          <p:cNvSpPr/>
          <p:nvPr/>
        </p:nvSpPr>
        <p:spPr>
          <a:xfrm>
            <a:off x="17701080" y="5573552"/>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rtlCol="0"/>
          <a:lstStyle/>
          <a:p>
            <a:endParaRPr/>
          </a:p>
        </p:txBody>
      </p:sp>
      <p:sp>
        <p:nvSpPr>
          <p:cNvPr id="34" name="object 34"/>
          <p:cNvSpPr txBox="1"/>
          <p:nvPr/>
        </p:nvSpPr>
        <p:spPr>
          <a:xfrm>
            <a:off x="10699330" y="1880039"/>
            <a:ext cx="648120" cy="157735"/>
          </a:xfrm>
          <a:prstGeom prst="rect">
            <a:avLst/>
          </a:prstGeom>
        </p:spPr>
        <p:txBody>
          <a:bodyPr vert="horz" wrap="square" lIns="0" tIns="11430" rIns="0" bIns="0" rtlCol="0">
            <a:spAutoFit/>
          </a:bodyPr>
          <a:lstStyle/>
          <a:p>
            <a:pPr marL="12700">
              <a:lnSpc>
                <a:spcPct val="100000"/>
              </a:lnSpc>
              <a:spcBef>
                <a:spcPts val="90"/>
              </a:spcBef>
            </a:pPr>
            <a:r>
              <a:rPr lang="it-IT" sz="950" b="1" dirty="0">
                <a:solidFill>
                  <a:srgbClr val="1A1A18"/>
                </a:solidFill>
                <a:latin typeface="MB Corpo S Text"/>
                <a:ea typeface="MB Corpo S Text"/>
                <a:cs typeface="MB Corpo S Text"/>
                <a:sym typeface="MB Corpo S Text"/>
              </a:rPr>
              <a:t>Prodotto</a:t>
            </a:r>
            <a:endParaRPr sz="950" dirty="0">
              <a:latin typeface="MB Corpo S Text"/>
              <a:cs typeface="MB Corpo S Text"/>
            </a:endParaRPr>
          </a:p>
        </p:txBody>
      </p:sp>
      <p:sp>
        <p:nvSpPr>
          <p:cNvPr id="35" name="object 35"/>
          <p:cNvSpPr txBox="1"/>
          <p:nvPr/>
        </p:nvSpPr>
        <p:spPr>
          <a:xfrm>
            <a:off x="13271534" y="1880040"/>
            <a:ext cx="1657316" cy="157735"/>
          </a:xfrm>
          <a:prstGeom prst="rect">
            <a:avLst/>
          </a:prstGeom>
        </p:spPr>
        <p:txBody>
          <a:bodyPr vert="horz" wrap="square" lIns="0" tIns="11430" rIns="0" bIns="0" rtlCol="0">
            <a:spAutoFit/>
          </a:bodyPr>
          <a:lstStyle/>
          <a:p>
            <a:pPr marL="12700">
              <a:lnSpc>
                <a:spcPct val="100000"/>
              </a:lnSpc>
              <a:spcBef>
                <a:spcPts val="90"/>
              </a:spcBef>
            </a:pPr>
            <a:r>
              <a:rPr lang="it-IT" sz="950" b="1" dirty="0">
                <a:solidFill>
                  <a:srgbClr val="1A1A18"/>
                </a:solidFill>
                <a:latin typeface="MB Corpo S Text"/>
                <a:ea typeface="MB Corpo S Text"/>
                <a:cs typeface="MB Corpo S Text"/>
                <a:sym typeface="MB Corpo S Text"/>
              </a:rPr>
              <a:t>I vantaggi per i vostri clienti</a:t>
            </a:r>
            <a:endParaRPr sz="950" dirty="0">
              <a:latin typeface="MB Corpo S Text"/>
              <a:cs typeface="MB Corpo S Text"/>
            </a:endParaRPr>
          </a:p>
        </p:txBody>
      </p:sp>
      <p:sp>
        <p:nvSpPr>
          <p:cNvPr id="36" name="object 36"/>
          <p:cNvSpPr txBox="1"/>
          <p:nvPr/>
        </p:nvSpPr>
        <p:spPr>
          <a:xfrm>
            <a:off x="15471454" y="1880040"/>
            <a:ext cx="1036955" cy="168910"/>
          </a:xfrm>
          <a:prstGeom prst="rect">
            <a:avLst/>
          </a:prstGeom>
        </p:spPr>
        <p:txBody>
          <a:bodyPr vert="horz" wrap="square" lIns="0" tIns="11430" rIns="0" bIns="0" rtlCol="0">
            <a:spAutoFit/>
          </a:bodyPr>
          <a:lstStyle/>
          <a:p>
            <a:pPr marL="12700">
              <a:lnSpc>
                <a:spcPct val="100000"/>
              </a:lnSpc>
              <a:spcBef>
                <a:spcPts val="90"/>
              </a:spcBef>
            </a:pPr>
            <a:r>
              <a:rPr lang="it-IT" sz="950" b="1">
                <a:solidFill>
                  <a:srgbClr val="1A1A18"/>
                </a:solidFill>
                <a:latin typeface="MB Corpo S Text"/>
                <a:ea typeface="MB Corpo S Text"/>
                <a:cs typeface="MB Corpo S Text"/>
                <a:sym typeface="MB Corpo S Text"/>
              </a:rPr>
              <a:t>I vantaggi per voi</a:t>
            </a:r>
            <a:endParaRPr sz="950">
              <a:latin typeface="MB Corpo S Text"/>
              <a:cs typeface="MB Corpo S Text"/>
            </a:endParaRPr>
          </a:p>
        </p:txBody>
      </p:sp>
      <p:sp>
        <p:nvSpPr>
          <p:cNvPr id="37" name="object 37"/>
          <p:cNvSpPr txBox="1"/>
          <p:nvPr/>
        </p:nvSpPr>
        <p:spPr>
          <a:xfrm>
            <a:off x="17701080" y="1861494"/>
            <a:ext cx="1793875" cy="203200"/>
          </a:xfrm>
          <a:prstGeom prst="rect">
            <a:avLst/>
          </a:prstGeom>
          <a:solidFill>
            <a:srgbClr val="009EE3"/>
          </a:solidFill>
        </p:spPr>
        <p:txBody>
          <a:bodyPr vert="horz" wrap="square" lIns="0" tIns="29845" rIns="0" bIns="0" rtlCol="0">
            <a:spAutoFit/>
          </a:bodyPr>
          <a:lstStyle/>
          <a:p>
            <a:pPr marL="50165">
              <a:lnSpc>
                <a:spcPct val="100000"/>
              </a:lnSpc>
              <a:spcBef>
                <a:spcPts val="235"/>
              </a:spcBef>
            </a:pPr>
            <a:r>
              <a:rPr lang="it-IT" sz="950" b="1">
                <a:solidFill>
                  <a:srgbClr val="FFFFFF"/>
                </a:solidFill>
                <a:latin typeface="MB Corpo S Text"/>
                <a:ea typeface="MB Corpo S Text"/>
                <a:cs typeface="MB Corpo S Text"/>
                <a:sym typeface="MB Corpo S Text"/>
              </a:rPr>
              <a:t>Consiglio pratico</a:t>
            </a:r>
            <a:endParaRPr sz="950">
              <a:latin typeface="MB Corpo S Text"/>
              <a:cs typeface="MB Corpo S Text"/>
            </a:endParaRPr>
          </a:p>
        </p:txBody>
      </p:sp>
      <p:sp>
        <p:nvSpPr>
          <p:cNvPr id="38" name="object 38"/>
          <p:cNvSpPr txBox="1"/>
          <p:nvPr/>
        </p:nvSpPr>
        <p:spPr>
          <a:xfrm>
            <a:off x="10699211" y="2126478"/>
            <a:ext cx="1123950" cy="493395"/>
          </a:xfrm>
          <a:prstGeom prst="rect">
            <a:avLst/>
          </a:prstGeom>
        </p:spPr>
        <p:txBody>
          <a:bodyPr vert="horz" wrap="square" lIns="0" tIns="66040" rIns="0" bIns="0" rtlCol="0">
            <a:spAutoFit/>
          </a:bodyPr>
          <a:lstStyle/>
          <a:p>
            <a:pPr marL="12700">
              <a:lnSpc>
                <a:spcPct val="100000"/>
              </a:lnSpc>
              <a:spcBef>
                <a:spcPts val="520"/>
              </a:spcBef>
            </a:pPr>
            <a:r>
              <a:rPr lang="it-IT" sz="950" b="1">
                <a:solidFill>
                  <a:srgbClr val="009EE3"/>
                </a:solidFill>
                <a:latin typeface="MB Corpo S Text"/>
                <a:ea typeface="MB Corpo S Text"/>
                <a:cs typeface="MB Corpo S Text"/>
                <a:sym typeface="MB Corpo S Text"/>
              </a:rPr>
              <a:t>Filtro dell'olio.</a:t>
            </a:r>
            <a:endParaRPr sz="950">
              <a:latin typeface="MB Corpo S Text"/>
              <a:cs typeface="MB Corpo S Text"/>
            </a:endParaRPr>
          </a:p>
          <a:p>
            <a:pPr marL="12700" marR="5080">
              <a:lnSpc>
                <a:spcPct val="113300"/>
              </a:lnSpc>
              <a:spcBef>
                <a:spcPts val="220"/>
              </a:spcBef>
            </a:pPr>
            <a:r>
              <a:rPr lang="it-IT" sz="700">
                <a:solidFill>
                  <a:srgbClr val="1A1A18"/>
                </a:solidFill>
                <a:latin typeface="MB Corpo S Text Light"/>
                <a:ea typeface="MB Corpo S Text Light"/>
                <a:cs typeface="MB Corpo S Text Light"/>
                <a:sym typeface="MB Corpo S Text Light"/>
              </a:rPr>
              <a:t>Lungo ciclo di vita con prestazioni sempre al massimo.</a:t>
            </a:r>
            <a:endParaRPr sz="700">
              <a:latin typeface="MB Corpo S Text Light"/>
              <a:cs typeface="MB Corpo S Text Light"/>
            </a:endParaRPr>
          </a:p>
        </p:txBody>
      </p:sp>
      <p:grpSp>
        <p:nvGrpSpPr>
          <p:cNvPr id="39" name="object 39"/>
          <p:cNvGrpSpPr/>
          <p:nvPr/>
        </p:nvGrpSpPr>
        <p:grpSpPr>
          <a:xfrm>
            <a:off x="12065448" y="2164446"/>
            <a:ext cx="812165" cy="914400"/>
            <a:chOff x="12065448" y="2164446"/>
            <a:chExt cx="812165" cy="914400"/>
          </a:xfrm>
        </p:grpSpPr>
        <p:pic>
          <p:nvPicPr>
            <p:cNvPr id="40" name="object 40"/>
            <p:cNvPicPr/>
            <p:nvPr/>
          </p:nvPicPr>
          <p:blipFill>
            <a:blip r:embed="rId5" cstate="print"/>
            <a:stretch>
              <a:fillRect/>
            </a:stretch>
          </p:blipFill>
          <p:spPr>
            <a:xfrm>
              <a:off x="12319680" y="2164446"/>
              <a:ext cx="557756" cy="913817"/>
            </a:xfrm>
            <a:prstGeom prst="rect">
              <a:avLst/>
            </a:prstGeom>
          </p:spPr>
        </p:pic>
        <p:sp>
          <p:nvSpPr>
            <p:cNvPr id="41" name="object 41"/>
            <p:cNvSpPr/>
            <p:nvPr/>
          </p:nvSpPr>
          <p:spPr>
            <a:xfrm>
              <a:off x="12072910" y="2529118"/>
              <a:ext cx="393065" cy="393065"/>
            </a:xfrm>
            <a:custGeom>
              <a:avLst/>
              <a:gdLst/>
              <a:ahLst/>
              <a:cxnLst/>
              <a:rect l="l" t="t" r="r" b="b"/>
              <a:pathLst>
                <a:path w="393065" h="393064">
                  <a:moveTo>
                    <a:pt x="196458" y="0"/>
                  </a:moveTo>
                  <a:lnTo>
                    <a:pt x="151413" y="5188"/>
                  </a:lnTo>
                  <a:lnTo>
                    <a:pt x="110062" y="19966"/>
                  </a:lnTo>
                  <a:lnTo>
                    <a:pt x="73585" y="43156"/>
                  </a:lnTo>
                  <a:lnTo>
                    <a:pt x="43160" y="73577"/>
                  </a:lnTo>
                  <a:lnTo>
                    <a:pt x="19968" y="110052"/>
                  </a:lnTo>
                  <a:lnTo>
                    <a:pt x="5188" y="151402"/>
                  </a:lnTo>
                  <a:lnTo>
                    <a:pt x="0" y="196446"/>
                  </a:lnTo>
                  <a:lnTo>
                    <a:pt x="5188" y="241490"/>
                  </a:lnTo>
                  <a:lnTo>
                    <a:pt x="19968" y="282840"/>
                  </a:lnTo>
                  <a:lnTo>
                    <a:pt x="43160" y="319315"/>
                  </a:lnTo>
                  <a:lnTo>
                    <a:pt x="73585" y="349736"/>
                  </a:lnTo>
                  <a:lnTo>
                    <a:pt x="110062" y="372926"/>
                  </a:lnTo>
                  <a:lnTo>
                    <a:pt x="151413" y="387704"/>
                  </a:lnTo>
                  <a:lnTo>
                    <a:pt x="196458" y="392893"/>
                  </a:lnTo>
                  <a:lnTo>
                    <a:pt x="241502" y="387704"/>
                  </a:lnTo>
                  <a:lnTo>
                    <a:pt x="282852" y="372926"/>
                  </a:lnTo>
                  <a:lnTo>
                    <a:pt x="319327" y="349736"/>
                  </a:lnTo>
                  <a:lnTo>
                    <a:pt x="349748" y="319315"/>
                  </a:lnTo>
                  <a:lnTo>
                    <a:pt x="372938" y="282840"/>
                  </a:lnTo>
                  <a:lnTo>
                    <a:pt x="387716" y="241490"/>
                  </a:lnTo>
                  <a:lnTo>
                    <a:pt x="392905" y="196446"/>
                  </a:lnTo>
                  <a:lnTo>
                    <a:pt x="387716" y="151402"/>
                  </a:lnTo>
                  <a:lnTo>
                    <a:pt x="372938" y="110052"/>
                  </a:lnTo>
                  <a:lnTo>
                    <a:pt x="349748" y="73577"/>
                  </a:lnTo>
                  <a:lnTo>
                    <a:pt x="319327" y="43156"/>
                  </a:lnTo>
                  <a:lnTo>
                    <a:pt x="282852" y="19966"/>
                  </a:lnTo>
                  <a:lnTo>
                    <a:pt x="241502" y="5188"/>
                  </a:lnTo>
                  <a:lnTo>
                    <a:pt x="196458" y="0"/>
                  </a:lnTo>
                  <a:close/>
                </a:path>
              </a:pathLst>
            </a:custGeom>
            <a:solidFill>
              <a:srgbClr val="FFFFFF"/>
            </a:solidFill>
          </p:spPr>
          <p:txBody>
            <a:bodyPr wrap="square" lIns="0" tIns="0" rIns="0" bIns="0" rtlCol="0"/>
            <a:lstStyle/>
            <a:p>
              <a:endParaRPr/>
            </a:p>
          </p:txBody>
        </p:sp>
        <p:sp>
          <p:nvSpPr>
            <p:cNvPr id="42" name="object 42"/>
            <p:cNvSpPr/>
            <p:nvPr/>
          </p:nvSpPr>
          <p:spPr>
            <a:xfrm>
              <a:off x="12072910" y="2529118"/>
              <a:ext cx="393065" cy="393065"/>
            </a:xfrm>
            <a:custGeom>
              <a:avLst/>
              <a:gdLst/>
              <a:ahLst/>
              <a:cxnLst/>
              <a:rect l="l" t="t" r="r" b="b"/>
              <a:pathLst>
                <a:path w="393065" h="393064">
                  <a:moveTo>
                    <a:pt x="392905" y="196446"/>
                  </a:moveTo>
                  <a:lnTo>
                    <a:pt x="387716" y="241490"/>
                  </a:lnTo>
                  <a:lnTo>
                    <a:pt x="372938" y="282840"/>
                  </a:lnTo>
                  <a:lnTo>
                    <a:pt x="349748" y="319315"/>
                  </a:lnTo>
                  <a:lnTo>
                    <a:pt x="319327" y="349736"/>
                  </a:lnTo>
                  <a:lnTo>
                    <a:pt x="282852" y="372926"/>
                  </a:lnTo>
                  <a:lnTo>
                    <a:pt x="241502" y="387704"/>
                  </a:lnTo>
                  <a:lnTo>
                    <a:pt x="196458" y="392893"/>
                  </a:lnTo>
                  <a:lnTo>
                    <a:pt x="151413" y="387704"/>
                  </a:lnTo>
                  <a:lnTo>
                    <a:pt x="110062" y="372926"/>
                  </a:lnTo>
                  <a:lnTo>
                    <a:pt x="73585" y="349736"/>
                  </a:lnTo>
                  <a:lnTo>
                    <a:pt x="43160" y="319315"/>
                  </a:lnTo>
                  <a:lnTo>
                    <a:pt x="19968" y="282840"/>
                  </a:lnTo>
                  <a:lnTo>
                    <a:pt x="5188" y="241490"/>
                  </a:lnTo>
                  <a:lnTo>
                    <a:pt x="0" y="196446"/>
                  </a:lnTo>
                  <a:lnTo>
                    <a:pt x="5188" y="151402"/>
                  </a:lnTo>
                  <a:lnTo>
                    <a:pt x="19968" y="110052"/>
                  </a:lnTo>
                  <a:lnTo>
                    <a:pt x="43160" y="73577"/>
                  </a:lnTo>
                  <a:lnTo>
                    <a:pt x="73585" y="43156"/>
                  </a:lnTo>
                  <a:lnTo>
                    <a:pt x="110062" y="19966"/>
                  </a:lnTo>
                  <a:lnTo>
                    <a:pt x="151413" y="5188"/>
                  </a:lnTo>
                  <a:lnTo>
                    <a:pt x="196458" y="0"/>
                  </a:lnTo>
                  <a:lnTo>
                    <a:pt x="241502" y="5188"/>
                  </a:lnTo>
                  <a:lnTo>
                    <a:pt x="282852" y="19966"/>
                  </a:lnTo>
                  <a:lnTo>
                    <a:pt x="319327" y="43156"/>
                  </a:lnTo>
                  <a:lnTo>
                    <a:pt x="349748" y="73577"/>
                  </a:lnTo>
                  <a:lnTo>
                    <a:pt x="372938" y="110052"/>
                  </a:lnTo>
                  <a:lnTo>
                    <a:pt x="387716" y="151402"/>
                  </a:lnTo>
                  <a:lnTo>
                    <a:pt x="392905" y="196446"/>
                  </a:lnTo>
                  <a:close/>
                </a:path>
              </a:pathLst>
            </a:custGeom>
            <a:ln w="14924">
              <a:solidFill>
                <a:srgbClr val="009EE3"/>
              </a:solidFill>
            </a:ln>
          </p:spPr>
          <p:txBody>
            <a:bodyPr wrap="square" lIns="0" tIns="0" rIns="0" bIns="0" rtlCol="0"/>
            <a:lstStyle/>
            <a:p>
              <a:endParaRPr/>
            </a:p>
          </p:txBody>
        </p:sp>
        <p:sp>
          <p:nvSpPr>
            <p:cNvPr id="43" name="object 43"/>
            <p:cNvSpPr/>
            <p:nvPr/>
          </p:nvSpPr>
          <p:spPr>
            <a:xfrm>
              <a:off x="12163933" y="2575492"/>
              <a:ext cx="211454" cy="287655"/>
            </a:xfrm>
            <a:custGeom>
              <a:avLst/>
              <a:gdLst/>
              <a:ahLst/>
              <a:cxnLst/>
              <a:rect l="l" t="t" r="r" b="b"/>
              <a:pathLst>
                <a:path w="211454" h="287655">
                  <a:moveTo>
                    <a:pt x="54063" y="224828"/>
                  </a:moveTo>
                  <a:lnTo>
                    <a:pt x="48602" y="219379"/>
                  </a:lnTo>
                  <a:lnTo>
                    <a:pt x="41884" y="219379"/>
                  </a:lnTo>
                  <a:lnTo>
                    <a:pt x="35153" y="219379"/>
                  </a:lnTo>
                  <a:lnTo>
                    <a:pt x="29705" y="224828"/>
                  </a:lnTo>
                  <a:lnTo>
                    <a:pt x="29705" y="238290"/>
                  </a:lnTo>
                  <a:lnTo>
                    <a:pt x="35153" y="243725"/>
                  </a:lnTo>
                  <a:lnTo>
                    <a:pt x="48602" y="243725"/>
                  </a:lnTo>
                  <a:lnTo>
                    <a:pt x="54063" y="238290"/>
                  </a:lnTo>
                  <a:lnTo>
                    <a:pt x="54063" y="224828"/>
                  </a:lnTo>
                  <a:close/>
                </a:path>
                <a:path w="211454" h="287655">
                  <a:moveTo>
                    <a:pt x="54063" y="187807"/>
                  </a:moveTo>
                  <a:lnTo>
                    <a:pt x="48602" y="182359"/>
                  </a:lnTo>
                  <a:lnTo>
                    <a:pt x="41884" y="182359"/>
                  </a:lnTo>
                  <a:lnTo>
                    <a:pt x="35153" y="182359"/>
                  </a:lnTo>
                  <a:lnTo>
                    <a:pt x="29705" y="187807"/>
                  </a:lnTo>
                  <a:lnTo>
                    <a:pt x="29705" y="201256"/>
                  </a:lnTo>
                  <a:lnTo>
                    <a:pt x="35153" y="206705"/>
                  </a:lnTo>
                  <a:lnTo>
                    <a:pt x="48602" y="206705"/>
                  </a:lnTo>
                  <a:lnTo>
                    <a:pt x="54063" y="201256"/>
                  </a:lnTo>
                  <a:lnTo>
                    <a:pt x="54063" y="187807"/>
                  </a:lnTo>
                  <a:close/>
                </a:path>
                <a:path w="211454" h="287655">
                  <a:moveTo>
                    <a:pt x="54063" y="150761"/>
                  </a:moveTo>
                  <a:lnTo>
                    <a:pt x="48602" y="145313"/>
                  </a:lnTo>
                  <a:lnTo>
                    <a:pt x="41884" y="145313"/>
                  </a:lnTo>
                  <a:lnTo>
                    <a:pt x="35153" y="145313"/>
                  </a:lnTo>
                  <a:lnTo>
                    <a:pt x="29705" y="150761"/>
                  </a:lnTo>
                  <a:lnTo>
                    <a:pt x="29705" y="164236"/>
                  </a:lnTo>
                  <a:lnTo>
                    <a:pt x="35153" y="169684"/>
                  </a:lnTo>
                  <a:lnTo>
                    <a:pt x="48602" y="169684"/>
                  </a:lnTo>
                  <a:lnTo>
                    <a:pt x="54063" y="164236"/>
                  </a:lnTo>
                  <a:lnTo>
                    <a:pt x="54063" y="150761"/>
                  </a:lnTo>
                  <a:close/>
                </a:path>
                <a:path w="211454" h="287655">
                  <a:moveTo>
                    <a:pt x="54063" y="113753"/>
                  </a:moveTo>
                  <a:lnTo>
                    <a:pt x="48602" y="108292"/>
                  </a:lnTo>
                  <a:lnTo>
                    <a:pt x="41884" y="108292"/>
                  </a:lnTo>
                  <a:lnTo>
                    <a:pt x="35153" y="108292"/>
                  </a:lnTo>
                  <a:lnTo>
                    <a:pt x="29705" y="113753"/>
                  </a:lnTo>
                  <a:lnTo>
                    <a:pt x="29705" y="127215"/>
                  </a:lnTo>
                  <a:lnTo>
                    <a:pt x="35153" y="132664"/>
                  </a:lnTo>
                  <a:lnTo>
                    <a:pt x="48602" y="132664"/>
                  </a:lnTo>
                  <a:lnTo>
                    <a:pt x="54063" y="127215"/>
                  </a:lnTo>
                  <a:lnTo>
                    <a:pt x="54063" y="113753"/>
                  </a:lnTo>
                  <a:close/>
                </a:path>
                <a:path w="211454" h="287655">
                  <a:moveTo>
                    <a:pt x="54063" y="76733"/>
                  </a:moveTo>
                  <a:lnTo>
                    <a:pt x="48602" y="71297"/>
                  </a:lnTo>
                  <a:lnTo>
                    <a:pt x="41884" y="71297"/>
                  </a:lnTo>
                  <a:lnTo>
                    <a:pt x="35153" y="71297"/>
                  </a:lnTo>
                  <a:lnTo>
                    <a:pt x="29705" y="76733"/>
                  </a:lnTo>
                  <a:lnTo>
                    <a:pt x="29705" y="90195"/>
                  </a:lnTo>
                  <a:lnTo>
                    <a:pt x="35153" y="95643"/>
                  </a:lnTo>
                  <a:lnTo>
                    <a:pt x="48602" y="95643"/>
                  </a:lnTo>
                  <a:lnTo>
                    <a:pt x="54063" y="90195"/>
                  </a:lnTo>
                  <a:lnTo>
                    <a:pt x="54063" y="76733"/>
                  </a:lnTo>
                  <a:close/>
                </a:path>
                <a:path w="211454" h="287655">
                  <a:moveTo>
                    <a:pt x="167640" y="46101"/>
                  </a:moveTo>
                  <a:lnTo>
                    <a:pt x="161213" y="34302"/>
                  </a:lnTo>
                  <a:lnTo>
                    <a:pt x="148945" y="11798"/>
                  </a:lnTo>
                  <a:lnTo>
                    <a:pt x="142519" y="0"/>
                  </a:lnTo>
                  <a:lnTo>
                    <a:pt x="116738" y="0"/>
                  </a:lnTo>
                  <a:lnTo>
                    <a:pt x="116738" y="16827"/>
                  </a:lnTo>
                  <a:lnTo>
                    <a:pt x="116738" y="29260"/>
                  </a:lnTo>
                  <a:lnTo>
                    <a:pt x="111683" y="34302"/>
                  </a:lnTo>
                  <a:lnTo>
                    <a:pt x="99250" y="34302"/>
                  </a:lnTo>
                  <a:lnTo>
                    <a:pt x="94221" y="29260"/>
                  </a:lnTo>
                  <a:lnTo>
                    <a:pt x="94221" y="16827"/>
                  </a:lnTo>
                  <a:lnTo>
                    <a:pt x="99250" y="11798"/>
                  </a:lnTo>
                  <a:lnTo>
                    <a:pt x="111683" y="11798"/>
                  </a:lnTo>
                  <a:lnTo>
                    <a:pt x="116738" y="16827"/>
                  </a:lnTo>
                  <a:lnTo>
                    <a:pt x="116738" y="0"/>
                  </a:lnTo>
                  <a:lnTo>
                    <a:pt x="68465" y="0"/>
                  </a:lnTo>
                  <a:lnTo>
                    <a:pt x="43307" y="46101"/>
                  </a:lnTo>
                  <a:lnTo>
                    <a:pt x="167640" y="46101"/>
                  </a:lnTo>
                  <a:close/>
                </a:path>
                <a:path w="211454" h="287655">
                  <a:moveTo>
                    <a:pt x="210947" y="27711"/>
                  </a:moveTo>
                  <a:lnTo>
                    <a:pt x="207670" y="24422"/>
                  </a:lnTo>
                  <a:lnTo>
                    <a:pt x="203606" y="24422"/>
                  </a:lnTo>
                  <a:lnTo>
                    <a:pt x="161201" y="24422"/>
                  </a:lnTo>
                  <a:lnTo>
                    <a:pt x="170154" y="40830"/>
                  </a:lnTo>
                  <a:lnTo>
                    <a:pt x="195580" y="40830"/>
                  </a:lnTo>
                  <a:lnTo>
                    <a:pt x="195580" y="270649"/>
                  </a:lnTo>
                  <a:lnTo>
                    <a:pt x="15367" y="270649"/>
                  </a:lnTo>
                  <a:lnTo>
                    <a:pt x="15367" y="40830"/>
                  </a:lnTo>
                  <a:lnTo>
                    <a:pt x="40805" y="40830"/>
                  </a:lnTo>
                  <a:lnTo>
                    <a:pt x="49771" y="24422"/>
                  </a:lnTo>
                  <a:lnTo>
                    <a:pt x="3276" y="24422"/>
                  </a:lnTo>
                  <a:lnTo>
                    <a:pt x="0" y="27711"/>
                  </a:lnTo>
                  <a:lnTo>
                    <a:pt x="0" y="283768"/>
                  </a:lnTo>
                  <a:lnTo>
                    <a:pt x="3276" y="287070"/>
                  </a:lnTo>
                  <a:lnTo>
                    <a:pt x="207670" y="287070"/>
                  </a:lnTo>
                  <a:lnTo>
                    <a:pt x="210947" y="283768"/>
                  </a:lnTo>
                  <a:lnTo>
                    <a:pt x="210947" y="27711"/>
                  </a:lnTo>
                  <a:close/>
                </a:path>
              </a:pathLst>
            </a:custGeom>
            <a:solidFill>
              <a:srgbClr val="009EE3"/>
            </a:solidFill>
          </p:spPr>
          <p:txBody>
            <a:bodyPr wrap="square" lIns="0" tIns="0" rIns="0" bIns="0" rtlCol="0"/>
            <a:lstStyle/>
            <a:p>
              <a:endParaRPr/>
            </a:p>
          </p:txBody>
        </p:sp>
        <p:pic>
          <p:nvPicPr>
            <p:cNvPr id="44" name="object 44"/>
            <p:cNvPicPr/>
            <p:nvPr/>
          </p:nvPicPr>
          <p:blipFill>
            <a:blip r:embed="rId6" cstate="print"/>
            <a:stretch>
              <a:fillRect/>
            </a:stretch>
          </p:blipFill>
          <p:spPr>
            <a:xfrm>
              <a:off x="12227301" y="2644567"/>
              <a:ext cx="125239" cy="173767"/>
            </a:xfrm>
            <a:prstGeom prst="rect">
              <a:avLst/>
            </a:prstGeom>
          </p:spPr>
        </p:pic>
      </p:grpSp>
      <p:sp>
        <p:nvSpPr>
          <p:cNvPr id="45" name="object 45"/>
          <p:cNvSpPr txBox="1"/>
          <p:nvPr/>
        </p:nvSpPr>
        <p:spPr>
          <a:xfrm>
            <a:off x="13233497" y="2113677"/>
            <a:ext cx="2200275" cy="1015365"/>
          </a:xfrm>
          <a:prstGeom prst="rect">
            <a:avLst/>
          </a:prstGeom>
          <a:solidFill>
            <a:srgbClr val="009EE3"/>
          </a:solidFill>
        </p:spPr>
        <p:txBody>
          <a:bodyPr vert="horz" wrap="square" lIns="0" tIns="71755" rIns="0" bIns="0" rtlCol="0">
            <a:spAutoFit/>
          </a:bodyPr>
          <a:lstStyle/>
          <a:p>
            <a:pPr marL="114300" marR="552450" indent="-64135">
              <a:lnSpc>
                <a:spcPct val="113300"/>
              </a:lnSpc>
              <a:spcBef>
                <a:spcPts val="565"/>
              </a:spcBef>
              <a:buChar char="•"/>
              <a:tabLst>
                <a:tab pos="115570" algn="l"/>
              </a:tabLst>
            </a:pPr>
            <a:r>
              <a:rPr lang="it-IT" sz="700">
                <a:solidFill>
                  <a:srgbClr val="FFFFFF"/>
                </a:solidFill>
                <a:latin typeface="MB Corpo S Text Light"/>
                <a:ea typeface="MB Corpo S Text Light"/>
                <a:cs typeface="MB Corpo S Text Light"/>
                <a:sym typeface="MB Corpo S Text Light"/>
              </a:rPr>
              <a:t>Rapporto ideale tra effetto filtrante e capacità di assorbimento delle impurità.</a:t>
            </a:r>
            <a:endParaRPr sz="700">
              <a:latin typeface="MB Corpo S Text Light"/>
              <a:cs typeface="MB Corpo S Text Light"/>
            </a:endParaRPr>
          </a:p>
          <a:p>
            <a:pPr marL="114300" marR="549275" indent="-64135">
              <a:lnSpc>
                <a:spcPct val="113300"/>
              </a:lnSpc>
              <a:spcBef>
                <a:spcPts val="270"/>
              </a:spcBef>
              <a:buChar char="•"/>
              <a:tabLst>
                <a:tab pos="115570" algn="l"/>
              </a:tabLst>
            </a:pPr>
            <a:r>
              <a:rPr lang="it-IT" sz="700">
                <a:solidFill>
                  <a:srgbClr val="FFFFFF"/>
                </a:solidFill>
                <a:latin typeface="MB Corpo S Text Light"/>
                <a:ea typeface="MB Corpo S Text Light"/>
                <a:cs typeface="MB Corpo S Text Light"/>
                <a:sym typeface="MB Corpo S Text Light"/>
              </a:rPr>
              <a:t>Solo un olio filtrato in modo ottimale supera gli intervalli di manutenzione.</a:t>
            </a:r>
            <a:endParaRPr sz="700">
              <a:latin typeface="MB Corpo S Text Light"/>
              <a:cs typeface="MB Corpo S Text Light"/>
            </a:endParaRPr>
          </a:p>
          <a:p>
            <a:pPr marL="112395" marR="506095" indent="-62230">
              <a:lnSpc>
                <a:spcPct val="113300"/>
              </a:lnSpc>
              <a:spcBef>
                <a:spcPts val="265"/>
              </a:spcBef>
              <a:buChar char="•"/>
              <a:tabLst>
                <a:tab pos="113664" algn="l"/>
              </a:tabLst>
            </a:pPr>
            <a:r>
              <a:rPr lang="it-IT" sz="700">
                <a:solidFill>
                  <a:srgbClr val="FFFFFF"/>
                </a:solidFill>
                <a:latin typeface="MB Corpo S Text Light"/>
                <a:ea typeface="MB Corpo S Text Light"/>
                <a:cs typeface="MB Corpo S Text Light"/>
                <a:sym typeface="MB Corpo S Text Light"/>
              </a:rPr>
              <a:t>Previene usura precoce e danni indiretti all'impianto di iniezione e al motore.</a:t>
            </a:r>
            <a:endParaRPr sz="700">
              <a:latin typeface="MB Corpo S Text Light"/>
              <a:cs typeface="MB Corpo S Text Light"/>
            </a:endParaRPr>
          </a:p>
        </p:txBody>
      </p:sp>
      <p:sp>
        <p:nvSpPr>
          <p:cNvPr id="46" name="object 46"/>
          <p:cNvSpPr txBox="1"/>
          <p:nvPr/>
        </p:nvSpPr>
        <p:spPr>
          <a:xfrm>
            <a:off x="15471519" y="2173316"/>
            <a:ext cx="1872614" cy="818515"/>
          </a:xfrm>
          <a:prstGeom prst="rect">
            <a:avLst/>
          </a:prstGeom>
        </p:spPr>
        <p:txBody>
          <a:bodyPr vert="horz" wrap="square" lIns="0" tIns="12700" rIns="0" bIns="0" rtlCol="0">
            <a:spAutoFit/>
          </a:bodyPr>
          <a:lstStyle/>
          <a:p>
            <a:pPr marL="76200" marR="240665" indent="-64135">
              <a:lnSpc>
                <a:spcPct val="113300"/>
              </a:lnSpc>
              <a:spcBef>
                <a:spcPts val="100"/>
              </a:spcBef>
              <a:buChar char="•"/>
              <a:tabLst>
                <a:tab pos="77470" algn="l"/>
              </a:tabLst>
            </a:pPr>
            <a:r>
              <a:rPr lang="it-IT" sz="700">
                <a:solidFill>
                  <a:srgbClr val="1A1A18"/>
                </a:solidFill>
                <a:latin typeface="MB Corpo S Text Light"/>
                <a:ea typeface="MB Corpo S Text Light"/>
                <a:cs typeface="MB Corpo S Text Light"/>
                <a:sym typeface="MB Corpo S Text Light"/>
              </a:rPr>
              <a:t>L'accoppiamento geometrico perfetto garantisce tenuta e semplicità di montaggio.</a:t>
            </a:r>
            <a:endParaRPr sz="700">
              <a:latin typeface="MB Corpo S Text Light"/>
              <a:cs typeface="MB Corpo S Text Light"/>
            </a:endParaRPr>
          </a:p>
          <a:p>
            <a:pPr marL="76200" marR="5080" indent="-64135">
              <a:lnSpc>
                <a:spcPct val="113300"/>
              </a:lnSpc>
              <a:spcBef>
                <a:spcPts val="265"/>
              </a:spcBef>
              <a:buChar char="•"/>
              <a:tabLst>
                <a:tab pos="77470" algn="l"/>
              </a:tabLst>
            </a:pPr>
            <a:r>
              <a:rPr lang="it-IT" sz="700">
                <a:solidFill>
                  <a:srgbClr val="1A1A18"/>
                </a:solidFill>
                <a:latin typeface="MB Corpo S Text Light"/>
                <a:ea typeface="MB Corpo S Text Light"/>
                <a:cs typeface="MB Corpo S Text Light"/>
                <a:sym typeface="MB Corpo S Text Light"/>
              </a:rPr>
              <a:t>Il volume di fornitura comprende anche gli anelli di tenuta necessari.</a:t>
            </a:r>
            <a:endParaRPr sz="700">
              <a:latin typeface="MB Corpo S Text Light"/>
              <a:cs typeface="MB Corpo S Text Light"/>
            </a:endParaRPr>
          </a:p>
          <a:p>
            <a:pPr marL="76200" marR="56515" indent="-64135">
              <a:lnSpc>
                <a:spcPct val="113300"/>
              </a:lnSpc>
              <a:spcBef>
                <a:spcPts val="265"/>
              </a:spcBef>
              <a:buChar char="•"/>
              <a:tabLst>
                <a:tab pos="77470" algn="l"/>
              </a:tabLst>
            </a:pPr>
            <a:r>
              <a:rPr lang="it-IT" sz="700">
                <a:solidFill>
                  <a:srgbClr val="1A1A18"/>
                </a:solidFill>
                <a:latin typeface="MB Corpo S Text Light"/>
                <a:ea typeface="MB Corpo S Text Light"/>
                <a:cs typeface="MB Corpo S Text Light"/>
                <a:sym typeface="MB Corpo S Text Light"/>
              </a:rPr>
              <a:t>Il filtro dell'olio originale dispone di contrassegni per il montaggio corretto.</a:t>
            </a:r>
            <a:endParaRPr sz="700">
              <a:latin typeface="MB Corpo S Text Light"/>
              <a:cs typeface="MB Corpo S Text Light"/>
            </a:endParaRPr>
          </a:p>
        </p:txBody>
      </p:sp>
      <p:sp>
        <p:nvSpPr>
          <p:cNvPr id="47" name="object 47"/>
          <p:cNvSpPr txBox="1"/>
          <p:nvPr/>
        </p:nvSpPr>
        <p:spPr>
          <a:xfrm>
            <a:off x="17739168" y="2173316"/>
            <a:ext cx="1568450" cy="509270"/>
          </a:xfrm>
          <a:prstGeom prst="rect">
            <a:avLst/>
          </a:prstGeom>
        </p:spPr>
        <p:txBody>
          <a:bodyPr vert="horz" wrap="square" lIns="0" tIns="12700" rIns="0" bIns="0" rtlCol="0">
            <a:spAutoFit/>
          </a:bodyPr>
          <a:lstStyle/>
          <a:p>
            <a:pPr marL="76200" marR="5080" indent="-64135">
              <a:lnSpc>
                <a:spcPct val="113300"/>
              </a:lnSpc>
              <a:spcBef>
                <a:spcPts val="100"/>
              </a:spcBef>
              <a:buChar char="•"/>
              <a:tabLst>
                <a:tab pos="77470" algn="l"/>
              </a:tabLst>
            </a:pPr>
            <a:r>
              <a:rPr lang="it-IT" sz="700">
                <a:solidFill>
                  <a:srgbClr val="009EE3"/>
                </a:solidFill>
                <a:latin typeface="MB Corpo S Text Light"/>
                <a:ea typeface="MB Corpo S Text Light"/>
                <a:cs typeface="MB Corpo S Text Light"/>
                <a:sym typeface="MB Corpo S Text Light"/>
              </a:rPr>
              <a:t>Per i motori V6 e V8 a benzina trovano impiego fibre completamente sintetiche in grado di reggere le maggiori sollecitazioni di pressione di questi motori.</a:t>
            </a:r>
            <a:endParaRPr sz="700">
              <a:latin typeface="MB Corpo S Text Light"/>
              <a:cs typeface="MB Corpo S Text Light"/>
            </a:endParaRPr>
          </a:p>
        </p:txBody>
      </p:sp>
      <p:sp>
        <p:nvSpPr>
          <p:cNvPr id="48" name="object 48"/>
          <p:cNvSpPr txBox="1"/>
          <p:nvPr/>
        </p:nvSpPr>
        <p:spPr>
          <a:xfrm>
            <a:off x="10696323" y="3243313"/>
            <a:ext cx="1205230" cy="856615"/>
          </a:xfrm>
          <a:prstGeom prst="rect">
            <a:avLst/>
          </a:prstGeom>
        </p:spPr>
        <p:txBody>
          <a:bodyPr vert="horz" wrap="square" lIns="0" tIns="66040" rIns="0" bIns="0" rtlCol="0">
            <a:spAutoFit/>
          </a:bodyPr>
          <a:lstStyle/>
          <a:p>
            <a:pPr marL="12700">
              <a:lnSpc>
                <a:spcPct val="100000"/>
              </a:lnSpc>
              <a:spcBef>
                <a:spcPts val="520"/>
              </a:spcBef>
            </a:pPr>
            <a:r>
              <a:rPr lang="it-IT" sz="950" b="1">
                <a:solidFill>
                  <a:srgbClr val="009EE3"/>
                </a:solidFill>
                <a:latin typeface="MB Corpo S Text"/>
                <a:ea typeface="MB Corpo S Text"/>
                <a:cs typeface="MB Corpo S Text"/>
                <a:sym typeface="MB Corpo S Text"/>
              </a:rPr>
              <a:t>Filtro dell'aria.</a:t>
            </a:r>
            <a:endParaRPr sz="950">
              <a:latin typeface="MB Corpo S Text"/>
              <a:cs typeface="MB Corpo S Text"/>
            </a:endParaRPr>
          </a:p>
          <a:p>
            <a:pPr marL="12700" marR="5080">
              <a:lnSpc>
                <a:spcPct val="113300"/>
              </a:lnSpc>
              <a:spcBef>
                <a:spcPts val="220"/>
              </a:spcBef>
            </a:pPr>
            <a:r>
              <a:rPr lang="it-IT" sz="700">
                <a:solidFill>
                  <a:srgbClr val="1A1A18"/>
                </a:solidFill>
                <a:latin typeface="MB Corpo S Text Light"/>
                <a:ea typeface="MB Corpo S Text Light"/>
                <a:cs typeface="MB Corpo S Text Light"/>
                <a:sym typeface="MB Corpo S Text Light"/>
              </a:rPr>
              <a:t>Performance potente con bassi consumi di carburante grazie ad un elevato potere filtrante contestualmente ad un'elevata permeabilità all'aria.</a:t>
            </a:r>
            <a:endParaRPr sz="700">
              <a:latin typeface="MB Corpo S Text Light"/>
              <a:cs typeface="MB Corpo S Text Light"/>
            </a:endParaRPr>
          </a:p>
        </p:txBody>
      </p:sp>
      <p:grpSp>
        <p:nvGrpSpPr>
          <p:cNvPr id="49" name="object 49"/>
          <p:cNvGrpSpPr/>
          <p:nvPr/>
        </p:nvGrpSpPr>
        <p:grpSpPr>
          <a:xfrm>
            <a:off x="12065448" y="3326254"/>
            <a:ext cx="914400" cy="914400"/>
            <a:chOff x="12065448" y="3326254"/>
            <a:chExt cx="914400" cy="914400"/>
          </a:xfrm>
        </p:grpSpPr>
        <p:pic>
          <p:nvPicPr>
            <p:cNvPr id="50" name="object 50"/>
            <p:cNvPicPr/>
            <p:nvPr/>
          </p:nvPicPr>
          <p:blipFill>
            <a:blip r:embed="rId7" cstate="print"/>
            <a:stretch>
              <a:fillRect/>
            </a:stretch>
          </p:blipFill>
          <p:spPr>
            <a:xfrm>
              <a:off x="12235074" y="3326254"/>
              <a:ext cx="744593" cy="913829"/>
            </a:xfrm>
            <a:prstGeom prst="rect">
              <a:avLst/>
            </a:prstGeom>
          </p:spPr>
        </p:pic>
        <p:sp>
          <p:nvSpPr>
            <p:cNvPr id="51" name="object 51"/>
            <p:cNvSpPr/>
            <p:nvPr/>
          </p:nvSpPr>
          <p:spPr>
            <a:xfrm>
              <a:off x="12072910" y="3656251"/>
              <a:ext cx="393065" cy="393065"/>
            </a:xfrm>
            <a:custGeom>
              <a:avLst/>
              <a:gdLst/>
              <a:ahLst/>
              <a:cxnLst/>
              <a:rect l="l" t="t" r="r" b="b"/>
              <a:pathLst>
                <a:path w="393065" h="393064">
                  <a:moveTo>
                    <a:pt x="196458" y="0"/>
                  </a:moveTo>
                  <a:lnTo>
                    <a:pt x="151413" y="5188"/>
                  </a:lnTo>
                  <a:lnTo>
                    <a:pt x="110062" y="19966"/>
                  </a:lnTo>
                  <a:lnTo>
                    <a:pt x="73585" y="43156"/>
                  </a:lnTo>
                  <a:lnTo>
                    <a:pt x="43160" y="73577"/>
                  </a:lnTo>
                  <a:lnTo>
                    <a:pt x="19968" y="110052"/>
                  </a:lnTo>
                  <a:lnTo>
                    <a:pt x="5188" y="151402"/>
                  </a:lnTo>
                  <a:lnTo>
                    <a:pt x="0" y="196446"/>
                  </a:lnTo>
                  <a:lnTo>
                    <a:pt x="5188" y="241490"/>
                  </a:lnTo>
                  <a:lnTo>
                    <a:pt x="19968" y="282840"/>
                  </a:lnTo>
                  <a:lnTo>
                    <a:pt x="43160" y="319315"/>
                  </a:lnTo>
                  <a:lnTo>
                    <a:pt x="73585" y="349736"/>
                  </a:lnTo>
                  <a:lnTo>
                    <a:pt x="110062" y="372926"/>
                  </a:lnTo>
                  <a:lnTo>
                    <a:pt x="151413" y="387704"/>
                  </a:lnTo>
                  <a:lnTo>
                    <a:pt x="196458" y="392893"/>
                  </a:lnTo>
                  <a:lnTo>
                    <a:pt x="241502" y="387704"/>
                  </a:lnTo>
                  <a:lnTo>
                    <a:pt x="282852" y="372926"/>
                  </a:lnTo>
                  <a:lnTo>
                    <a:pt x="319327" y="349736"/>
                  </a:lnTo>
                  <a:lnTo>
                    <a:pt x="349748" y="319315"/>
                  </a:lnTo>
                  <a:lnTo>
                    <a:pt x="372938" y="282840"/>
                  </a:lnTo>
                  <a:lnTo>
                    <a:pt x="387716" y="241490"/>
                  </a:lnTo>
                  <a:lnTo>
                    <a:pt x="392905" y="196446"/>
                  </a:lnTo>
                  <a:lnTo>
                    <a:pt x="387716" y="151402"/>
                  </a:lnTo>
                  <a:lnTo>
                    <a:pt x="372938" y="110052"/>
                  </a:lnTo>
                  <a:lnTo>
                    <a:pt x="349748" y="73577"/>
                  </a:lnTo>
                  <a:lnTo>
                    <a:pt x="319327" y="43156"/>
                  </a:lnTo>
                  <a:lnTo>
                    <a:pt x="282852" y="19966"/>
                  </a:lnTo>
                  <a:lnTo>
                    <a:pt x="241502" y="5188"/>
                  </a:lnTo>
                  <a:lnTo>
                    <a:pt x="196458" y="0"/>
                  </a:lnTo>
                  <a:close/>
                </a:path>
              </a:pathLst>
            </a:custGeom>
            <a:solidFill>
              <a:srgbClr val="FFFFFF"/>
            </a:solidFill>
          </p:spPr>
          <p:txBody>
            <a:bodyPr wrap="square" lIns="0" tIns="0" rIns="0" bIns="0" rtlCol="0"/>
            <a:lstStyle/>
            <a:p>
              <a:endParaRPr/>
            </a:p>
          </p:txBody>
        </p:sp>
        <p:sp>
          <p:nvSpPr>
            <p:cNvPr id="52" name="object 52"/>
            <p:cNvSpPr/>
            <p:nvPr/>
          </p:nvSpPr>
          <p:spPr>
            <a:xfrm>
              <a:off x="12072910" y="3656251"/>
              <a:ext cx="393065" cy="393065"/>
            </a:xfrm>
            <a:custGeom>
              <a:avLst/>
              <a:gdLst/>
              <a:ahLst/>
              <a:cxnLst/>
              <a:rect l="l" t="t" r="r" b="b"/>
              <a:pathLst>
                <a:path w="393065" h="393064">
                  <a:moveTo>
                    <a:pt x="392905" y="196446"/>
                  </a:moveTo>
                  <a:lnTo>
                    <a:pt x="387716" y="241490"/>
                  </a:lnTo>
                  <a:lnTo>
                    <a:pt x="372938" y="282840"/>
                  </a:lnTo>
                  <a:lnTo>
                    <a:pt x="349748" y="319315"/>
                  </a:lnTo>
                  <a:lnTo>
                    <a:pt x="319327" y="349736"/>
                  </a:lnTo>
                  <a:lnTo>
                    <a:pt x="282852" y="372926"/>
                  </a:lnTo>
                  <a:lnTo>
                    <a:pt x="241502" y="387704"/>
                  </a:lnTo>
                  <a:lnTo>
                    <a:pt x="196458" y="392893"/>
                  </a:lnTo>
                  <a:lnTo>
                    <a:pt x="151413" y="387704"/>
                  </a:lnTo>
                  <a:lnTo>
                    <a:pt x="110062" y="372926"/>
                  </a:lnTo>
                  <a:lnTo>
                    <a:pt x="73585" y="349736"/>
                  </a:lnTo>
                  <a:lnTo>
                    <a:pt x="43160" y="319315"/>
                  </a:lnTo>
                  <a:lnTo>
                    <a:pt x="19968" y="282840"/>
                  </a:lnTo>
                  <a:lnTo>
                    <a:pt x="5188" y="241490"/>
                  </a:lnTo>
                  <a:lnTo>
                    <a:pt x="0" y="196446"/>
                  </a:lnTo>
                  <a:lnTo>
                    <a:pt x="5188" y="151402"/>
                  </a:lnTo>
                  <a:lnTo>
                    <a:pt x="19968" y="110052"/>
                  </a:lnTo>
                  <a:lnTo>
                    <a:pt x="43160" y="73577"/>
                  </a:lnTo>
                  <a:lnTo>
                    <a:pt x="73585" y="43156"/>
                  </a:lnTo>
                  <a:lnTo>
                    <a:pt x="110062" y="19966"/>
                  </a:lnTo>
                  <a:lnTo>
                    <a:pt x="151413" y="5188"/>
                  </a:lnTo>
                  <a:lnTo>
                    <a:pt x="196458" y="0"/>
                  </a:lnTo>
                  <a:lnTo>
                    <a:pt x="241502" y="5188"/>
                  </a:lnTo>
                  <a:lnTo>
                    <a:pt x="282852" y="19966"/>
                  </a:lnTo>
                  <a:lnTo>
                    <a:pt x="319327" y="43156"/>
                  </a:lnTo>
                  <a:lnTo>
                    <a:pt x="349748" y="73577"/>
                  </a:lnTo>
                  <a:lnTo>
                    <a:pt x="372938" y="110052"/>
                  </a:lnTo>
                  <a:lnTo>
                    <a:pt x="387716" y="151402"/>
                  </a:lnTo>
                  <a:lnTo>
                    <a:pt x="392905" y="196446"/>
                  </a:lnTo>
                  <a:close/>
                </a:path>
              </a:pathLst>
            </a:custGeom>
            <a:ln w="14924">
              <a:solidFill>
                <a:srgbClr val="009EE3"/>
              </a:solidFill>
            </a:ln>
          </p:spPr>
          <p:txBody>
            <a:bodyPr wrap="square" lIns="0" tIns="0" rIns="0" bIns="0" rtlCol="0"/>
            <a:lstStyle/>
            <a:p>
              <a:endParaRPr/>
            </a:p>
          </p:txBody>
        </p:sp>
        <p:sp>
          <p:nvSpPr>
            <p:cNvPr id="53" name="object 53"/>
            <p:cNvSpPr/>
            <p:nvPr/>
          </p:nvSpPr>
          <p:spPr>
            <a:xfrm>
              <a:off x="12163933" y="3702617"/>
              <a:ext cx="211454" cy="287655"/>
            </a:xfrm>
            <a:custGeom>
              <a:avLst/>
              <a:gdLst/>
              <a:ahLst/>
              <a:cxnLst/>
              <a:rect l="l" t="t" r="r" b="b"/>
              <a:pathLst>
                <a:path w="211454" h="287654">
                  <a:moveTo>
                    <a:pt x="54063" y="224840"/>
                  </a:moveTo>
                  <a:lnTo>
                    <a:pt x="48602" y="219392"/>
                  </a:lnTo>
                  <a:lnTo>
                    <a:pt x="41884" y="219392"/>
                  </a:lnTo>
                  <a:lnTo>
                    <a:pt x="35153" y="219392"/>
                  </a:lnTo>
                  <a:lnTo>
                    <a:pt x="29705" y="224840"/>
                  </a:lnTo>
                  <a:lnTo>
                    <a:pt x="29705" y="238290"/>
                  </a:lnTo>
                  <a:lnTo>
                    <a:pt x="35153" y="243738"/>
                  </a:lnTo>
                  <a:lnTo>
                    <a:pt x="48602" y="243738"/>
                  </a:lnTo>
                  <a:lnTo>
                    <a:pt x="54063" y="238290"/>
                  </a:lnTo>
                  <a:lnTo>
                    <a:pt x="54063" y="224840"/>
                  </a:lnTo>
                  <a:close/>
                </a:path>
                <a:path w="211454" h="287654">
                  <a:moveTo>
                    <a:pt x="54063" y="187807"/>
                  </a:moveTo>
                  <a:lnTo>
                    <a:pt x="48602" y="182372"/>
                  </a:lnTo>
                  <a:lnTo>
                    <a:pt x="41884" y="182372"/>
                  </a:lnTo>
                  <a:lnTo>
                    <a:pt x="35153" y="182372"/>
                  </a:lnTo>
                  <a:lnTo>
                    <a:pt x="29705" y="187807"/>
                  </a:lnTo>
                  <a:lnTo>
                    <a:pt x="29705" y="201269"/>
                  </a:lnTo>
                  <a:lnTo>
                    <a:pt x="35153" y="206717"/>
                  </a:lnTo>
                  <a:lnTo>
                    <a:pt x="48602" y="206717"/>
                  </a:lnTo>
                  <a:lnTo>
                    <a:pt x="54063" y="201269"/>
                  </a:lnTo>
                  <a:lnTo>
                    <a:pt x="54063" y="187807"/>
                  </a:lnTo>
                  <a:close/>
                </a:path>
                <a:path w="211454" h="287654">
                  <a:moveTo>
                    <a:pt x="54063" y="150761"/>
                  </a:moveTo>
                  <a:lnTo>
                    <a:pt x="48602" y="145326"/>
                  </a:lnTo>
                  <a:lnTo>
                    <a:pt x="41884" y="145326"/>
                  </a:lnTo>
                  <a:lnTo>
                    <a:pt x="35153" y="145326"/>
                  </a:lnTo>
                  <a:lnTo>
                    <a:pt x="29705" y="150761"/>
                  </a:lnTo>
                  <a:lnTo>
                    <a:pt x="29705" y="164249"/>
                  </a:lnTo>
                  <a:lnTo>
                    <a:pt x="35153" y="169697"/>
                  </a:lnTo>
                  <a:lnTo>
                    <a:pt x="48602" y="169697"/>
                  </a:lnTo>
                  <a:lnTo>
                    <a:pt x="54063" y="164249"/>
                  </a:lnTo>
                  <a:lnTo>
                    <a:pt x="54063" y="150761"/>
                  </a:lnTo>
                  <a:close/>
                </a:path>
                <a:path w="211454" h="287654">
                  <a:moveTo>
                    <a:pt x="54063" y="113753"/>
                  </a:moveTo>
                  <a:lnTo>
                    <a:pt x="48602" y="108305"/>
                  </a:lnTo>
                  <a:lnTo>
                    <a:pt x="41884" y="108305"/>
                  </a:lnTo>
                  <a:lnTo>
                    <a:pt x="35153" y="108305"/>
                  </a:lnTo>
                  <a:lnTo>
                    <a:pt x="29705" y="113753"/>
                  </a:lnTo>
                  <a:lnTo>
                    <a:pt x="29705" y="127228"/>
                  </a:lnTo>
                  <a:lnTo>
                    <a:pt x="35153" y="132664"/>
                  </a:lnTo>
                  <a:lnTo>
                    <a:pt x="48602" y="132664"/>
                  </a:lnTo>
                  <a:lnTo>
                    <a:pt x="54063" y="127228"/>
                  </a:lnTo>
                  <a:lnTo>
                    <a:pt x="54063" y="113753"/>
                  </a:lnTo>
                  <a:close/>
                </a:path>
                <a:path w="211454" h="287654">
                  <a:moveTo>
                    <a:pt x="54063" y="76746"/>
                  </a:moveTo>
                  <a:lnTo>
                    <a:pt x="48602" y="71297"/>
                  </a:lnTo>
                  <a:lnTo>
                    <a:pt x="41884" y="71297"/>
                  </a:lnTo>
                  <a:lnTo>
                    <a:pt x="35153" y="71297"/>
                  </a:lnTo>
                  <a:lnTo>
                    <a:pt x="29705" y="76746"/>
                  </a:lnTo>
                  <a:lnTo>
                    <a:pt x="29705" y="90208"/>
                  </a:lnTo>
                  <a:lnTo>
                    <a:pt x="35153" y="95643"/>
                  </a:lnTo>
                  <a:lnTo>
                    <a:pt x="48602" y="95643"/>
                  </a:lnTo>
                  <a:lnTo>
                    <a:pt x="54063" y="90208"/>
                  </a:lnTo>
                  <a:lnTo>
                    <a:pt x="54063" y="76746"/>
                  </a:lnTo>
                  <a:close/>
                </a:path>
                <a:path w="211454" h="287654">
                  <a:moveTo>
                    <a:pt x="167640" y="46101"/>
                  </a:moveTo>
                  <a:lnTo>
                    <a:pt x="161213" y="34302"/>
                  </a:lnTo>
                  <a:lnTo>
                    <a:pt x="148945" y="11798"/>
                  </a:lnTo>
                  <a:lnTo>
                    <a:pt x="142519" y="0"/>
                  </a:lnTo>
                  <a:lnTo>
                    <a:pt x="116738" y="0"/>
                  </a:lnTo>
                  <a:lnTo>
                    <a:pt x="116738" y="16840"/>
                  </a:lnTo>
                  <a:lnTo>
                    <a:pt x="116738" y="29273"/>
                  </a:lnTo>
                  <a:lnTo>
                    <a:pt x="111683" y="34302"/>
                  </a:lnTo>
                  <a:lnTo>
                    <a:pt x="99250" y="34302"/>
                  </a:lnTo>
                  <a:lnTo>
                    <a:pt x="94221" y="29273"/>
                  </a:lnTo>
                  <a:lnTo>
                    <a:pt x="94221" y="16840"/>
                  </a:lnTo>
                  <a:lnTo>
                    <a:pt x="99250" y="11798"/>
                  </a:lnTo>
                  <a:lnTo>
                    <a:pt x="111683" y="11798"/>
                  </a:lnTo>
                  <a:lnTo>
                    <a:pt x="116738" y="16840"/>
                  </a:lnTo>
                  <a:lnTo>
                    <a:pt x="116738" y="0"/>
                  </a:lnTo>
                  <a:lnTo>
                    <a:pt x="68465" y="0"/>
                  </a:lnTo>
                  <a:lnTo>
                    <a:pt x="43307" y="46101"/>
                  </a:lnTo>
                  <a:lnTo>
                    <a:pt x="167640" y="46101"/>
                  </a:lnTo>
                  <a:close/>
                </a:path>
                <a:path w="211454" h="287654">
                  <a:moveTo>
                    <a:pt x="210947" y="27724"/>
                  </a:moveTo>
                  <a:lnTo>
                    <a:pt x="207670" y="24422"/>
                  </a:lnTo>
                  <a:lnTo>
                    <a:pt x="203606" y="24422"/>
                  </a:lnTo>
                  <a:lnTo>
                    <a:pt x="161201" y="24422"/>
                  </a:lnTo>
                  <a:lnTo>
                    <a:pt x="170154" y="40843"/>
                  </a:lnTo>
                  <a:lnTo>
                    <a:pt x="195580" y="40843"/>
                  </a:lnTo>
                  <a:lnTo>
                    <a:pt x="195580" y="270662"/>
                  </a:lnTo>
                  <a:lnTo>
                    <a:pt x="15367" y="270662"/>
                  </a:lnTo>
                  <a:lnTo>
                    <a:pt x="15367" y="40843"/>
                  </a:lnTo>
                  <a:lnTo>
                    <a:pt x="40805" y="40843"/>
                  </a:lnTo>
                  <a:lnTo>
                    <a:pt x="49771" y="24422"/>
                  </a:lnTo>
                  <a:lnTo>
                    <a:pt x="3276" y="24422"/>
                  </a:lnTo>
                  <a:lnTo>
                    <a:pt x="0" y="27724"/>
                  </a:lnTo>
                  <a:lnTo>
                    <a:pt x="0" y="283781"/>
                  </a:lnTo>
                  <a:lnTo>
                    <a:pt x="3276" y="287083"/>
                  </a:lnTo>
                  <a:lnTo>
                    <a:pt x="207670" y="287083"/>
                  </a:lnTo>
                  <a:lnTo>
                    <a:pt x="210947" y="283781"/>
                  </a:lnTo>
                  <a:lnTo>
                    <a:pt x="210947" y="27724"/>
                  </a:lnTo>
                  <a:close/>
                </a:path>
              </a:pathLst>
            </a:custGeom>
            <a:solidFill>
              <a:srgbClr val="009EE3"/>
            </a:solidFill>
          </p:spPr>
          <p:txBody>
            <a:bodyPr wrap="square" lIns="0" tIns="0" rIns="0" bIns="0" rtlCol="0"/>
            <a:lstStyle/>
            <a:p>
              <a:endParaRPr/>
            </a:p>
          </p:txBody>
        </p:sp>
        <p:pic>
          <p:nvPicPr>
            <p:cNvPr id="54" name="object 54"/>
            <p:cNvPicPr/>
            <p:nvPr/>
          </p:nvPicPr>
          <p:blipFill>
            <a:blip r:embed="rId8" cstate="print"/>
            <a:stretch>
              <a:fillRect/>
            </a:stretch>
          </p:blipFill>
          <p:spPr>
            <a:xfrm>
              <a:off x="12227301" y="3771700"/>
              <a:ext cx="125239" cy="173767"/>
            </a:xfrm>
            <a:prstGeom prst="rect">
              <a:avLst/>
            </a:prstGeom>
          </p:spPr>
        </p:pic>
      </p:grpSp>
      <p:sp>
        <p:nvSpPr>
          <p:cNvPr id="55" name="object 55"/>
          <p:cNvSpPr txBox="1"/>
          <p:nvPr/>
        </p:nvSpPr>
        <p:spPr>
          <a:xfrm>
            <a:off x="13233497" y="3230568"/>
            <a:ext cx="2200275" cy="1175385"/>
          </a:xfrm>
          <a:prstGeom prst="rect">
            <a:avLst/>
          </a:prstGeom>
          <a:solidFill>
            <a:srgbClr val="009EE3"/>
          </a:solidFill>
        </p:spPr>
        <p:txBody>
          <a:bodyPr vert="horz" wrap="square" lIns="0" tIns="71755" rIns="0" bIns="0" rtlCol="0">
            <a:spAutoFit/>
          </a:bodyPr>
          <a:lstStyle/>
          <a:p>
            <a:pPr marL="111125" marR="356235" indent="-64135">
              <a:lnSpc>
                <a:spcPct val="113300"/>
              </a:lnSpc>
              <a:spcBef>
                <a:spcPts val="565"/>
              </a:spcBef>
              <a:buChar char="•"/>
              <a:tabLst>
                <a:tab pos="112395" algn="l"/>
              </a:tabLst>
            </a:pPr>
            <a:r>
              <a:rPr lang="it-IT" sz="700">
                <a:solidFill>
                  <a:srgbClr val="FFFFFF"/>
                </a:solidFill>
                <a:latin typeface="MB Corpo S Text Light"/>
                <a:ea typeface="MB Corpo S Text Light"/>
                <a:cs typeface="MB Corpo S Text Light"/>
                <a:sym typeface="MB Corpo S Text Light"/>
              </a:rPr>
              <a:t>Trattiene anche le particelle più piccole senza intasarsi precocemente.</a:t>
            </a:r>
            <a:endParaRPr sz="700">
              <a:latin typeface="MB Corpo S Text Light"/>
              <a:cs typeface="MB Corpo S Text Light"/>
            </a:endParaRPr>
          </a:p>
          <a:p>
            <a:pPr marL="111125" marR="369570" indent="-64135">
              <a:lnSpc>
                <a:spcPct val="113300"/>
              </a:lnSpc>
              <a:spcBef>
                <a:spcPts val="270"/>
              </a:spcBef>
              <a:buChar char="•"/>
              <a:tabLst>
                <a:tab pos="112395" algn="l"/>
              </a:tabLst>
            </a:pPr>
            <a:r>
              <a:rPr lang="it-IT" sz="700">
                <a:solidFill>
                  <a:srgbClr val="FFFFFF"/>
                </a:solidFill>
                <a:latin typeface="MB Corpo S Text Light"/>
                <a:ea typeface="MB Corpo S Text Light"/>
                <a:cs typeface="MB Corpo S Text Light"/>
                <a:sym typeface="MB Corpo S Text Light"/>
              </a:rPr>
              <a:t>L'elevata capacità di assorbimento della polvere assicura un effetto filtrante ottimale fino alla successiva sostituzione.</a:t>
            </a:r>
            <a:endParaRPr sz="700">
              <a:latin typeface="MB Corpo S Text Light"/>
              <a:cs typeface="MB Corpo S Text Light"/>
            </a:endParaRPr>
          </a:p>
        </p:txBody>
      </p:sp>
      <p:sp>
        <p:nvSpPr>
          <p:cNvPr id="56" name="object 56"/>
          <p:cNvSpPr txBox="1"/>
          <p:nvPr/>
        </p:nvSpPr>
        <p:spPr>
          <a:xfrm>
            <a:off x="15468513" y="3290210"/>
            <a:ext cx="1932305" cy="542925"/>
          </a:xfrm>
          <a:prstGeom prst="rect">
            <a:avLst/>
          </a:prstGeom>
        </p:spPr>
        <p:txBody>
          <a:bodyPr vert="horz" wrap="square" lIns="0" tIns="12700" rIns="0" bIns="0" rtlCol="0">
            <a:spAutoFit/>
          </a:bodyPr>
          <a:lstStyle/>
          <a:p>
            <a:pPr marL="74295" marR="5080" indent="-62230">
              <a:lnSpc>
                <a:spcPct val="113300"/>
              </a:lnSpc>
              <a:spcBef>
                <a:spcPts val="100"/>
              </a:spcBef>
              <a:buChar char="•"/>
              <a:tabLst>
                <a:tab pos="75565" algn="l"/>
              </a:tabLst>
            </a:pPr>
            <a:r>
              <a:rPr lang="it-IT" sz="700">
                <a:solidFill>
                  <a:srgbClr val="1A1A18"/>
                </a:solidFill>
                <a:latin typeface="MB Corpo S Text Light"/>
                <a:ea typeface="MB Corpo S Text Light"/>
                <a:cs typeface="MB Corpo S Text Light"/>
                <a:sym typeface="MB Corpo S Text Light"/>
              </a:rPr>
              <a:t>Tutti i filtri sono precisamente adattati alla rispettiva sede di montaggio nel veicolo.</a:t>
            </a:r>
            <a:endParaRPr sz="700">
              <a:latin typeface="MB Corpo S Text Light"/>
              <a:cs typeface="MB Corpo S Text Light"/>
            </a:endParaRPr>
          </a:p>
          <a:p>
            <a:pPr marL="76200" marR="383540" indent="-64135">
              <a:lnSpc>
                <a:spcPct val="113300"/>
              </a:lnSpc>
              <a:spcBef>
                <a:spcPts val="265"/>
              </a:spcBef>
              <a:buChar char="•"/>
              <a:tabLst>
                <a:tab pos="77470" algn="l"/>
              </a:tabLst>
            </a:pPr>
            <a:r>
              <a:rPr lang="it-IT" sz="700">
                <a:solidFill>
                  <a:srgbClr val="1A1A18"/>
                </a:solidFill>
                <a:latin typeface="MB Corpo S Text Light"/>
                <a:ea typeface="MB Corpo S Text Light"/>
                <a:cs typeface="MB Corpo S Text Light"/>
                <a:sym typeface="MB Corpo S Text Light"/>
              </a:rPr>
              <a:t>Montaggio semplice grazie a precisione dimensionale e stabilità.</a:t>
            </a:r>
            <a:endParaRPr sz="700">
              <a:latin typeface="MB Corpo S Text Light"/>
              <a:cs typeface="MB Corpo S Text Light"/>
            </a:endParaRPr>
          </a:p>
        </p:txBody>
      </p:sp>
      <p:sp>
        <p:nvSpPr>
          <p:cNvPr id="57" name="object 57"/>
          <p:cNvSpPr txBox="1"/>
          <p:nvPr/>
        </p:nvSpPr>
        <p:spPr>
          <a:xfrm>
            <a:off x="17736162" y="3290210"/>
            <a:ext cx="1660526" cy="1139736"/>
          </a:xfrm>
          <a:prstGeom prst="rect">
            <a:avLst/>
          </a:prstGeom>
        </p:spPr>
        <p:txBody>
          <a:bodyPr vert="horz" wrap="square" lIns="0" tIns="12700" rIns="0" bIns="0" rtlCol="0">
            <a:spAutoFit/>
          </a:bodyPr>
          <a:lstStyle/>
          <a:p>
            <a:pPr marL="76200" marR="5080" indent="-64135" algn="l">
              <a:lnSpc>
                <a:spcPct val="113300"/>
              </a:lnSpc>
              <a:spcBef>
                <a:spcPts val="100"/>
              </a:spcBef>
              <a:buChar char="•"/>
              <a:tabLst>
                <a:tab pos="77470" algn="l"/>
              </a:tabLst>
            </a:pPr>
            <a:r>
              <a:rPr lang="it-IT" sz="700" dirty="0">
                <a:solidFill>
                  <a:srgbClr val="009EE3"/>
                </a:solidFill>
                <a:latin typeface="MB Corpo S Text Light"/>
                <a:ea typeface="MB Corpo S Text Light"/>
                <a:cs typeface="MB Corpo S Text Light"/>
                <a:sym typeface="MB Corpo S Text Light"/>
              </a:rPr>
              <a:t>Il mezzo filtrante cartaceo è ritardante di fiamma. Viene pertanto escluso il rischio di un incendio nel vano motore dovuto a materiali filtranti che prendono fuoco.</a:t>
            </a:r>
            <a:endParaRPr sz="700" dirty="0">
              <a:latin typeface="MB Corpo S Text Light"/>
              <a:cs typeface="MB Corpo S Text Light"/>
            </a:endParaRPr>
          </a:p>
          <a:p>
            <a:pPr marL="76200" marR="27305" indent="-64135" algn="l">
              <a:lnSpc>
                <a:spcPct val="113300"/>
              </a:lnSpc>
              <a:spcBef>
                <a:spcPts val="265"/>
              </a:spcBef>
              <a:buChar char="•"/>
              <a:tabLst>
                <a:tab pos="77470" algn="l"/>
              </a:tabLst>
            </a:pPr>
            <a:r>
              <a:rPr lang="it-IT" sz="700" dirty="0">
                <a:solidFill>
                  <a:srgbClr val="009EE3"/>
                </a:solidFill>
                <a:latin typeface="MB Corpo S Text Light"/>
                <a:ea typeface="MB Corpo S Text Light"/>
                <a:cs typeface="MB Corpo S Text Light"/>
                <a:sym typeface="MB Corpo S Text Light"/>
              </a:rPr>
              <a:t>Una filtrazione insufficiente può determinare il danneggiamento del misuratore di massa d'aria a film caldo (HFM) con conseguente aumento del consumo di carburante.</a:t>
            </a:r>
            <a:endParaRPr sz="700" dirty="0">
              <a:latin typeface="MB Corpo S Text Light"/>
              <a:cs typeface="MB Corpo S Text Light"/>
            </a:endParaRPr>
          </a:p>
        </p:txBody>
      </p:sp>
      <p:sp>
        <p:nvSpPr>
          <p:cNvPr id="58" name="object 58"/>
          <p:cNvSpPr txBox="1"/>
          <p:nvPr/>
        </p:nvSpPr>
        <p:spPr>
          <a:xfrm>
            <a:off x="10696323" y="4520170"/>
            <a:ext cx="1205230" cy="614680"/>
          </a:xfrm>
          <a:prstGeom prst="rect">
            <a:avLst/>
          </a:prstGeom>
        </p:spPr>
        <p:txBody>
          <a:bodyPr vert="horz" wrap="square" lIns="0" tIns="66040" rIns="0" bIns="0" rtlCol="0">
            <a:spAutoFit/>
          </a:bodyPr>
          <a:lstStyle/>
          <a:p>
            <a:pPr marL="12700">
              <a:lnSpc>
                <a:spcPct val="100000"/>
              </a:lnSpc>
              <a:spcBef>
                <a:spcPts val="520"/>
              </a:spcBef>
            </a:pPr>
            <a:r>
              <a:rPr lang="it-IT" sz="950" b="1" dirty="0">
                <a:solidFill>
                  <a:srgbClr val="009EE3"/>
                </a:solidFill>
                <a:latin typeface="MB Corpo S Text"/>
                <a:ea typeface="MB Corpo S Text"/>
                <a:cs typeface="MB Corpo S Text"/>
                <a:sym typeface="MB Corpo S Text"/>
              </a:rPr>
              <a:t>Filtro del carburante.</a:t>
            </a:r>
            <a:endParaRPr sz="950" dirty="0">
              <a:latin typeface="MB Corpo S Text"/>
              <a:cs typeface="MB Corpo S Text"/>
            </a:endParaRPr>
          </a:p>
          <a:p>
            <a:pPr marL="12700" marR="5080">
              <a:lnSpc>
                <a:spcPct val="113300"/>
              </a:lnSpc>
              <a:spcBef>
                <a:spcPts val="220"/>
              </a:spcBef>
            </a:pPr>
            <a:r>
              <a:rPr lang="it-IT" sz="700" dirty="0">
                <a:solidFill>
                  <a:srgbClr val="1A1A18"/>
                </a:solidFill>
                <a:latin typeface="MB Corpo S Text Light"/>
                <a:ea typeface="MB Corpo S Text Light"/>
                <a:cs typeface="MB Corpo S Text Light"/>
                <a:sym typeface="MB Corpo S Text Light"/>
              </a:rPr>
              <a:t>Protegge il sistema di iniezione del veicolo in modo ottimale da contaminazioni.</a:t>
            </a:r>
            <a:endParaRPr sz="700" dirty="0">
              <a:latin typeface="MB Corpo S Text Light"/>
              <a:cs typeface="MB Corpo S Text Light"/>
            </a:endParaRPr>
          </a:p>
        </p:txBody>
      </p:sp>
      <p:pic>
        <p:nvPicPr>
          <p:cNvPr id="59" name="object 59"/>
          <p:cNvPicPr/>
          <p:nvPr/>
        </p:nvPicPr>
        <p:blipFill>
          <a:blip r:embed="rId9" cstate="print"/>
          <a:stretch>
            <a:fillRect/>
          </a:stretch>
        </p:blipFill>
        <p:spPr>
          <a:xfrm>
            <a:off x="12242427" y="4558197"/>
            <a:ext cx="753430" cy="913817"/>
          </a:xfrm>
          <a:prstGeom prst="rect">
            <a:avLst/>
          </a:prstGeom>
        </p:spPr>
      </p:pic>
      <p:sp>
        <p:nvSpPr>
          <p:cNvPr id="60" name="object 60"/>
          <p:cNvSpPr txBox="1"/>
          <p:nvPr/>
        </p:nvSpPr>
        <p:spPr>
          <a:xfrm>
            <a:off x="13233497" y="4507428"/>
            <a:ext cx="2200275" cy="1015365"/>
          </a:xfrm>
          <a:prstGeom prst="rect">
            <a:avLst/>
          </a:prstGeom>
          <a:solidFill>
            <a:srgbClr val="009EE3"/>
          </a:solidFill>
        </p:spPr>
        <p:txBody>
          <a:bodyPr vert="horz" wrap="square" lIns="0" tIns="71755" rIns="0" bIns="0" rtlCol="0">
            <a:spAutoFit/>
          </a:bodyPr>
          <a:lstStyle/>
          <a:p>
            <a:pPr marL="111125" marR="171450" indent="-64135">
              <a:lnSpc>
                <a:spcPct val="113300"/>
              </a:lnSpc>
              <a:spcBef>
                <a:spcPts val="565"/>
              </a:spcBef>
              <a:buChar char="•"/>
              <a:tabLst>
                <a:tab pos="112395" algn="l"/>
              </a:tabLst>
            </a:pPr>
            <a:r>
              <a:rPr lang="it-IT" sz="700">
                <a:solidFill>
                  <a:srgbClr val="FFFFFF"/>
                </a:solidFill>
                <a:latin typeface="MB Corpo S Text Light"/>
                <a:ea typeface="MB Corpo S Text Light"/>
                <a:cs typeface="MB Corpo S Text Light"/>
                <a:sym typeface="MB Corpo S Text Light"/>
              </a:rPr>
              <a:t>Grazie ad una funzione di separazione dell'acqua e un elemento termico (a seconda del modello) viene garantito il funzionamento del filtro anche in presenza di basse temperature esterne.</a:t>
            </a:r>
            <a:endParaRPr sz="700">
              <a:latin typeface="MB Corpo S Text Light"/>
              <a:cs typeface="MB Corpo S Text Light"/>
            </a:endParaRPr>
          </a:p>
        </p:txBody>
      </p:sp>
      <p:sp>
        <p:nvSpPr>
          <p:cNvPr id="61" name="object 61"/>
          <p:cNvSpPr txBox="1"/>
          <p:nvPr/>
        </p:nvSpPr>
        <p:spPr>
          <a:xfrm>
            <a:off x="15468513" y="4567067"/>
            <a:ext cx="1920239" cy="896336"/>
          </a:xfrm>
          <a:prstGeom prst="rect">
            <a:avLst/>
          </a:prstGeom>
        </p:spPr>
        <p:txBody>
          <a:bodyPr vert="horz" wrap="square" lIns="0" tIns="12700" rIns="0" bIns="0" rtlCol="0">
            <a:spAutoFit/>
          </a:bodyPr>
          <a:lstStyle/>
          <a:p>
            <a:pPr marL="76200" marR="5080" indent="-64135">
              <a:lnSpc>
                <a:spcPct val="113300"/>
              </a:lnSpc>
              <a:spcBef>
                <a:spcPts val="100"/>
              </a:spcBef>
              <a:buChar char="•"/>
              <a:tabLst>
                <a:tab pos="77470" algn="l"/>
              </a:tabLst>
            </a:pPr>
            <a:r>
              <a:rPr lang="it-IT" sz="700" dirty="0">
                <a:solidFill>
                  <a:srgbClr val="1A1A18"/>
                </a:solidFill>
                <a:latin typeface="MB Corpo S Text Light"/>
                <a:ea typeface="MB Corpo S Text Light"/>
                <a:cs typeface="MB Corpo S Text Light"/>
                <a:sym typeface="MB Corpo S Text Light"/>
              </a:rPr>
              <a:t>Il filtro ha un'elevata precisione dimensionale e pertanto permette il montaggio semplice e corretto.</a:t>
            </a:r>
            <a:endParaRPr sz="700" dirty="0">
              <a:latin typeface="MB Corpo S Text Light"/>
              <a:cs typeface="MB Corpo S Text Light"/>
            </a:endParaRPr>
          </a:p>
          <a:p>
            <a:pPr marL="76200" marR="93345" indent="-64135">
              <a:lnSpc>
                <a:spcPct val="113300"/>
              </a:lnSpc>
              <a:spcBef>
                <a:spcPts val="265"/>
              </a:spcBef>
              <a:buChar char="•"/>
              <a:tabLst>
                <a:tab pos="77470" algn="l"/>
              </a:tabLst>
            </a:pPr>
            <a:r>
              <a:rPr lang="it-IT" sz="700" dirty="0">
                <a:solidFill>
                  <a:srgbClr val="1A1A18"/>
                </a:solidFill>
                <a:latin typeface="MB Corpo S Text Light"/>
                <a:ea typeface="MB Corpo S Text Light"/>
                <a:cs typeface="MB Corpo S Text Light"/>
                <a:sym typeface="MB Corpo S Text Light"/>
              </a:rPr>
              <a:t>La posizione nominale delle estremità del flessibile del carburante sui tubi è contrassegnata tramite un</a:t>
            </a:r>
            <a:r>
              <a:rPr lang="it-IT" sz="700" dirty="0">
                <a:latin typeface="MB Corpo S Text Light"/>
                <a:ea typeface="MB Corpo S Text Light"/>
                <a:cs typeface="MB Corpo S Text Light"/>
                <a:sym typeface="MB Corpo S Text Light"/>
              </a:rPr>
              <a:t> </a:t>
            </a:r>
            <a:r>
              <a:rPr lang="it-IT" sz="700" dirty="0">
                <a:solidFill>
                  <a:srgbClr val="1A1A18"/>
                </a:solidFill>
                <a:latin typeface="MB Corpo S Text Light"/>
                <a:ea typeface="MB Corpo S Text Light"/>
                <a:cs typeface="MB Corpo S Text Light"/>
                <a:sym typeface="MB Corpo S Text Light"/>
              </a:rPr>
              <a:t>"finecorsa" </a:t>
            </a:r>
            <a:br>
              <a:rPr lang="it-IT" sz="700" dirty="0">
                <a:solidFill>
                  <a:srgbClr val="1A1A18"/>
                </a:solidFill>
                <a:latin typeface="MB Corpo S Text Light"/>
                <a:ea typeface="MB Corpo S Text Light"/>
                <a:cs typeface="MB Corpo S Text Light"/>
                <a:sym typeface="MB Corpo S Text Light"/>
              </a:rPr>
            </a:br>
            <a:r>
              <a:rPr lang="it-IT" sz="700" dirty="0">
                <a:solidFill>
                  <a:srgbClr val="1A1A18"/>
                </a:solidFill>
                <a:latin typeface="MB Corpo S Text Light"/>
                <a:ea typeface="MB Corpo S Text Light"/>
                <a:cs typeface="MB Corpo S Text Light"/>
                <a:sym typeface="MB Corpo S Text Light"/>
              </a:rPr>
              <a:t>su tutta la circonferenza.</a:t>
            </a:r>
            <a:endParaRPr sz="700" dirty="0">
              <a:latin typeface="MB Corpo S Text Light"/>
              <a:cs typeface="MB Corpo S Text Light"/>
            </a:endParaRPr>
          </a:p>
        </p:txBody>
      </p:sp>
      <p:sp>
        <p:nvSpPr>
          <p:cNvPr id="62" name="object 62"/>
          <p:cNvSpPr txBox="1"/>
          <p:nvPr/>
        </p:nvSpPr>
        <p:spPr>
          <a:xfrm>
            <a:off x="17736162" y="4567067"/>
            <a:ext cx="1660525" cy="509270"/>
          </a:xfrm>
          <a:prstGeom prst="rect">
            <a:avLst/>
          </a:prstGeom>
        </p:spPr>
        <p:txBody>
          <a:bodyPr vert="horz" wrap="square" lIns="0" tIns="12700" rIns="0" bIns="0" rtlCol="0">
            <a:spAutoFit/>
          </a:bodyPr>
          <a:lstStyle/>
          <a:p>
            <a:pPr marL="76200" marR="5080" indent="-64135">
              <a:lnSpc>
                <a:spcPct val="113300"/>
              </a:lnSpc>
              <a:spcBef>
                <a:spcPts val="100"/>
              </a:spcBef>
              <a:buChar char="•"/>
              <a:tabLst>
                <a:tab pos="77470" algn="l"/>
              </a:tabLst>
            </a:pPr>
            <a:r>
              <a:rPr lang="it-IT" sz="700">
                <a:solidFill>
                  <a:srgbClr val="009EE3"/>
                </a:solidFill>
                <a:latin typeface="MB Corpo S Text Light"/>
                <a:ea typeface="MB Corpo S Text Light"/>
                <a:cs typeface="MB Corpo S Text Light"/>
                <a:sym typeface="MB Corpo S Text Light"/>
              </a:rPr>
              <a:t>Filtri del carburante poco efficienti portano ad una riduzione della potenza del motore con conseguente aumento del consumo di carburante.</a:t>
            </a:r>
            <a:endParaRPr sz="700">
              <a:latin typeface="MB Corpo S Text Light"/>
              <a:cs typeface="MB Corpo S Text Light"/>
            </a:endParaRPr>
          </a:p>
        </p:txBody>
      </p:sp>
      <p:sp>
        <p:nvSpPr>
          <p:cNvPr id="63" name="object 63"/>
          <p:cNvSpPr txBox="1">
            <a:spLocks noGrp="1"/>
          </p:cNvSpPr>
          <p:nvPr>
            <p:ph type="title"/>
          </p:nvPr>
        </p:nvSpPr>
        <p:spPr>
          <a:xfrm>
            <a:off x="10648562" y="219940"/>
            <a:ext cx="5194688" cy="1105535"/>
          </a:xfrm>
          <a:prstGeom prst="rect">
            <a:avLst/>
          </a:prstGeom>
        </p:spPr>
        <p:txBody>
          <a:bodyPr vert="horz" wrap="square" lIns="0" tIns="241935" rIns="0" bIns="0" rtlCol="0">
            <a:spAutoFit/>
          </a:bodyPr>
          <a:lstStyle/>
          <a:p>
            <a:pPr marL="12700">
              <a:lnSpc>
                <a:spcPct val="100000"/>
              </a:lnSpc>
              <a:spcBef>
                <a:spcPts val="1905"/>
              </a:spcBef>
            </a:pPr>
            <a:r>
              <a:rPr lang="it-IT" dirty="0"/>
              <a:t>Filtri per il motore.</a:t>
            </a:r>
          </a:p>
          <a:p>
            <a:pPr marL="12700">
              <a:lnSpc>
                <a:spcPct val="100000"/>
              </a:lnSpc>
              <a:spcBef>
                <a:spcPts val="750"/>
              </a:spcBef>
            </a:pPr>
            <a:r>
              <a:rPr lang="it-IT" sz="1400" dirty="0">
                <a:latin typeface="MB Corpo S Text Light"/>
                <a:cs typeface="MB Corpo S Text Light"/>
                <a:sym typeface="MB Corpo S Text Light"/>
              </a:rPr>
              <a:t>Qualità del costruttore per più potenza e ciclo di vita più lungo.</a:t>
            </a:r>
            <a:endParaRPr sz="1400" dirty="0">
              <a:latin typeface="MB Corpo S Text Light"/>
              <a:cs typeface="MB Corpo S Text Light"/>
            </a:endParaRPr>
          </a:p>
        </p:txBody>
      </p:sp>
      <p:grpSp>
        <p:nvGrpSpPr>
          <p:cNvPr id="64" name="object 64"/>
          <p:cNvGrpSpPr/>
          <p:nvPr/>
        </p:nvGrpSpPr>
        <p:grpSpPr>
          <a:xfrm>
            <a:off x="10661267" y="6187737"/>
            <a:ext cx="271145" cy="271145"/>
            <a:chOff x="10661267" y="6187737"/>
            <a:chExt cx="271145" cy="271145"/>
          </a:xfrm>
        </p:grpSpPr>
        <p:sp>
          <p:nvSpPr>
            <p:cNvPr id="65" name="object 65"/>
            <p:cNvSpPr/>
            <p:nvPr/>
          </p:nvSpPr>
          <p:spPr>
            <a:xfrm>
              <a:off x="10667213" y="6193683"/>
              <a:ext cx="259079" cy="259079"/>
            </a:xfrm>
            <a:custGeom>
              <a:avLst/>
              <a:gdLst/>
              <a:ahLst/>
              <a:cxnLst/>
              <a:rect l="l" t="t" r="r" b="b"/>
              <a:pathLst>
                <a:path w="259079" h="259079">
                  <a:moveTo>
                    <a:pt x="258868" y="129440"/>
                  </a:moveTo>
                  <a:lnTo>
                    <a:pt x="248695" y="179822"/>
                  </a:lnTo>
                  <a:lnTo>
                    <a:pt x="220954" y="220966"/>
                  </a:lnTo>
                  <a:lnTo>
                    <a:pt x="179810" y="248707"/>
                  </a:lnTo>
                  <a:lnTo>
                    <a:pt x="129428" y="258880"/>
                  </a:lnTo>
                  <a:lnTo>
                    <a:pt x="79047" y="248707"/>
                  </a:lnTo>
                  <a:lnTo>
                    <a:pt x="37907" y="220966"/>
                  </a:lnTo>
                  <a:lnTo>
                    <a:pt x="10170" y="179822"/>
                  </a:lnTo>
                  <a:lnTo>
                    <a:pt x="0" y="129440"/>
                  </a:lnTo>
                  <a:lnTo>
                    <a:pt x="10170" y="79057"/>
                  </a:lnTo>
                  <a:lnTo>
                    <a:pt x="37907" y="37913"/>
                  </a:lnTo>
                  <a:lnTo>
                    <a:pt x="79047" y="10172"/>
                  </a:lnTo>
                  <a:lnTo>
                    <a:pt x="129428" y="0"/>
                  </a:lnTo>
                  <a:lnTo>
                    <a:pt x="179810" y="10172"/>
                  </a:lnTo>
                  <a:lnTo>
                    <a:pt x="220954" y="37913"/>
                  </a:lnTo>
                  <a:lnTo>
                    <a:pt x="248695" y="79057"/>
                  </a:lnTo>
                  <a:lnTo>
                    <a:pt x="258868" y="129440"/>
                  </a:lnTo>
                  <a:close/>
                </a:path>
              </a:pathLst>
            </a:custGeom>
            <a:ln w="11892">
              <a:solidFill>
                <a:srgbClr val="009EE3"/>
              </a:solidFill>
            </a:ln>
          </p:spPr>
          <p:txBody>
            <a:bodyPr wrap="square" lIns="0" tIns="0" rIns="0" bIns="0" rtlCol="0"/>
            <a:lstStyle/>
            <a:p>
              <a:endParaRPr/>
            </a:p>
          </p:txBody>
        </p:sp>
        <p:sp>
          <p:nvSpPr>
            <p:cNvPr id="66" name="object 66"/>
            <p:cNvSpPr/>
            <p:nvPr/>
          </p:nvSpPr>
          <p:spPr>
            <a:xfrm>
              <a:off x="10726636" y="6223478"/>
              <a:ext cx="140335" cy="191135"/>
            </a:xfrm>
            <a:custGeom>
              <a:avLst/>
              <a:gdLst/>
              <a:ahLst/>
              <a:cxnLst/>
              <a:rect l="l" t="t" r="r" b="b"/>
              <a:pathLst>
                <a:path w="140334" h="191135">
                  <a:moveTo>
                    <a:pt x="35902" y="149275"/>
                  </a:moveTo>
                  <a:lnTo>
                    <a:pt x="32283" y="145669"/>
                  </a:lnTo>
                  <a:lnTo>
                    <a:pt x="27813" y="145669"/>
                  </a:lnTo>
                  <a:lnTo>
                    <a:pt x="23342" y="145669"/>
                  </a:lnTo>
                  <a:lnTo>
                    <a:pt x="19735" y="149275"/>
                  </a:lnTo>
                  <a:lnTo>
                    <a:pt x="19735" y="158216"/>
                  </a:lnTo>
                  <a:lnTo>
                    <a:pt x="23342" y="161823"/>
                  </a:lnTo>
                  <a:lnTo>
                    <a:pt x="32283" y="161823"/>
                  </a:lnTo>
                  <a:lnTo>
                    <a:pt x="35902" y="158216"/>
                  </a:lnTo>
                  <a:lnTo>
                    <a:pt x="35902" y="149275"/>
                  </a:lnTo>
                  <a:close/>
                </a:path>
                <a:path w="140334" h="191135">
                  <a:moveTo>
                    <a:pt x="35902" y="124701"/>
                  </a:moveTo>
                  <a:lnTo>
                    <a:pt x="32283" y="121081"/>
                  </a:lnTo>
                  <a:lnTo>
                    <a:pt x="27813" y="121081"/>
                  </a:lnTo>
                  <a:lnTo>
                    <a:pt x="23342" y="121081"/>
                  </a:lnTo>
                  <a:lnTo>
                    <a:pt x="19735" y="124701"/>
                  </a:lnTo>
                  <a:lnTo>
                    <a:pt x="19735" y="133629"/>
                  </a:lnTo>
                  <a:lnTo>
                    <a:pt x="23342" y="137248"/>
                  </a:lnTo>
                  <a:lnTo>
                    <a:pt x="32283" y="137248"/>
                  </a:lnTo>
                  <a:lnTo>
                    <a:pt x="35902" y="133629"/>
                  </a:lnTo>
                  <a:lnTo>
                    <a:pt x="35902" y="124701"/>
                  </a:lnTo>
                  <a:close/>
                </a:path>
                <a:path w="140334" h="191135">
                  <a:moveTo>
                    <a:pt x="35902" y="100101"/>
                  </a:moveTo>
                  <a:lnTo>
                    <a:pt x="32283" y="96481"/>
                  </a:lnTo>
                  <a:lnTo>
                    <a:pt x="27813" y="96481"/>
                  </a:lnTo>
                  <a:lnTo>
                    <a:pt x="23342" y="96481"/>
                  </a:lnTo>
                  <a:lnTo>
                    <a:pt x="19735" y="100101"/>
                  </a:lnTo>
                  <a:lnTo>
                    <a:pt x="19735" y="109042"/>
                  </a:lnTo>
                  <a:lnTo>
                    <a:pt x="23342" y="112661"/>
                  </a:lnTo>
                  <a:lnTo>
                    <a:pt x="32283" y="112661"/>
                  </a:lnTo>
                  <a:lnTo>
                    <a:pt x="35902" y="109042"/>
                  </a:lnTo>
                  <a:lnTo>
                    <a:pt x="35902" y="100101"/>
                  </a:lnTo>
                  <a:close/>
                </a:path>
                <a:path w="140334" h="191135">
                  <a:moveTo>
                    <a:pt x="35902" y="75526"/>
                  </a:moveTo>
                  <a:lnTo>
                    <a:pt x="32283" y="71907"/>
                  </a:lnTo>
                  <a:lnTo>
                    <a:pt x="27813" y="71907"/>
                  </a:lnTo>
                  <a:lnTo>
                    <a:pt x="23342" y="71907"/>
                  </a:lnTo>
                  <a:lnTo>
                    <a:pt x="19735" y="75526"/>
                  </a:lnTo>
                  <a:lnTo>
                    <a:pt x="19735" y="84467"/>
                  </a:lnTo>
                  <a:lnTo>
                    <a:pt x="23342" y="88087"/>
                  </a:lnTo>
                  <a:lnTo>
                    <a:pt x="32283" y="88087"/>
                  </a:lnTo>
                  <a:lnTo>
                    <a:pt x="35902" y="84467"/>
                  </a:lnTo>
                  <a:lnTo>
                    <a:pt x="35902" y="75526"/>
                  </a:lnTo>
                  <a:close/>
                </a:path>
                <a:path w="140334" h="191135">
                  <a:moveTo>
                    <a:pt x="35902" y="50965"/>
                  </a:moveTo>
                  <a:lnTo>
                    <a:pt x="32283" y="47345"/>
                  </a:lnTo>
                  <a:lnTo>
                    <a:pt x="27813" y="47345"/>
                  </a:lnTo>
                  <a:lnTo>
                    <a:pt x="23342" y="47345"/>
                  </a:lnTo>
                  <a:lnTo>
                    <a:pt x="19735" y="50965"/>
                  </a:lnTo>
                  <a:lnTo>
                    <a:pt x="19735" y="59893"/>
                  </a:lnTo>
                  <a:lnTo>
                    <a:pt x="23342" y="63512"/>
                  </a:lnTo>
                  <a:lnTo>
                    <a:pt x="32283" y="63512"/>
                  </a:lnTo>
                  <a:lnTo>
                    <a:pt x="35902" y="59893"/>
                  </a:lnTo>
                  <a:lnTo>
                    <a:pt x="35902" y="50965"/>
                  </a:lnTo>
                  <a:close/>
                </a:path>
                <a:path w="140334" h="191135">
                  <a:moveTo>
                    <a:pt x="111302" y="30619"/>
                  </a:moveTo>
                  <a:lnTo>
                    <a:pt x="107035" y="22783"/>
                  </a:lnTo>
                  <a:lnTo>
                    <a:pt x="98894" y="7835"/>
                  </a:lnTo>
                  <a:lnTo>
                    <a:pt x="94627" y="0"/>
                  </a:lnTo>
                  <a:lnTo>
                    <a:pt x="77508" y="0"/>
                  </a:lnTo>
                  <a:lnTo>
                    <a:pt x="77508" y="11188"/>
                  </a:lnTo>
                  <a:lnTo>
                    <a:pt x="77508" y="19443"/>
                  </a:lnTo>
                  <a:lnTo>
                    <a:pt x="74168" y="22783"/>
                  </a:lnTo>
                  <a:lnTo>
                    <a:pt x="65913" y="22783"/>
                  </a:lnTo>
                  <a:lnTo>
                    <a:pt x="62560" y="19443"/>
                  </a:lnTo>
                  <a:lnTo>
                    <a:pt x="62560" y="11188"/>
                  </a:lnTo>
                  <a:lnTo>
                    <a:pt x="65913" y="7835"/>
                  </a:lnTo>
                  <a:lnTo>
                    <a:pt x="74168" y="7835"/>
                  </a:lnTo>
                  <a:lnTo>
                    <a:pt x="77508" y="11188"/>
                  </a:lnTo>
                  <a:lnTo>
                    <a:pt x="77508" y="0"/>
                  </a:lnTo>
                  <a:lnTo>
                    <a:pt x="45466" y="0"/>
                  </a:lnTo>
                  <a:lnTo>
                    <a:pt x="28752" y="30619"/>
                  </a:lnTo>
                  <a:lnTo>
                    <a:pt x="111302" y="30619"/>
                  </a:lnTo>
                  <a:close/>
                </a:path>
                <a:path w="140334" h="191135">
                  <a:moveTo>
                    <a:pt x="140068" y="18402"/>
                  </a:moveTo>
                  <a:lnTo>
                    <a:pt x="137883" y="16217"/>
                  </a:lnTo>
                  <a:lnTo>
                    <a:pt x="135178" y="16217"/>
                  </a:lnTo>
                  <a:lnTo>
                    <a:pt x="107022" y="16217"/>
                  </a:lnTo>
                  <a:lnTo>
                    <a:pt x="112966" y="27127"/>
                  </a:lnTo>
                  <a:lnTo>
                    <a:pt x="129857" y="27127"/>
                  </a:lnTo>
                  <a:lnTo>
                    <a:pt x="129857" y="179705"/>
                  </a:lnTo>
                  <a:lnTo>
                    <a:pt x="10210" y="179705"/>
                  </a:lnTo>
                  <a:lnTo>
                    <a:pt x="10210" y="27127"/>
                  </a:lnTo>
                  <a:lnTo>
                    <a:pt x="27101" y="27127"/>
                  </a:lnTo>
                  <a:lnTo>
                    <a:pt x="33045" y="16217"/>
                  </a:lnTo>
                  <a:lnTo>
                    <a:pt x="2184" y="16217"/>
                  </a:lnTo>
                  <a:lnTo>
                    <a:pt x="0" y="18402"/>
                  </a:lnTo>
                  <a:lnTo>
                    <a:pt x="0" y="188417"/>
                  </a:lnTo>
                  <a:lnTo>
                    <a:pt x="2184" y="190588"/>
                  </a:lnTo>
                  <a:lnTo>
                    <a:pt x="137883" y="190588"/>
                  </a:lnTo>
                  <a:lnTo>
                    <a:pt x="140068" y="188417"/>
                  </a:lnTo>
                  <a:lnTo>
                    <a:pt x="140068" y="18402"/>
                  </a:lnTo>
                  <a:close/>
                </a:path>
              </a:pathLst>
            </a:custGeom>
            <a:solidFill>
              <a:srgbClr val="009EE3"/>
            </a:solidFill>
          </p:spPr>
          <p:txBody>
            <a:bodyPr wrap="square" lIns="0" tIns="0" rIns="0" bIns="0" rtlCol="0"/>
            <a:lstStyle/>
            <a:p>
              <a:endParaRPr/>
            </a:p>
          </p:txBody>
        </p:sp>
        <p:sp>
          <p:nvSpPr>
            <p:cNvPr id="67" name="object 67"/>
            <p:cNvSpPr/>
            <p:nvPr/>
          </p:nvSpPr>
          <p:spPr>
            <a:xfrm>
              <a:off x="10768698" y="6269350"/>
              <a:ext cx="83185" cy="115570"/>
            </a:xfrm>
            <a:custGeom>
              <a:avLst/>
              <a:gdLst/>
              <a:ahLst/>
              <a:cxnLst/>
              <a:rect l="l" t="t" r="r" b="b"/>
              <a:pathLst>
                <a:path w="83184" h="115570">
                  <a:moveTo>
                    <a:pt x="23126" y="104724"/>
                  </a:moveTo>
                  <a:lnTo>
                    <a:pt x="0" y="104724"/>
                  </a:lnTo>
                  <a:lnTo>
                    <a:pt x="0" y="111023"/>
                  </a:lnTo>
                  <a:lnTo>
                    <a:pt x="16027" y="111023"/>
                  </a:lnTo>
                  <a:lnTo>
                    <a:pt x="23126" y="104724"/>
                  </a:lnTo>
                  <a:close/>
                </a:path>
                <a:path w="83184" h="115570">
                  <a:moveTo>
                    <a:pt x="24117" y="86448"/>
                  </a:moveTo>
                  <a:lnTo>
                    <a:pt x="17551" y="80149"/>
                  </a:lnTo>
                  <a:lnTo>
                    <a:pt x="0" y="80149"/>
                  </a:lnTo>
                  <a:lnTo>
                    <a:pt x="0" y="86448"/>
                  </a:lnTo>
                  <a:lnTo>
                    <a:pt x="24117" y="86448"/>
                  </a:lnTo>
                  <a:close/>
                </a:path>
                <a:path w="83184" h="115570">
                  <a:moveTo>
                    <a:pt x="28917" y="37274"/>
                  </a:moveTo>
                  <a:lnTo>
                    <a:pt x="23050" y="30975"/>
                  </a:lnTo>
                  <a:lnTo>
                    <a:pt x="0" y="30975"/>
                  </a:lnTo>
                  <a:lnTo>
                    <a:pt x="0" y="37274"/>
                  </a:lnTo>
                  <a:lnTo>
                    <a:pt x="28917" y="37274"/>
                  </a:lnTo>
                  <a:close/>
                </a:path>
                <a:path w="83184" h="115570">
                  <a:moveTo>
                    <a:pt x="60909" y="5905"/>
                  </a:moveTo>
                  <a:lnTo>
                    <a:pt x="0" y="5905"/>
                  </a:lnTo>
                  <a:lnTo>
                    <a:pt x="0" y="12217"/>
                  </a:lnTo>
                  <a:lnTo>
                    <a:pt x="54305" y="12217"/>
                  </a:lnTo>
                  <a:lnTo>
                    <a:pt x="60909" y="5905"/>
                  </a:lnTo>
                  <a:close/>
                </a:path>
                <a:path w="83184" h="115570">
                  <a:moveTo>
                    <a:pt x="68275" y="78790"/>
                  </a:moveTo>
                  <a:lnTo>
                    <a:pt x="63449" y="73964"/>
                  </a:lnTo>
                  <a:lnTo>
                    <a:pt x="47574" y="89839"/>
                  </a:lnTo>
                  <a:lnTo>
                    <a:pt x="31686" y="73964"/>
                  </a:lnTo>
                  <a:lnTo>
                    <a:pt x="26873" y="78790"/>
                  </a:lnTo>
                  <a:lnTo>
                    <a:pt x="42748" y="94665"/>
                  </a:lnTo>
                  <a:lnTo>
                    <a:pt x="26873" y="110540"/>
                  </a:lnTo>
                  <a:lnTo>
                    <a:pt x="31686" y="115366"/>
                  </a:lnTo>
                  <a:lnTo>
                    <a:pt x="47574" y="99491"/>
                  </a:lnTo>
                  <a:lnTo>
                    <a:pt x="63449" y="115366"/>
                  </a:lnTo>
                  <a:lnTo>
                    <a:pt x="68275" y="110540"/>
                  </a:lnTo>
                  <a:lnTo>
                    <a:pt x="52400" y="94665"/>
                  </a:lnTo>
                  <a:lnTo>
                    <a:pt x="68275" y="78790"/>
                  </a:lnTo>
                  <a:close/>
                </a:path>
                <a:path w="83184" h="115570">
                  <a:moveTo>
                    <a:pt x="78117" y="55562"/>
                  </a:moveTo>
                  <a:lnTo>
                    <a:pt x="0" y="55562"/>
                  </a:lnTo>
                  <a:lnTo>
                    <a:pt x="0" y="61861"/>
                  </a:lnTo>
                  <a:lnTo>
                    <a:pt x="78117" y="61861"/>
                  </a:lnTo>
                  <a:lnTo>
                    <a:pt x="78117" y="55562"/>
                  </a:lnTo>
                  <a:close/>
                </a:path>
                <a:path w="83184" h="115570">
                  <a:moveTo>
                    <a:pt x="83159" y="5003"/>
                  </a:moveTo>
                  <a:lnTo>
                    <a:pt x="78155" y="0"/>
                  </a:lnTo>
                  <a:lnTo>
                    <a:pt x="45212" y="32956"/>
                  </a:lnTo>
                  <a:lnTo>
                    <a:pt x="31864" y="19621"/>
                  </a:lnTo>
                  <a:lnTo>
                    <a:pt x="26873" y="24612"/>
                  </a:lnTo>
                  <a:lnTo>
                    <a:pt x="45250" y="42913"/>
                  </a:lnTo>
                  <a:lnTo>
                    <a:pt x="83159" y="5003"/>
                  </a:lnTo>
                  <a:close/>
                </a:path>
              </a:pathLst>
            </a:custGeom>
            <a:solidFill>
              <a:srgbClr val="009EE3"/>
            </a:solidFill>
          </p:spPr>
          <p:txBody>
            <a:bodyPr wrap="square" lIns="0" tIns="0" rIns="0" bIns="0" rtlCol="0"/>
            <a:lstStyle/>
            <a:p>
              <a:endParaRPr/>
            </a:p>
          </p:txBody>
        </p:sp>
      </p:grpSp>
      <p:sp>
        <p:nvSpPr>
          <p:cNvPr id="68" name="object 68"/>
          <p:cNvSpPr txBox="1"/>
          <p:nvPr/>
        </p:nvSpPr>
        <p:spPr>
          <a:xfrm>
            <a:off x="11022623" y="6272636"/>
            <a:ext cx="6321509" cy="121187"/>
          </a:xfrm>
          <a:prstGeom prst="rect">
            <a:avLst/>
          </a:prstGeom>
        </p:spPr>
        <p:txBody>
          <a:bodyPr vert="horz" wrap="square" lIns="0" tIns="13335" rIns="0" bIns="0" rtlCol="0">
            <a:spAutoFit/>
          </a:bodyPr>
          <a:lstStyle/>
          <a:p>
            <a:pPr marL="12700">
              <a:lnSpc>
                <a:spcPct val="100000"/>
              </a:lnSpc>
              <a:spcBef>
                <a:spcPts val="105"/>
              </a:spcBef>
            </a:pPr>
            <a:r>
              <a:rPr lang="it-IT" sz="700" dirty="0">
                <a:solidFill>
                  <a:srgbClr val="1A1A18"/>
                </a:solidFill>
                <a:latin typeface="MB Corpo S Text Light"/>
                <a:ea typeface="MB Corpo S Text Light"/>
                <a:cs typeface="MB Corpo S Text Light"/>
                <a:sym typeface="MB Corpo S Text Light"/>
              </a:rPr>
              <a:t>Per i prodotti con questo simbolo sono stati svolti confronti con prodotti concorrenti. Un elenco selezionato dei risultati dei test è riportato alle pagine seguenti.</a:t>
            </a:r>
            <a:endParaRPr sz="700" dirty="0">
              <a:latin typeface="MB Corpo S Text Light"/>
              <a:cs typeface="MB Corpo S Text 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1351345" y="4919390"/>
            <a:ext cx="508757" cy="1356666"/>
          </a:xfrm>
          <a:prstGeom prst="rect">
            <a:avLst/>
          </a:prstGeom>
        </p:spPr>
      </p:pic>
      <p:pic>
        <p:nvPicPr>
          <p:cNvPr id="3" name="object 3"/>
          <p:cNvPicPr/>
          <p:nvPr/>
        </p:nvPicPr>
        <p:blipFill>
          <a:blip r:embed="rId3" cstate="print"/>
          <a:stretch>
            <a:fillRect/>
          </a:stretch>
        </p:blipFill>
        <p:spPr>
          <a:xfrm>
            <a:off x="10660922" y="4919378"/>
            <a:ext cx="511491" cy="1363997"/>
          </a:xfrm>
          <a:prstGeom prst="rect">
            <a:avLst/>
          </a:prstGeom>
        </p:spPr>
      </p:pic>
      <p:pic>
        <p:nvPicPr>
          <p:cNvPr id="4" name="object 4"/>
          <p:cNvPicPr/>
          <p:nvPr/>
        </p:nvPicPr>
        <p:blipFill>
          <a:blip r:embed="rId4" cstate="print"/>
          <a:stretch>
            <a:fillRect/>
          </a:stretch>
        </p:blipFill>
        <p:spPr>
          <a:xfrm>
            <a:off x="11351345" y="3307401"/>
            <a:ext cx="515802" cy="1352953"/>
          </a:xfrm>
          <a:prstGeom prst="rect">
            <a:avLst/>
          </a:prstGeom>
        </p:spPr>
      </p:pic>
      <p:pic>
        <p:nvPicPr>
          <p:cNvPr id="5" name="object 5"/>
          <p:cNvPicPr/>
          <p:nvPr/>
        </p:nvPicPr>
        <p:blipFill>
          <a:blip r:embed="rId5" cstate="print"/>
          <a:stretch>
            <a:fillRect/>
          </a:stretch>
        </p:blipFill>
        <p:spPr>
          <a:xfrm>
            <a:off x="10658785" y="3301061"/>
            <a:ext cx="515790" cy="1349884"/>
          </a:xfrm>
          <a:prstGeom prst="rect">
            <a:avLst/>
          </a:prstGeom>
        </p:spPr>
      </p:pic>
      <p:grpSp>
        <p:nvGrpSpPr>
          <p:cNvPr id="6" name="object 6"/>
          <p:cNvGrpSpPr/>
          <p:nvPr/>
        </p:nvGrpSpPr>
        <p:grpSpPr>
          <a:xfrm>
            <a:off x="11527652" y="3208672"/>
            <a:ext cx="163195" cy="163195"/>
            <a:chOff x="11527652" y="3208672"/>
            <a:chExt cx="163195" cy="163195"/>
          </a:xfrm>
        </p:grpSpPr>
        <p:sp>
          <p:nvSpPr>
            <p:cNvPr id="7" name="object 7"/>
            <p:cNvSpPr/>
            <p:nvPr/>
          </p:nvSpPr>
          <p:spPr>
            <a:xfrm>
              <a:off x="11527652" y="3208672"/>
              <a:ext cx="163195" cy="163195"/>
            </a:xfrm>
            <a:custGeom>
              <a:avLst/>
              <a:gdLst/>
              <a:ahLst/>
              <a:cxnLst/>
              <a:rect l="l" t="t" r="r" b="b"/>
              <a:pathLst>
                <a:path w="163195" h="163195">
                  <a:moveTo>
                    <a:pt x="81585" y="0"/>
                  </a:moveTo>
                  <a:lnTo>
                    <a:pt x="49827" y="6412"/>
                  </a:lnTo>
                  <a:lnTo>
                    <a:pt x="23894" y="23900"/>
                  </a:lnTo>
                  <a:lnTo>
                    <a:pt x="6410" y="49837"/>
                  </a:lnTo>
                  <a:lnTo>
                    <a:pt x="0" y="81597"/>
                  </a:lnTo>
                  <a:lnTo>
                    <a:pt x="6410" y="113354"/>
                  </a:lnTo>
                  <a:lnTo>
                    <a:pt x="23894" y="139287"/>
                  </a:lnTo>
                  <a:lnTo>
                    <a:pt x="49827" y="156771"/>
                  </a:lnTo>
                  <a:lnTo>
                    <a:pt x="81585" y="163182"/>
                  </a:lnTo>
                  <a:lnTo>
                    <a:pt x="113342" y="156771"/>
                  </a:lnTo>
                  <a:lnTo>
                    <a:pt x="139275" y="139287"/>
                  </a:lnTo>
                  <a:lnTo>
                    <a:pt x="156759" y="113354"/>
                  </a:lnTo>
                  <a:lnTo>
                    <a:pt x="163170" y="81597"/>
                  </a:lnTo>
                  <a:lnTo>
                    <a:pt x="156759" y="49837"/>
                  </a:lnTo>
                  <a:lnTo>
                    <a:pt x="139275" y="23900"/>
                  </a:lnTo>
                  <a:lnTo>
                    <a:pt x="113342" y="6412"/>
                  </a:lnTo>
                  <a:lnTo>
                    <a:pt x="81585" y="0"/>
                  </a:lnTo>
                  <a:close/>
                </a:path>
              </a:pathLst>
            </a:custGeom>
            <a:solidFill>
              <a:srgbClr val="1A1A18"/>
            </a:solidFill>
          </p:spPr>
          <p:txBody>
            <a:bodyPr wrap="square" lIns="0" tIns="0" rIns="0" bIns="0" rtlCol="0"/>
            <a:lstStyle/>
            <a:p>
              <a:endParaRPr/>
            </a:p>
          </p:txBody>
        </p:sp>
        <p:sp>
          <p:nvSpPr>
            <p:cNvPr id="8" name="object 8"/>
            <p:cNvSpPr/>
            <p:nvPr/>
          </p:nvSpPr>
          <p:spPr>
            <a:xfrm>
              <a:off x="11565582" y="3279354"/>
              <a:ext cx="87630" cy="22225"/>
            </a:xfrm>
            <a:custGeom>
              <a:avLst/>
              <a:gdLst/>
              <a:ahLst/>
              <a:cxnLst/>
              <a:rect l="l" t="t" r="r" b="b"/>
              <a:pathLst>
                <a:path w="87629" h="22225">
                  <a:moveTo>
                    <a:pt x="87316" y="0"/>
                  </a:moveTo>
                  <a:lnTo>
                    <a:pt x="0" y="0"/>
                  </a:lnTo>
                  <a:lnTo>
                    <a:pt x="0" y="21826"/>
                  </a:lnTo>
                  <a:lnTo>
                    <a:pt x="87316" y="21826"/>
                  </a:lnTo>
                  <a:lnTo>
                    <a:pt x="87316" y="0"/>
                  </a:lnTo>
                  <a:close/>
                </a:path>
              </a:pathLst>
            </a:custGeom>
            <a:solidFill>
              <a:srgbClr val="FFFFFF"/>
            </a:solidFill>
          </p:spPr>
          <p:txBody>
            <a:bodyPr wrap="square" lIns="0" tIns="0" rIns="0" bIns="0" rtlCol="0"/>
            <a:lstStyle/>
            <a:p>
              <a:endParaRPr/>
            </a:p>
          </p:txBody>
        </p:sp>
      </p:grpSp>
      <p:grpSp>
        <p:nvGrpSpPr>
          <p:cNvPr id="9" name="object 9"/>
          <p:cNvGrpSpPr/>
          <p:nvPr/>
        </p:nvGrpSpPr>
        <p:grpSpPr>
          <a:xfrm>
            <a:off x="11524130" y="4830461"/>
            <a:ext cx="163195" cy="163195"/>
            <a:chOff x="11524130" y="4830461"/>
            <a:chExt cx="163195" cy="163195"/>
          </a:xfrm>
        </p:grpSpPr>
        <p:sp>
          <p:nvSpPr>
            <p:cNvPr id="10" name="object 10"/>
            <p:cNvSpPr/>
            <p:nvPr/>
          </p:nvSpPr>
          <p:spPr>
            <a:xfrm>
              <a:off x="11524130" y="4830461"/>
              <a:ext cx="163195" cy="163195"/>
            </a:xfrm>
            <a:custGeom>
              <a:avLst/>
              <a:gdLst/>
              <a:ahLst/>
              <a:cxnLst/>
              <a:rect l="l" t="t" r="r" b="b"/>
              <a:pathLst>
                <a:path w="163195" h="163195">
                  <a:moveTo>
                    <a:pt x="81585" y="0"/>
                  </a:moveTo>
                  <a:lnTo>
                    <a:pt x="49827" y="6412"/>
                  </a:lnTo>
                  <a:lnTo>
                    <a:pt x="23894" y="23900"/>
                  </a:lnTo>
                  <a:lnTo>
                    <a:pt x="6410" y="49837"/>
                  </a:lnTo>
                  <a:lnTo>
                    <a:pt x="0" y="81597"/>
                  </a:lnTo>
                  <a:lnTo>
                    <a:pt x="6410" y="113354"/>
                  </a:lnTo>
                  <a:lnTo>
                    <a:pt x="23894" y="139287"/>
                  </a:lnTo>
                  <a:lnTo>
                    <a:pt x="49827" y="156771"/>
                  </a:lnTo>
                  <a:lnTo>
                    <a:pt x="81585" y="163182"/>
                  </a:lnTo>
                  <a:lnTo>
                    <a:pt x="113342" y="156771"/>
                  </a:lnTo>
                  <a:lnTo>
                    <a:pt x="139275" y="139287"/>
                  </a:lnTo>
                  <a:lnTo>
                    <a:pt x="156759" y="113354"/>
                  </a:lnTo>
                  <a:lnTo>
                    <a:pt x="163170" y="81597"/>
                  </a:lnTo>
                  <a:lnTo>
                    <a:pt x="156759" y="49837"/>
                  </a:lnTo>
                  <a:lnTo>
                    <a:pt x="139275" y="23900"/>
                  </a:lnTo>
                  <a:lnTo>
                    <a:pt x="113342" y="6412"/>
                  </a:lnTo>
                  <a:lnTo>
                    <a:pt x="81585" y="0"/>
                  </a:lnTo>
                  <a:close/>
                </a:path>
              </a:pathLst>
            </a:custGeom>
            <a:solidFill>
              <a:srgbClr val="1A1A18"/>
            </a:solidFill>
          </p:spPr>
          <p:txBody>
            <a:bodyPr wrap="square" lIns="0" tIns="0" rIns="0" bIns="0" rtlCol="0"/>
            <a:lstStyle/>
            <a:p>
              <a:endParaRPr/>
            </a:p>
          </p:txBody>
        </p:sp>
        <p:sp>
          <p:nvSpPr>
            <p:cNvPr id="11" name="object 11"/>
            <p:cNvSpPr/>
            <p:nvPr/>
          </p:nvSpPr>
          <p:spPr>
            <a:xfrm>
              <a:off x="11562060" y="4901145"/>
              <a:ext cx="87630" cy="22225"/>
            </a:xfrm>
            <a:custGeom>
              <a:avLst/>
              <a:gdLst/>
              <a:ahLst/>
              <a:cxnLst/>
              <a:rect l="l" t="t" r="r" b="b"/>
              <a:pathLst>
                <a:path w="87629" h="22225">
                  <a:moveTo>
                    <a:pt x="87316" y="0"/>
                  </a:moveTo>
                  <a:lnTo>
                    <a:pt x="0" y="0"/>
                  </a:lnTo>
                  <a:lnTo>
                    <a:pt x="0" y="21826"/>
                  </a:lnTo>
                  <a:lnTo>
                    <a:pt x="87316" y="21826"/>
                  </a:lnTo>
                  <a:lnTo>
                    <a:pt x="87316" y="0"/>
                  </a:lnTo>
                  <a:close/>
                </a:path>
              </a:pathLst>
            </a:custGeom>
            <a:solidFill>
              <a:srgbClr val="FFFFFF"/>
            </a:solidFill>
          </p:spPr>
          <p:txBody>
            <a:bodyPr wrap="square" lIns="0" tIns="0" rIns="0" bIns="0" rtlCol="0"/>
            <a:lstStyle/>
            <a:p>
              <a:endParaRPr/>
            </a:p>
          </p:txBody>
        </p:sp>
      </p:grpSp>
      <p:pic>
        <p:nvPicPr>
          <p:cNvPr id="12" name="object 12"/>
          <p:cNvPicPr/>
          <p:nvPr/>
        </p:nvPicPr>
        <p:blipFill>
          <a:blip r:embed="rId6" cstate="print"/>
          <a:stretch>
            <a:fillRect/>
          </a:stretch>
        </p:blipFill>
        <p:spPr>
          <a:xfrm>
            <a:off x="10834275" y="3214731"/>
            <a:ext cx="163182" cy="163170"/>
          </a:xfrm>
          <a:prstGeom prst="rect">
            <a:avLst/>
          </a:prstGeom>
        </p:spPr>
      </p:pic>
      <p:pic>
        <p:nvPicPr>
          <p:cNvPr id="13" name="object 13"/>
          <p:cNvPicPr/>
          <p:nvPr/>
        </p:nvPicPr>
        <p:blipFill>
          <a:blip r:embed="rId7" cstate="print"/>
          <a:stretch>
            <a:fillRect/>
          </a:stretch>
        </p:blipFill>
        <p:spPr>
          <a:xfrm>
            <a:off x="10835088" y="4836520"/>
            <a:ext cx="163182" cy="163170"/>
          </a:xfrm>
          <a:prstGeom prst="rect">
            <a:avLst/>
          </a:prstGeom>
        </p:spPr>
      </p:pic>
      <p:sp>
        <p:nvSpPr>
          <p:cNvPr id="14" name="object 14"/>
          <p:cNvSpPr txBox="1"/>
          <p:nvPr/>
        </p:nvSpPr>
        <p:spPr>
          <a:xfrm>
            <a:off x="11000782" y="3198512"/>
            <a:ext cx="63500" cy="133350"/>
          </a:xfrm>
          <a:prstGeom prst="rect">
            <a:avLst/>
          </a:prstGeom>
        </p:spPr>
        <p:txBody>
          <a:bodyPr vert="horz" wrap="square" lIns="0" tIns="13335" rIns="0" bIns="0" rtlCol="0">
            <a:spAutoFit/>
          </a:bodyPr>
          <a:lstStyle/>
          <a:p>
            <a:pPr marL="12700">
              <a:lnSpc>
                <a:spcPct val="100000"/>
              </a:lnSpc>
              <a:spcBef>
                <a:spcPts val="105"/>
              </a:spcBef>
            </a:pPr>
            <a:r>
              <a:rPr lang="it-IT" sz="700">
                <a:solidFill>
                  <a:srgbClr val="1A1A18"/>
                </a:solidFill>
                <a:latin typeface="MB Corpo S Text Light"/>
                <a:ea typeface="MB Corpo S Text Light"/>
                <a:cs typeface="MB Corpo S Text Light"/>
                <a:sym typeface="MB Corpo S Text Light"/>
              </a:rPr>
              <a:t>*</a:t>
            </a:r>
            <a:endParaRPr sz="700">
              <a:latin typeface="MB Corpo S Text Light"/>
              <a:cs typeface="MB Corpo S Text Light"/>
            </a:endParaRPr>
          </a:p>
        </p:txBody>
      </p:sp>
      <p:sp>
        <p:nvSpPr>
          <p:cNvPr id="15" name="object 15"/>
          <p:cNvSpPr txBox="1"/>
          <p:nvPr/>
        </p:nvSpPr>
        <p:spPr>
          <a:xfrm>
            <a:off x="11017169" y="4820065"/>
            <a:ext cx="63500" cy="133350"/>
          </a:xfrm>
          <a:prstGeom prst="rect">
            <a:avLst/>
          </a:prstGeom>
        </p:spPr>
        <p:txBody>
          <a:bodyPr vert="horz" wrap="square" lIns="0" tIns="13335" rIns="0" bIns="0" rtlCol="0">
            <a:spAutoFit/>
          </a:bodyPr>
          <a:lstStyle/>
          <a:p>
            <a:pPr marL="12700">
              <a:lnSpc>
                <a:spcPct val="100000"/>
              </a:lnSpc>
              <a:spcBef>
                <a:spcPts val="105"/>
              </a:spcBef>
            </a:pPr>
            <a:r>
              <a:rPr lang="it-IT" sz="700">
                <a:solidFill>
                  <a:srgbClr val="1A1A18"/>
                </a:solidFill>
                <a:latin typeface="MB Corpo S Text Light"/>
                <a:ea typeface="MB Corpo S Text Light"/>
                <a:cs typeface="MB Corpo S Text Light"/>
                <a:sym typeface="MB Corpo S Text Light"/>
              </a:rPr>
              <a:t>*</a:t>
            </a:r>
            <a:endParaRPr sz="700">
              <a:latin typeface="MB Corpo S Text Light"/>
              <a:cs typeface="MB Corpo S Text Light"/>
            </a:endParaRPr>
          </a:p>
        </p:txBody>
      </p:sp>
      <p:sp>
        <p:nvSpPr>
          <p:cNvPr id="16" name="object 16"/>
          <p:cNvSpPr txBox="1"/>
          <p:nvPr/>
        </p:nvSpPr>
        <p:spPr>
          <a:xfrm>
            <a:off x="11714397" y="3198512"/>
            <a:ext cx="101600" cy="133350"/>
          </a:xfrm>
          <a:prstGeom prst="rect">
            <a:avLst/>
          </a:prstGeom>
        </p:spPr>
        <p:txBody>
          <a:bodyPr vert="horz" wrap="square" lIns="0" tIns="13335" rIns="0" bIns="0" rtlCol="0">
            <a:spAutoFit/>
          </a:bodyPr>
          <a:lstStyle/>
          <a:p>
            <a:pPr marL="12700">
              <a:lnSpc>
                <a:spcPct val="100000"/>
              </a:lnSpc>
              <a:spcBef>
                <a:spcPts val="105"/>
              </a:spcBef>
            </a:pPr>
            <a:r>
              <a:rPr lang="it-IT" sz="700">
                <a:solidFill>
                  <a:srgbClr val="1A1A18"/>
                </a:solidFill>
                <a:latin typeface="MB Corpo S Text Light"/>
                <a:ea typeface="MB Corpo S Text Light"/>
                <a:cs typeface="MB Corpo S Text Light"/>
                <a:sym typeface="MB Corpo S Text Light"/>
              </a:rPr>
              <a:t>**</a:t>
            </a:r>
            <a:endParaRPr sz="700">
              <a:latin typeface="MB Corpo S Text Light"/>
              <a:cs typeface="MB Corpo S Text Light"/>
            </a:endParaRPr>
          </a:p>
        </p:txBody>
      </p:sp>
      <p:sp>
        <p:nvSpPr>
          <p:cNvPr id="17" name="object 17"/>
          <p:cNvSpPr txBox="1"/>
          <p:nvPr/>
        </p:nvSpPr>
        <p:spPr>
          <a:xfrm>
            <a:off x="11714397" y="4820065"/>
            <a:ext cx="101600" cy="133350"/>
          </a:xfrm>
          <a:prstGeom prst="rect">
            <a:avLst/>
          </a:prstGeom>
        </p:spPr>
        <p:txBody>
          <a:bodyPr vert="horz" wrap="square" lIns="0" tIns="13335" rIns="0" bIns="0" rtlCol="0">
            <a:spAutoFit/>
          </a:bodyPr>
          <a:lstStyle/>
          <a:p>
            <a:pPr marL="12700">
              <a:lnSpc>
                <a:spcPct val="100000"/>
              </a:lnSpc>
              <a:spcBef>
                <a:spcPts val="105"/>
              </a:spcBef>
            </a:pPr>
            <a:r>
              <a:rPr lang="it-IT" sz="700">
                <a:solidFill>
                  <a:srgbClr val="1A1A18"/>
                </a:solidFill>
                <a:latin typeface="MB Corpo S Text Light"/>
                <a:ea typeface="MB Corpo S Text Light"/>
                <a:cs typeface="MB Corpo S Text Light"/>
                <a:sym typeface="MB Corpo S Text Light"/>
              </a:rPr>
              <a:t>**</a:t>
            </a:r>
            <a:endParaRPr sz="700">
              <a:latin typeface="MB Corpo S Text Light"/>
              <a:cs typeface="MB Corpo S Text Light"/>
            </a:endParaRPr>
          </a:p>
        </p:txBody>
      </p:sp>
      <p:grpSp>
        <p:nvGrpSpPr>
          <p:cNvPr id="18" name="object 18"/>
          <p:cNvGrpSpPr/>
          <p:nvPr/>
        </p:nvGrpSpPr>
        <p:grpSpPr>
          <a:xfrm>
            <a:off x="18663324" y="565489"/>
            <a:ext cx="845819" cy="845819"/>
            <a:chOff x="18663324" y="565489"/>
            <a:chExt cx="845819" cy="845819"/>
          </a:xfrm>
        </p:grpSpPr>
        <p:sp>
          <p:nvSpPr>
            <p:cNvPr id="19" name="object 19"/>
            <p:cNvSpPr/>
            <p:nvPr/>
          </p:nvSpPr>
          <p:spPr>
            <a:xfrm>
              <a:off x="18678792" y="580957"/>
              <a:ext cx="814705" cy="814705"/>
            </a:xfrm>
            <a:custGeom>
              <a:avLst/>
              <a:gdLst/>
              <a:ahLst/>
              <a:cxnLst/>
              <a:rect l="l" t="t" r="r" b="b"/>
              <a:pathLst>
                <a:path w="814705" h="814705">
                  <a:moveTo>
                    <a:pt x="814286" y="407137"/>
                  </a:moveTo>
                  <a:lnTo>
                    <a:pt x="811547" y="454619"/>
                  </a:lnTo>
                  <a:lnTo>
                    <a:pt x="803533" y="500492"/>
                  </a:lnTo>
                  <a:lnTo>
                    <a:pt x="790550" y="544451"/>
                  </a:lnTo>
                  <a:lnTo>
                    <a:pt x="772903" y="586189"/>
                  </a:lnTo>
                  <a:lnTo>
                    <a:pt x="750898" y="625402"/>
                  </a:lnTo>
                  <a:lnTo>
                    <a:pt x="724840" y="661784"/>
                  </a:lnTo>
                  <a:lnTo>
                    <a:pt x="695035" y="695029"/>
                  </a:lnTo>
                  <a:lnTo>
                    <a:pt x="661788" y="724833"/>
                  </a:lnTo>
                  <a:lnTo>
                    <a:pt x="625405" y="750890"/>
                  </a:lnTo>
                  <a:lnTo>
                    <a:pt x="586191" y="772894"/>
                  </a:lnTo>
                  <a:lnTo>
                    <a:pt x="544452" y="790539"/>
                  </a:lnTo>
                  <a:lnTo>
                    <a:pt x="500493" y="803522"/>
                  </a:lnTo>
                  <a:lnTo>
                    <a:pt x="454619" y="811535"/>
                  </a:lnTo>
                  <a:lnTo>
                    <a:pt x="407137" y="814274"/>
                  </a:lnTo>
                  <a:lnTo>
                    <a:pt x="359657" y="811535"/>
                  </a:lnTo>
                  <a:lnTo>
                    <a:pt x="313785" y="803522"/>
                  </a:lnTo>
                  <a:lnTo>
                    <a:pt x="269828" y="790539"/>
                  </a:lnTo>
                  <a:lnTo>
                    <a:pt x="228090" y="772894"/>
                  </a:lnTo>
                  <a:lnTo>
                    <a:pt x="188877" y="750890"/>
                  </a:lnTo>
                  <a:lnTo>
                    <a:pt x="152495" y="724833"/>
                  </a:lnTo>
                  <a:lnTo>
                    <a:pt x="119249" y="695029"/>
                  </a:lnTo>
                  <a:lnTo>
                    <a:pt x="89444" y="661784"/>
                  </a:lnTo>
                  <a:lnTo>
                    <a:pt x="63387" y="625402"/>
                  </a:lnTo>
                  <a:lnTo>
                    <a:pt x="41382" y="586189"/>
                  </a:lnTo>
                  <a:lnTo>
                    <a:pt x="23736" y="544451"/>
                  </a:lnTo>
                  <a:lnTo>
                    <a:pt x="10753" y="500492"/>
                  </a:lnTo>
                  <a:lnTo>
                    <a:pt x="2739" y="454619"/>
                  </a:lnTo>
                  <a:lnTo>
                    <a:pt x="0" y="407137"/>
                  </a:lnTo>
                  <a:lnTo>
                    <a:pt x="2739" y="359655"/>
                  </a:lnTo>
                  <a:lnTo>
                    <a:pt x="10753" y="313782"/>
                  </a:lnTo>
                  <a:lnTo>
                    <a:pt x="23736" y="269823"/>
                  </a:lnTo>
                  <a:lnTo>
                    <a:pt x="41382" y="228085"/>
                  </a:lnTo>
                  <a:lnTo>
                    <a:pt x="63387" y="188872"/>
                  </a:lnTo>
                  <a:lnTo>
                    <a:pt x="89444" y="152490"/>
                  </a:lnTo>
                  <a:lnTo>
                    <a:pt x="119249" y="119244"/>
                  </a:lnTo>
                  <a:lnTo>
                    <a:pt x="152495" y="89441"/>
                  </a:lnTo>
                  <a:lnTo>
                    <a:pt x="188877" y="63384"/>
                  </a:lnTo>
                  <a:lnTo>
                    <a:pt x="228090" y="41380"/>
                  </a:lnTo>
                  <a:lnTo>
                    <a:pt x="269828" y="23734"/>
                  </a:lnTo>
                  <a:lnTo>
                    <a:pt x="313785" y="10752"/>
                  </a:lnTo>
                  <a:lnTo>
                    <a:pt x="359657" y="2739"/>
                  </a:lnTo>
                  <a:lnTo>
                    <a:pt x="407137" y="0"/>
                  </a:lnTo>
                  <a:lnTo>
                    <a:pt x="454619" y="2739"/>
                  </a:lnTo>
                  <a:lnTo>
                    <a:pt x="500493" y="10752"/>
                  </a:lnTo>
                  <a:lnTo>
                    <a:pt x="544452" y="23734"/>
                  </a:lnTo>
                  <a:lnTo>
                    <a:pt x="586191" y="41380"/>
                  </a:lnTo>
                  <a:lnTo>
                    <a:pt x="625405" y="63384"/>
                  </a:lnTo>
                  <a:lnTo>
                    <a:pt x="661788" y="89441"/>
                  </a:lnTo>
                  <a:lnTo>
                    <a:pt x="695035" y="119244"/>
                  </a:lnTo>
                  <a:lnTo>
                    <a:pt x="724840" y="152490"/>
                  </a:lnTo>
                  <a:lnTo>
                    <a:pt x="750898" y="188872"/>
                  </a:lnTo>
                  <a:lnTo>
                    <a:pt x="772903" y="228085"/>
                  </a:lnTo>
                  <a:lnTo>
                    <a:pt x="790550" y="269823"/>
                  </a:lnTo>
                  <a:lnTo>
                    <a:pt x="803533" y="313782"/>
                  </a:lnTo>
                  <a:lnTo>
                    <a:pt x="811547" y="359655"/>
                  </a:lnTo>
                  <a:lnTo>
                    <a:pt x="814286" y="407137"/>
                  </a:lnTo>
                  <a:close/>
                </a:path>
              </a:pathLst>
            </a:custGeom>
            <a:ln w="30936">
              <a:solidFill>
                <a:srgbClr val="009EE3"/>
              </a:solidFill>
            </a:ln>
          </p:spPr>
          <p:txBody>
            <a:bodyPr wrap="square" lIns="0" tIns="0" rIns="0" bIns="0" rtlCol="0"/>
            <a:lstStyle/>
            <a:p>
              <a:endParaRPr/>
            </a:p>
          </p:txBody>
        </p:sp>
        <p:sp>
          <p:nvSpPr>
            <p:cNvPr id="20" name="object 20"/>
            <p:cNvSpPr/>
            <p:nvPr/>
          </p:nvSpPr>
          <p:spPr>
            <a:xfrm>
              <a:off x="18867425" y="677045"/>
              <a:ext cx="437515" cy="594995"/>
            </a:xfrm>
            <a:custGeom>
              <a:avLst/>
              <a:gdLst/>
              <a:ahLst/>
              <a:cxnLst/>
              <a:rect l="l" t="t" r="r" b="b"/>
              <a:pathLst>
                <a:path w="437515" h="594994">
                  <a:moveTo>
                    <a:pt x="112039" y="479920"/>
                  </a:moveTo>
                  <a:lnTo>
                    <a:pt x="110058" y="470090"/>
                  </a:lnTo>
                  <a:lnTo>
                    <a:pt x="104648" y="462076"/>
                  </a:lnTo>
                  <a:lnTo>
                    <a:pt x="96634" y="456666"/>
                  </a:lnTo>
                  <a:lnTo>
                    <a:pt x="86817" y="454685"/>
                  </a:lnTo>
                  <a:lnTo>
                    <a:pt x="76987" y="456666"/>
                  </a:lnTo>
                  <a:lnTo>
                    <a:pt x="68973" y="462076"/>
                  </a:lnTo>
                  <a:lnTo>
                    <a:pt x="63563" y="470090"/>
                  </a:lnTo>
                  <a:lnTo>
                    <a:pt x="61582" y="479920"/>
                  </a:lnTo>
                  <a:lnTo>
                    <a:pt x="63563" y="489737"/>
                  </a:lnTo>
                  <a:lnTo>
                    <a:pt x="68973" y="497751"/>
                  </a:lnTo>
                  <a:lnTo>
                    <a:pt x="76987" y="503161"/>
                  </a:lnTo>
                  <a:lnTo>
                    <a:pt x="86817" y="505142"/>
                  </a:lnTo>
                  <a:lnTo>
                    <a:pt x="96634" y="503161"/>
                  </a:lnTo>
                  <a:lnTo>
                    <a:pt x="104648" y="497751"/>
                  </a:lnTo>
                  <a:lnTo>
                    <a:pt x="110058" y="489737"/>
                  </a:lnTo>
                  <a:lnTo>
                    <a:pt x="112039" y="479920"/>
                  </a:lnTo>
                  <a:close/>
                </a:path>
                <a:path w="437515" h="594994">
                  <a:moveTo>
                    <a:pt x="112039" y="403186"/>
                  </a:moveTo>
                  <a:lnTo>
                    <a:pt x="110058" y="393369"/>
                  </a:lnTo>
                  <a:lnTo>
                    <a:pt x="104648" y="385343"/>
                  </a:lnTo>
                  <a:lnTo>
                    <a:pt x="96634" y="379945"/>
                  </a:lnTo>
                  <a:lnTo>
                    <a:pt x="86817" y="377964"/>
                  </a:lnTo>
                  <a:lnTo>
                    <a:pt x="76987" y="379945"/>
                  </a:lnTo>
                  <a:lnTo>
                    <a:pt x="68973" y="385343"/>
                  </a:lnTo>
                  <a:lnTo>
                    <a:pt x="63563" y="393369"/>
                  </a:lnTo>
                  <a:lnTo>
                    <a:pt x="61582" y="403186"/>
                  </a:lnTo>
                  <a:lnTo>
                    <a:pt x="63563" y="413004"/>
                  </a:lnTo>
                  <a:lnTo>
                    <a:pt x="68973" y="421030"/>
                  </a:lnTo>
                  <a:lnTo>
                    <a:pt x="76987" y="426440"/>
                  </a:lnTo>
                  <a:lnTo>
                    <a:pt x="86817" y="428421"/>
                  </a:lnTo>
                  <a:lnTo>
                    <a:pt x="96634" y="426440"/>
                  </a:lnTo>
                  <a:lnTo>
                    <a:pt x="104648" y="421030"/>
                  </a:lnTo>
                  <a:lnTo>
                    <a:pt x="110058" y="413004"/>
                  </a:lnTo>
                  <a:lnTo>
                    <a:pt x="112039" y="403186"/>
                  </a:lnTo>
                  <a:close/>
                </a:path>
                <a:path w="437515" h="594994">
                  <a:moveTo>
                    <a:pt x="112039" y="326453"/>
                  </a:moveTo>
                  <a:lnTo>
                    <a:pt x="110058" y="316585"/>
                  </a:lnTo>
                  <a:lnTo>
                    <a:pt x="104648" y="308571"/>
                  </a:lnTo>
                  <a:lnTo>
                    <a:pt x="96634" y="303161"/>
                  </a:lnTo>
                  <a:lnTo>
                    <a:pt x="86817" y="301180"/>
                  </a:lnTo>
                  <a:lnTo>
                    <a:pt x="76987" y="303161"/>
                  </a:lnTo>
                  <a:lnTo>
                    <a:pt x="68973" y="308571"/>
                  </a:lnTo>
                  <a:lnTo>
                    <a:pt x="63563" y="316585"/>
                  </a:lnTo>
                  <a:lnTo>
                    <a:pt x="61582" y="326415"/>
                  </a:lnTo>
                  <a:lnTo>
                    <a:pt x="63563" y="336283"/>
                  </a:lnTo>
                  <a:lnTo>
                    <a:pt x="68973" y="344297"/>
                  </a:lnTo>
                  <a:lnTo>
                    <a:pt x="76987" y="349707"/>
                  </a:lnTo>
                  <a:lnTo>
                    <a:pt x="86817" y="351688"/>
                  </a:lnTo>
                  <a:lnTo>
                    <a:pt x="96634" y="349707"/>
                  </a:lnTo>
                  <a:lnTo>
                    <a:pt x="104648" y="344297"/>
                  </a:lnTo>
                  <a:lnTo>
                    <a:pt x="110058" y="336283"/>
                  </a:lnTo>
                  <a:lnTo>
                    <a:pt x="112039" y="326453"/>
                  </a:lnTo>
                  <a:close/>
                </a:path>
                <a:path w="437515" h="594994">
                  <a:moveTo>
                    <a:pt x="112039" y="249732"/>
                  </a:moveTo>
                  <a:lnTo>
                    <a:pt x="110058" y="239864"/>
                  </a:lnTo>
                  <a:lnTo>
                    <a:pt x="104648" y="231838"/>
                  </a:lnTo>
                  <a:lnTo>
                    <a:pt x="96634" y="226441"/>
                  </a:lnTo>
                  <a:lnTo>
                    <a:pt x="86817" y="224447"/>
                  </a:lnTo>
                  <a:lnTo>
                    <a:pt x="76987" y="226441"/>
                  </a:lnTo>
                  <a:lnTo>
                    <a:pt x="68973" y="231838"/>
                  </a:lnTo>
                  <a:lnTo>
                    <a:pt x="63563" y="239864"/>
                  </a:lnTo>
                  <a:lnTo>
                    <a:pt x="61582" y="249682"/>
                  </a:lnTo>
                  <a:lnTo>
                    <a:pt x="63563" y="259549"/>
                  </a:lnTo>
                  <a:lnTo>
                    <a:pt x="68973" y="267563"/>
                  </a:lnTo>
                  <a:lnTo>
                    <a:pt x="76987" y="272973"/>
                  </a:lnTo>
                  <a:lnTo>
                    <a:pt x="86817" y="274955"/>
                  </a:lnTo>
                  <a:lnTo>
                    <a:pt x="96634" y="272973"/>
                  </a:lnTo>
                  <a:lnTo>
                    <a:pt x="104648" y="267563"/>
                  </a:lnTo>
                  <a:lnTo>
                    <a:pt x="110058" y="259549"/>
                  </a:lnTo>
                  <a:lnTo>
                    <a:pt x="112039" y="249732"/>
                  </a:lnTo>
                  <a:close/>
                </a:path>
                <a:path w="437515" h="594994">
                  <a:moveTo>
                    <a:pt x="112039" y="172999"/>
                  </a:moveTo>
                  <a:lnTo>
                    <a:pt x="110058" y="163182"/>
                  </a:lnTo>
                  <a:lnTo>
                    <a:pt x="104648" y="155168"/>
                  </a:lnTo>
                  <a:lnTo>
                    <a:pt x="96634" y="149758"/>
                  </a:lnTo>
                  <a:lnTo>
                    <a:pt x="86817" y="147777"/>
                  </a:lnTo>
                  <a:lnTo>
                    <a:pt x="76987" y="149758"/>
                  </a:lnTo>
                  <a:lnTo>
                    <a:pt x="68973" y="155168"/>
                  </a:lnTo>
                  <a:lnTo>
                    <a:pt x="63563" y="163182"/>
                  </a:lnTo>
                  <a:lnTo>
                    <a:pt x="61582" y="172999"/>
                  </a:lnTo>
                  <a:lnTo>
                    <a:pt x="63563" y="182829"/>
                  </a:lnTo>
                  <a:lnTo>
                    <a:pt x="68973" y="190842"/>
                  </a:lnTo>
                  <a:lnTo>
                    <a:pt x="76987" y="196253"/>
                  </a:lnTo>
                  <a:lnTo>
                    <a:pt x="86817" y="198234"/>
                  </a:lnTo>
                  <a:lnTo>
                    <a:pt x="96634" y="196253"/>
                  </a:lnTo>
                  <a:lnTo>
                    <a:pt x="104648" y="190842"/>
                  </a:lnTo>
                  <a:lnTo>
                    <a:pt x="110058" y="182829"/>
                  </a:lnTo>
                  <a:lnTo>
                    <a:pt x="112039" y="172999"/>
                  </a:lnTo>
                  <a:close/>
                </a:path>
                <a:path w="437515" h="594994">
                  <a:moveTo>
                    <a:pt x="347446" y="95554"/>
                  </a:moveTo>
                  <a:lnTo>
                    <a:pt x="334124" y="71107"/>
                  </a:lnTo>
                  <a:lnTo>
                    <a:pt x="308698" y="24447"/>
                  </a:lnTo>
                  <a:lnTo>
                    <a:pt x="295376" y="0"/>
                  </a:lnTo>
                  <a:lnTo>
                    <a:pt x="241922" y="0"/>
                  </a:lnTo>
                  <a:lnTo>
                    <a:pt x="241922" y="47790"/>
                  </a:lnTo>
                  <a:lnTo>
                    <a:pt x="240093" y="56857"/>
                  </a:lnTo>
                  <a:lnTo>
                    <a:pt x="235102" y="64274"/>
                  </a:lnTo>
                  <a:lnTo>
                    <a:pt x="227685" y="69265"/>
                  </a:lnTo>
                  <a:lnTo>
                    <a:pt x="218605" y="71107"/>
                  </a:lnTo>
                  <a:lnTo>
                    <a:pt x="209524" y="69265"/>
                  </a:lnTo>
                  <a:lnTo>
                    <a:pt x="202120" y="64274"/>
                  </a:lnTo>
                  <a:lnTo>
                    <a:pt x="197116" y="56857"/>
                  </a:lnTo>
                  <a:lnTo>
                    <a:pt x="195287" y="47790"/>
                  </a:lnTo>
                  <a:lnTo>
                    <a:pt x="197116" y="38709"/>
                  </a:lnTo>
                  <a:lnTo>
                    <a:pt x="202120" y="31292"/>
                  </a:lnTo>
                  <a:lnTo>
                    <a:pt x="209524" y="26289"/>
                  </a:lnTo>
                  <a:lnTo>
                    <a:pt x="218605" y="24447"/>
                  </a:lnTo>
                  <a:lnTo>
                    <a:pt x="227685" y="26289"/>
                  </a:lnTo>
                  <a:lnTo>
                    <a:pt x="235102" y="31292"/>
                  </a:lnTo>
                  <a:lnTo>
                    <a:pt x="240093" y="38709"/>
                  </a:lnTo>
                  <a:lnTo>
                    <a:pt x="241922" y="47790"/>
                  </a:lnTo>
                  <a:lnTo>
                    <a:pt x="241922" y="0"/>
                  </a:lnTo>
                  <a:lnTo>
                    <a:pt x="141935" y="0"/>
                  </a:lnTo>
                  <a:lnTo>
                    <a:pt x="89763" y="95554"/>
                  </a:lnTo>
                  <a:lnTo>
                    <a:pt x="347446" y="95554"/>
                  </a:lnTo>
                  <a:close/>
                </a:path>
                <a:path w="437515" h="594994">
                  <a:moveTo>
                    <a:pt x="437210" y="57442"/>
                  </a:moveTo>
                  <a:lnTo>
                    <a:pt x="430403" y="50622"/>
                  </a:lnTo>
                  <a:lnTo>
                    <a:pt x="421982" y="50622"/>
                  </a:lnTo>
                  <a:lnTo>
                    <a:pt x="334086" y="50622"/>
                  </a:lnTo>
                  <a:lnTo>
                    <a:pt x="352628" y="84645"/>
                  </a:lnTo>
                  <a:lnTo>
                    <a:pt x="405358" y="84645"/>
                  </a:lnTo>
                  <a:lnTo>
                    <a:pt x="405358" y="560933"/>
                  </a:lnTo>
                  <a:lnTo>
                    <a:pt x="31851" y="560933"/>
                  </a:lnTo>
                  <a:lnTo>
                    <a:pt x="31851" y="84645"/>
                  </a:lnTo>
                  <a:lnTo>
                    <a:pt x="84582" y="84645"/>
                  </a:lnTo>
                  <a:lnTo>
                    <a:pt x="103162" y="50622"/>
                  </a:lnTo>
                  <a:lnTo>
                    <a:pt x="6819" y="50622"/>
                  </a:lnTo>
                  <a:lnTo>
                    <a:pt x="0" y="57442"/>
                  </a:lnTo>
                  <a:lnTo>
                    <a:pt x="0" y="588149"/>
                  </a:lnTo>
                  <a:lnTo>
                    <a:pt x="6819" y="594956"/>
                  </a:lnTo>
                  <a:lnTo>
                    <a:pt x="430403" y="594956"/>
                  </a:lnTo>
                  <a:lnTo>
                    <a:pt x="437210" y="588149"/>
                  </a:lnTo>
                  <a:lnTo>
                    <a:pt x="437210" y="57442"/>
                  </a:lnTo>
                  <a:close/>
                </a:path>
              </a:pathLst>
            </a:custGeom>
            <a:solidFill>
              <a:srgbClr val="009EE3"/>
            </a:solidFill>
          </p:spPr>
          <p:txBody>
            <a:bodyPr wrap="square" lIns="0" tIns="0" rIns="0" bIns="0" rtlCol="0"/>
            <a:lstStyle/>
            <a:p>
              <a:endParaRPr/>
            </a:p>
          </p:txBody>
        </p:sp>
        <p:sp>
          <p:nvSpPr>
            <p:cNvPr id="21" name="object 21"/>
            <p:cNvSpPr/>
            <p:nvPr/>
          </p:nvSpPr>
          <p:spPr>
            <a:xfrm>
              <a:off x="18998743" y="820237"/>
              <a:ext cx="259715" cy="360680"/>
            </a:xfrm>
            <a:custGeom>
              <a:avLst/>
              <a:gdLst/>
              <a:ahLst/>
              <a:cxnLst/>
              <a:rect l="l" t="t" r="r" b="b"/>
              <a:pathLst>
                <a:path w="259715" h="360680">
                  <a:moveTo>
                    <a:pt x="72136" y="326872"/>
                  </a:moveTo>
                  <a:lnTo>
                    <a:pt x="12" y="326872"/>
                  </a:lnTo>
                  <a:lnTo>
                    <a:pt x="12" y="346570"/>
                  </a:lnTo>
                  <a:lnTo>
                    <a:pt x="49999" y="346570"/>
                  </a:lnTo>
                  <a:lnTo>
                    <a:pt x="72136" y="326872"/>
                  </a:lnTo>
                  <a:close/>
                </a:path>
                <a:path w="259715" h="360680">
                  <a:moveTo>
                    <a:pt x="75234" y="269836"/>
                  </a:moveTo>
                  <a:lnTo>
                    <a:pt x="54749" y="250151"/>
                  </a:lnTo>
                  <a:lnTo>
                    <a:pt x="12" y="250151"/>
                  </a:lnTo>
                  <a:lnTo>
                    <a:pt x="12" y="269836"/>
                  </a:lnTo>
                  <a:lnTo>
                    <a:pt x="75234" y="269836"/>
                  </a:lnTo>
                  <a:close/>
                </a:path>
                <a:path w="259715" h="360680">
                  <a:moveTo>
                    <a:pt x="90220" y="116357"/>
                  </a:moveTo>
                  <a:lnTo>
                    <a:pt x="71894" y="96672"/>
                  </a:lnTo>
                  <a:lnTo>
                    <a:pt x="12" y="96672"/>
                  </a:lnTo>
                  <a:lnTo>
                    <a:pt x="12" y="116357"/>
                  </a:lnTo>
                  <a:lnTo>
                    <a:pt x="90220" y="116357"/>
                  </a:lnTo>
                  <a:close/>
                </a:path>
                <a:path w="259715" h="360680">
                  <a:moveTo>
                    <a:pt x="190144" y="18440"/>
                  </a:moveTo>
                  <a:lnTo>
                    <a:pt x="12" y="18440"/>
                  </a:lnTo>
                  <a:lnTo>
                    <a:pt x="12" y="38138"/>
                  </a:lnTo>
                  <a:lnTo>
                    <a:pt x="169494" y="38138"/>
                  </a:lnTo>
                  <a:lnTo>
                    <a:pt x="190144" y="18440"/>
                  </a:lnTo>
                  <a:close/>
                </a:path>
                <a:path w="259715" h="360680">
                  <a:moveTo>
                    <a:pt x="213106" y="245935"/>
                  </a:moveTo>
                  <a:lnTo>
                    <a:pt x="198043" y="230873"/>
                  </a:lnTo>
                  <a:lnTo>
                    <a:pt x="148475" y="280454"/>
                  </a:lnTo>
                  <a:lnTo>
                    <a:pt x="98907" y="230873"/>
                  </a:lnTo>
                  <a:lnTo>
                    <a:pt x="83858" y="245935"/>
                  </a:lnTo>
                  <a:lnTo>
                    <a:pt x="133426" y="295503"/>
                  </a:lnTo>
                  <a:lnTo>
                    <a:pt x="83858" y="345071"/>
                  </a:lnTo>
                  <a:lnTo>
                    <a:pt x="98907" y="360121"/>
                  </a:lnTo>
                  <a:lnTo>
                    <a:pt x="148475" y="310553"/>
                  </a:lnTo>
                  <a:lnTo>
                    <a:pt x="198043" y="360121"/>
                  </a:lnTo>
                  <a:lnTo>
                    <a:pt x="213106" y="345071"/>
                  </a:lnTo>
                  <a:lnTo>
                    <a:pt x="178574" y="310553"/>
                  </a:lnTo>
                  <a:lnTo>
                    <a:pt x="163537" y="295503"/>
                  </a:lnTo>
                  <a:lnTo>
                    <a:pt x="178587" y="280454"/>
                  </a:lnTo>
                  <a:lnTo>
                    <a:pt x="213106" y="245935"/>
                  </a:lnTo>
                  <a:close/>
                </a:path>
                <a:path w="259715" h="360680">
                  <a:moveTo>
                    <a:pt x="243865" y="173405"/>
                  </a:moveTo>
                  <a:lnTo>
                    <a:pt x="0" y="173405"/>
                  </a:lnTo>
                  <a:lnTo>
                    <a:pt x="0" y="193090"/>
                  </a:lnTo>
                  <a:lnTo>
                    <a:pt x="243865" y="193090"/>
                  </a:lnTo>
                  <a:lnTo>
                    <a:pt x="243865" y="173405"/>
                  </a:lnTo>
                  <a:close/>
                </a:path>
                <a:path w="259715" h="360680">
                  <a:moveTo>
                    <a:pt x="259575" y="15608"/>
                  </a:moveTo>
                  <a:lnTo>
                    <a:pt x="243967" y="0"/>
                  </a:lnTo>
                  <a:lnTo>
                    <a:pt x="141109" y="102870"/>
                  </a:lnTo>
                  <a:lnTo>
                    <a:pt x="99453" y="61214"/>
                  </a:lnTo>
                  <a:lnTo>
                    <a:pt x="83858" y="76809"/>
                  </a:lnTo>
                  <a:lnTo>
                    <a:pt x="140995" y="133959"/>
                  </a:lnTo>
                  <a:lnTo>
                    <a:pt x="141224" y="133959"/>
                  </a:lnTo>
                  <a:lnTo>
                    <a:pt x="259575" y="15608"/>
                  </a:lnTo>
                  <a:close/>
                </a:path>
              </a:pathLst>
            </a:custGeom>
            <a:solidFill>
              <a:srgbClr val="009EE3"/>
            </a:solidFill>
          </p:spPr>
          <p:txBody>
            <a:bodyPr wrap="square" lIns="0" tIns="0" rIns="0" bIns="0" rtlCol="0"/>
            <a:lstStyle/>
            <a:p>
              <a:endParaRPr/>
            </a:p>
          </p:txBody>
        </p:sp>
      </p:grpSp>
      <p:grpSp>
        <p:nvGrpSpPr>
          <p:cNvPr id="22" name="object 22"/>
          <p:cNvGrpSpPr/>
          <p:nvPr/>
        </p:nvGrpSpPr>
        <p:grpSpPr>
          <a:xfrm>
            <a:off x="609219" y="4548800"/>
            <a:ext cx="8834120" cy="1930400"/>
            <a:chOff x="609219" y="4548800"/>
            <a:chExt cx="8834120" cy="1930400"/>
          </a:xfrm>
        </p:grpSpPr>
        <p:sp>
          <p:nvSpPr>
            <p:cNvPr id="23" name="object 23"/>
            <p:cNvSpPr/>
            <p:nvPr/>
          </p:nvSpPr>
          <p:spPr>
            <a:xfrm>
              <a:off x="609219" y="4548800"/>
              <a:ext cx="8834120" cy="1930400"/>
            </a:xfrm>
            <a:custGeom>
              <a:avLst/>
              <a:gdLst/>
              <a:ahLst/>
              <a:cxnLst/>
              <a:rect l="l" t="t" r="r" b="b"/>
              <a:pathLst>
                <a:path w="8834120" h="1930400">
                  <a:moveTo>
                    <a:pt x="8833622" y="0"/>
                  </a:moveTo>
                  <a:lnTo>
                    <a:pt x="0" y="0"/>
                  </a:lnTo>
                  <a:lnTo>
                    <a:pt x="0" y="1930389"/>
                  </a:lnTo>
                  <a:lnTo>
                    <a:pt x="8833622" y="1930389"/>
                  </a:lnTo>
                  <a:lnTo>
                    <a:pt x="8833622" y="0"/>
                  </a:lnTo>
                  <a:close/>
                </a:path>
              </a:pathLst>
            </a:custGeom>
            <a:solidFill>
              <a:srgbClr val="ECECED"/>
            </a:solidFill>
          </p:spPr>
          <p:txBody>
            <a:bodyPr wrap="square" lIns="0" tIns="0" rIns="0" bIns="0" rtlCol="0"/>
            <a:lstStyle/>
            <a:p>
              <a:endParaRPr/>
            </a:p>
          </p:txBody>
        </p:sp>
        <p:pic>
          <p:nvPicPr>
            <p:cNvPr id="24" name="object 24"/>
            <p:cNvPicPr/>
            <p:nvPr/>
          </p:nvPicPr>
          <p:blipFill>
            <a:blip r:embed="rId8" cstate="print"/>
            <a:stretch>
              <a:fillRect/>
            </a:stretch>
          </p:blipFill>
          <p:spPr>
            <a:xfrm>
              <a:off x="4062378" y="4734929"/>
              <a:ext cx="1152232" cy="1254783"/>
            </a:xfrm>
            <a:prstGeom prst="rect">
              <a:avLst/>
            </a:prstGeom>
          </p:spPr>
        </p:pic>
        <p:sp>
          <p:nvSpPr>
            <p:cNvPr id="25" name="object 25"/>
            <p:cNvSpPr/>
            <p:nvPr/>
          </p:nvSpPr>
          <p:spPr>
            <a:xfrm>
              <a:off x="3123908" y="5209993"/>
              <a:ext cx="2910840" cy="304800"/>
            </a:xfrm>
            <a:custGeom>
              <a:avLst/>
              <a:gdLst/>
              <a:ahLst/>
              <a:cxnLst/>
              <a:rect l="l" t="t" r="r" b="b"/>
              <a:pathLst>
                <a:path w="2910840" h="304800">
                  <a:moveTo>
                    <a:pt x="744601" y="150723"/>
                  </a:moveTo>
                  <a:lnTo>
                    <a:pt x="743356" y="146037"/>
                  </a:lnTo>
                  <a:lnTo>
                    <a:pt x="739076" y="141249"/>
                  </a:lnTo>
                  <a:lnTo>
                    <a:pt x="730859" y="135864"/>
                  </a:lnTo>
                  <a:lnTo>
                    <a:pt x="717842" y="129387"/>
                  </a:lnTo>
                  <a:lnTo>
                    <a:pt x="667994" y="101307"/>
                  </a:lnTo>
                  <a:lnTo>
                    <a:pt x="627964" y="74930"/>
                  </a:lnTo>
                  <a:lnTo>
                    <a:pt x="594487" y="47955"/>
                  </a:lnTo>
                  <a:lnTo>
                    <a:pt x="564273" y="18072"/>
                  </a:lnTo>
                  <a:lnTo>
                    <a:pt x="555523" y="8521"/>
                  </a:lnTo>
                  <a:lnTo>
                    <a:pt x="549287" y="3060"/>
                  </a:lnTo>
                  <a:lnTo>
                    <a:pt x="544144" y="584"/>
                  </a:lnTo>
                  <a:lnTo>
                    <a:pt x="538670" y="0"/>
                  </a:lnTo>
                  <a:lnTo>
                    <a:pt x="528205" y="0"/>
                  </a:lnTo>
                  <a:lnTo>
                    <a:pt x="521233" y="6388"/>
                  </a:lnTo>
                  <a:lnTo>
                    <a:pt x="521233" y="14884"/>
                  </a:lnTo>
                  <a:lnTo>
                    <a:pt x="527405" y="35267"/>
                  </a:lnTo>
                  <a:lnTo>
                    <a:pt x="542747" y="66497"/>
                  </a:lnTo>
                  <a:lnTo>
                    <a:pt x="562457" y="99758"/>
                  </a:lnTo>
                  <a:lnTo>
                    <a:pt x="581710" y="126187"/>
                  </a:lnTo>
                  <a:lnTo>
                    <a:pt x="0" y="126187"/>
                  </a:lnTo>
                  <a:lnTo>
                    <a:pt x="0" y="180581"/>
                  </a:lnTo>
                  <a:lnTo>
                    <a:pt x="581710" y="180581"/>
                  </a:lnTo>
                  <a:lnTo>
                    <a:pt x="558520" y="212686"/>
                  </a:lnTo>
                  <a:lnTo>
                    <a:pt x="539254" y="243878"/>
                  </a:lnTo>
                  <a:lnTo>
                    <a:pt x="526097" y="270446"/>
                  </a:lnTo>
                  <a:lnTo>
                    <a:pt x="521233" y="288671"/>
                  </a:lnTo>
                  <a:lnTo>
                    <a:pt x="521233" y="298234"/>
                  </a:lnTo>
                  <a:lnTo>
                    <a:pt x="528205" y="304622"/>
                  </a:lnTo>
                  <a:lnTo>
                    <a:pt x="545655" y="304622"/>
                  </a:lnTo>
                  <a:lnTo>
                    <a:pt x="550316" y="302488"/>
                  </a:lnTo>
                  <a:lnTo>
                    <a:pt x="557288" y="295046"/>
                  </a:lnTo>
                  <a:lnTo>
                    <a:pt x="591172" y="260197"/>
                  </a:lnTo>
                  <a:lnTo>
                    <a:pt x="624192" y="232638"/>
                  </a:lnTo>
                  <a:lnTo>
                    <a:pt x="665924" y="205282"/>
                  </a:lnTo>
                  <a:lnTo>
                    <a:pt x="735761" y="165417"/>
                  </a:lnTo>
                  <a:lnTo>
                    <a:pt x="741400" y="160845"/>
                  </a:lnTo>
                  <a:lnTo>
                    <a:pt x="743978" y="156286"/>
                  </a:lnTo>
                  <a:lnTo>
                    <a:pt x="744601" y="150723"/>
                  </a:lnTo>
                  <a:close/>
                </a:path>
                <a:path w="2910840" h="304800">
                  <a:moveTo>
                    <a:pt x="2910700" y="212420"/>
                  </a:moveTo>
                  <a:lnTo>
                    <a:pt x="2301481" y="212420"/>
                  </a:lnTo>
                  <a:lnTo>
                    <a:pt x="2301481" y="270776"/>
                  </a:lnTo>
                  <a:lnTo>
                    <a:pt x="2910700" y="270776"/>
                  </a:lnTo>
                  <a:lnTo>
                    <a:pt x="2910700" y="212420"/>
                  </a:lnTo>
                  <a:close/>
                </a:path>
                <a:path w="2910840" h="304800">
                  <a:moveTo>
                    <a:pt x="2910700" y="33858"/>
                  </a:moveTo>
                  <a:lnTo>
                    <a:pt x="2301481" y="33858"/>
                  </a:lnTo>
                  <a:lnTo>
                    <a:pt x="2301481" y="92214"/>
                  </a:lnTo>
                  <a:lnTo>
                    <a:pt x="2910700" y="92214"/>
                  </a:lnTo>
                  <a:lnTo>
                    <a:pt x="2910700" y="33858"/>
                  </a:lnTo>
                  <a:close/>
                </a:path>
              </a:pathLst>
            </a:custGeom>
            <a:solidFill>
              <a:srgbClr val="009EE3"/>
            </a:solidFill>
          </p:spPr>
          <p:txBody>
            <a:bodyPr wrap="square" lIns="0" tIns="0" rIns="0" bIns="0" rtlCol="0"/>
            <a:lstStyle/>
            <a:p>
              <a:endParaRPr/>
            </a:p>
          </p:txBody>
        </p:sp>
        <p:pic>
          <p:nvPicPr>
            <p:cNvPr id="26" name="object 26"/>
            <p:cNvPicPr/>
            <p:nvPr/>
          </p:nvPicPr>
          <p:blipFill>
            <a:blip r:embed="rId9" cstate="print"/>
            <a:stretch>
              <a:fillRect/>
            </a:stretch>
          </p:blipFill>
          <p:spPr>
            <a:xfrm>
              <a:off x="806328" y="4820217"/>
              <a:ext cx="1413534" cy="1084580"/>
            </a:xfrm>
            <a:prstGeom prst="rect">
              <a:avLst/>
            </a:prstGeom>
          </p:spPr>
        </p:pic>
        <p:sp>
          <p:nvSpPr>
            <p:cNvPr id="27" name="object 27"/>
            <p:cNvSpPr/>
            <p:nvPr/>
          </p:nvSpPr>
          <p:spPr>
            <a:xfrm>
              <a:off x="2310253" y="5222945"/>
              <a:ext cx="295275" cy="94615"/>
            </a:xfrm>
            <a:custGeom>
              <a:avLst/>
              <a:gdLst/>
              <a:ahLst/>
              <a:cxnLst/>
              <a:rect l="l" t="t" r="r" b="b"/>
              <a:pathLst>
                <a:path w="295275" h="94614">
                  <a:moveTo>
                    <a:pt x="0" y="47114"/>
                  </a:moveTo>
                  <a:lnTo>
                    <a:pt x="294663" y="47114"/>
                  </a:lnTo>
                </a:path>
                <a:path w="295275" h="94614">
                  <a:moveTo>
                    <a:pt x="209938" y="0"/>
                  </a:moveTo>
                  <a:lnTo>
                    <a:pt x="252301" y="23557"/>
                  </a:lnTo>
                  <a:lnTo>
                    <a:pt x="294663" y="47114"/>
                  </a:lnTo>
                  <a:lnTo>
                    <a:pt x="252301" y="70672"/>
                  </a:lnTo>
                  <a:lnTo>
                    <a:pt x="209938" y="94229"/>
                  </a:lnTo>
                </a:path>
              </a:pathLst>
            </a:custGeom>
            <a:ln w="22387">
              <a:solidFill>
                <a:srgbClr val="1A1A18"/>
              </a:solidFill>
            </a:ln>
          </p:spPr>
          <p:txBody>
            <a:bodyPr wrap="square" lIns="0" tIns="0" rIns="0" bIns="0" rtlCol="0"/>
            <a:lstStyle/>
            <a:p>
              <a:endParaRPr/>
            </a:p>
          </p:txBody>
        </p:sp>
        <p:sp>
          <p:nvSpPr>
            <p:cNvPr id="28" name="object 28"/>
            <p:cNvSpPr/>
            <p:nvPr/>
          </p:nvSpPr>
          <p:spPr>
            <a:xfrm>
              <a:off x="982200" y="5065328"/>
              <a:ext cx="1782445" cy="697230"/>
            </a:xfrm>
            <a:custGeom>
              <a:avLst/>
              <a:gdLst/>
              <a:ahLst/>
              <a:cxnLst/>
              <a:rect l="l" t="t" r="r" b="b"/>
              <a:pathLst>
                <a:path w="1782445" h="697229">
                  <a:moveTo>
                    <a:pt x="1273756" y="346984"/>
                  </a:moveTo>
                  <a:lnTo>
                    <a:pt x="1498643" y="346984"/>
                  </a:lnTo>
                </a:path>
                <a:path w="1782445" h="697229">
                  <a:moveTo>
                    <a:pt x="1445272" y="316788"/>
                  </a:moveTo>
                  <a:lnTo>
                    <a:pt x="1471958" y="331892"/>
                  </a:lnTo>
                  <a:lnTo>
                    <a:pt x="1498643" y="346984"/>
                  </a:lnTo>
                  <a:lnTo>
                    <a:pt x="1471958" y="362076"/>
                  </a:lnTo>
                  <a:lnTo>
                    <a:pt x="1445272" y="377180"/>
                  </a:lnTo>
                </a:path>
                <a:path w="1782445" h="697229">
                  <a:moveTo>
                    <a:pt x="1625110" y="407579"/>
                  </a:moveTo>
                  <a:lnTo>
                    <a:pt x="1782382" y="407579"/>
                  </a:lnTo>
                </a:path>
                <a:path w="1782445" h="697229">
                  <a:moveTo>
                    <a:pt x="1729011" y="377383"/>
                  </a:moveTo>
                  <a:lnTo>
                    <a:pt x="1755696" y="392475"/>
                  </a:lnTo>
                  <a:lnTo>
                    <a:pt x="1782382" y="407579"/>
                  </a:lnTo>
                  <a:lnTo>
                    <a:pt x="1755696" y="422671"/>
                  </a:lnTo>
                  <a:lnTo>
                    <a:pt x="1729011" y="437775"/>
                  </a:lnTo>
                </a:path>
                <a:path w="1782445" h="697229">
                  <a:moveTo>
                    <a:pt x="0" y="666566"/>
                  </a:moveTo>
                  <a:lnTo>
                    <a:pt x="210511" y="666566"/>
                  </a:lnTo>
                </a:path>
                <a:path w="1782445" h="697229">
                  <a:moveTo>
                    <a:pt x="157152" y="636370"/>
                  </a:moveTo>
                  <a:lnTo>
                    <a:pt x="183826" y="651474"/>
                  </a:lnTo>
                  <a:lnTo>
                    <a:pt x="210511" y="666566"/>
                  </a:lnTo>
                  <a:lnTo>
                    <a:pt x="183826" y="681670"/>
                  </a:lnTo>
                  <a:lnTo>
                    <a:pt x="157152" y="696762"/>
                  </a:lnTo>
                </a:path>
                <a:path w="1782445" h="697229">
                  <a:moveTo>
                    <a:pt x="1589338" y="30195"/>
                  </a:moveTo>
                  <a:lnTo>
                    <a:pt x="1782382" y="30195"/>
                  </a:lnTo>
                </a:path>
                <a:path w="1782445" h="697229">
                  <a:moveTo>
                    <a:pt x="1729011" y="0"/>
                  </a:moveTo>
                  <a:lnTo>
                    <a:pt x="1755696" y="15091"/>
                  </a:lnTo>
                  <a:lnTo>
                    <a:pt x="1782382" y="30195"/>
                  </a:lnTo>
                  <a:lnTo>
                    <a:pt x="1755696" y="45287"/>
                  </a:lnTo>
                  <a:lnTo>
                    <a:pt x="1729011" y="60391"/>
                  </a:lnTo>
                </a:path>
              </a:pathLst>
            </a:custGeom>
            <a:ln w="11199">
              <a:solidFill>
                <a:srgbClr val="1A1A18"/>
              </a:solidFill>
            </a:ln>
          </p:spPr>
          <p:txBody>
            <a:bodyPr wrap="square" lIns="0" tIns="0" rIns="0" bIns="0" rtlCol="0"/>
            <a:lstStyle/>
            <a:p>
              <a:endParaRPr/>
            </a:p>
          </p:txBody>
        </p:sp>
        <p:sp>
          <p:nvSpPr>
            <p:cNvPr id="29" name="object 29"/>
            <p:cNvSpPr/>
            <p:nvPr/>
          </p:nvSpPr>
          <p:spPr>
            <a:xfrm>
              <a:off x="925759" y="5001985"/>
              <a:ext cx="1958975" cy="619760"/>
            </a:xfrm>
            <a:custGeom>
              <a:avLst/>
              <a:gdLst/>
              <a:ahLst/>
              <a:cxnLst/>
              <a:rect l="l" t="t" r="r" b="b"/>
              <a:pathLst>
                <a:path w="1958975" h="619760">
                  <a:moveTo>
                    <a:pt x="1344082" y="588515"/>
                  </a:moveTo>
                  <a:lnTo>
                    <a:pt x="1644918" y="588515"/>
                  </a:lnTo>
                </a:path>
                <a:path w="1958975" h="619760">
                  <a:moveTo>
                    <a:pt x="1590222" y="557615"/>
                  </a:moveTo>
                  <a:lnTo>
                    <a:pt x="1617564" y="573065"/>
                  </a:lnTo>
                  <a:lnTo>
                    <a:pt x="1644918" y="588515"/>
                  </a:lnTo>
                  <a:lnTo>
                    <a:pt x="1617564" y="603965"/>
                  </a:lnTo>
                  <a:lnTo>
                    <a:pt x="1590222" y="619416"/>
                  </a:lnTo>
                </a:path>
                <a:path w="1958975" h="619760">
                  <a:moveTo>
                    <a:pt x="1342601" y="126490"/>
                  </a:moveTo>
                  <a:lnTo>
                    <a:pt x="1536922" y="127398"/>
                  </a:lnTo>
                </a:path>
                <a:path w="1958975" h="619760">
                  <a:moveTo>
                    <a:pt x="1482226" y="96497"/>
                  </a:moveTo>
                  <a:lnTo>
                    <a:pt x="1509568" y="111948"/>
                  </a:lnTo>
                  <a:lnTo>
                    <a:pt x="1536922" y="127398"/>
                  </a:lnTo>
                  <a:lnTo>
                    <a:pt x="1509568" y="142848"/>
                  </a:lnTo>
                  <a:lnTo>
                    <a:pt x="1482226" y="158286"/>
                  </a:lnTo>
                </a:path>
                <a:path w="1958975" h="619760">
                  <a:moveTo>
                    <a:pt x="1764114" y="350625"/>
                  </a:moveTo>
                  <a:lnTo>
                    <a:pt x="1958435" y="351533"/>
                  </a:lnTo>
                </a:path>
                <a:path w="1958975" h="619760">
                  <a:moveTo>
                    <a:pt x="1903739" y="320633"/>
                  </a:moveTo>
                  <a:lnTo>
                    <a:pt x="1931081" y="336083"/>
                  </a:lnTo>
                  <a:lnTo>
                    <a:pt x="1958435" y="351533"/>
                  </a:lnTo>
                  <a:lnTo>
                    <a:pt x="1931081" y="366983"/>
                  </a:lnTo>
                  <a:lnTo>
                    <a:pt x="1903739" y="382433"/>
                  </a:lnTo>
                </a:path>
                <a:path w="1958975" h="619760">
                  <a:moveTo>
                    <a:pt x="0" y="29980"/>
                  </a:moveTo>
                  <a:lnTo>
                    <a:pt x="194321" y="30888"/>
                  </a:lnTo>
                </a:path>
                <a:path w="1958975" h="619760">
                  <a:moveTo>
                    <a:pt x="139624" y="0"/>
                  </a:moveTo>
                  <a:lnTo>
                    <a:pt x="166978" y="15438"/>
                  </a:lnTo>
                  <a:lnTo>
                    <a:pt x="194321" y="30888"/>
                  </a:lnTo>
                  <a:lnTo>
                    <a:pt x="166978" y="46338"/>
                  </a:lnTo>
                  <a:lnTo>
                    <a:pt x="139624" y="61788"/>
                  </a:lnTo>
                </a:path>
              </a:pathLst>
            </a:custGeom>
            <a:ln w="19044">
              <a:solidFill>
                <a:srgbClr val="1A1A18"/>
              </a:solidFill>
            </a:ln>
          </p:spPr>
          <p:txBody>
            <a:bodyPr wrap="square" lIns="0" tIns="0" rIns="0" bIns="0" rtlCol="0"/>
            <a:lstStyle/>
            <a:p>
              <a:endParaRPr/>
            </a:p>
          </p:txBody>
        </p:sp>
        <p:sp>
          <p:nvSpPr>
            <p:cNvPr id="30" name="object 30"/>
            <p:cNvSpPr/>
            <p:nvPr/>
          </p:nvSpPr>
          <p:spPr>
            <a:xfrm>
              <a:off x="843517" y="5197917"/>
              <a:ext cx="295275" cy="94615"/>
            </a:xfrm>
            <a:custGeom>
              <a:avLst/>
              <a:gdLst/>
              <a:ahLst/>
              <a:cxnLst/>
              <a:rect l="l" t="t" r="r" b="b"/>
              <a:pathLst>
                <a:path w="295275" h="94614">
                  <a:moveTo>
                    <a:pt x="0" y="47114"/>
                  </a:moveTo>
                  <a:lnTo>
                    <a:pt x="294663" y="47114"/>
                  </a:lnTo>
                </a:path>
                <a:path w="295275" h="94614">
                  <a:moveTo>
                    <a:pt x="209938" y="0"/>
                  </a:moveTo>
                  <a:lnTo>
                    <a:pt x="252301" y="23557"/>
                  </a:lnTo>
                  <a:lnTo>
                    <a:pt x="294663" y="47114"/>
                  </a:lnTo>
                  <a:lnTo>
                    <a:pt x="252301" y="70672"/>
                  </a:lnTo>
                  <a:lnTo>
                    <a:pt x="209938" y="94229"/>
                  </a:lnTo>
                </a:path>
              </a:pathLst>
            </a:custGeom>
            <a:ln w="22387">
              <a:solidFill>
                <a:srgbClr val="1A1A18"/>
              </a:solidFill>
            </a:ln>
          </p:spPr>
          <p:txBody>
            <a:bodyPr wrap="square" lIns="0" tIns="0" rIns="0" bIns="0" rtlCol="0"/>
            <a:lstStyle/>
            <a:p>
              <a:endParaRPr/>
            </a:p>
          </p:txBody>
        </p:sp>
        <p:sp>
          <p:nvSpPr>
            <p:cNvPr id="31" name="object 31"/>
            <p:cNvSpPr/>
            <p:nvPr/>
          </p:nvSpPr>
          <p:spPr>
            <a:xfrm>
              <a:off x="791184" y="5338060"/>
              <a:ext cx="224154" cy="60325"/>
            </a:xfrm>
            <a:custGeom>
              <a:avLst/>
              <a:gdLst/>
              <a:ahLst/>
              <a:cxnLst/>
              <a:rect l="l" t="t" r="r" b="b"/>
              <a:pathLst>
                <a:path w="224155" h="60325">
                  <a:moveTo>
                    <a:pt x="0" y="30124"/>
                  </a:moveTo>
                  <a:lnTo>
                    <a:pt x="224027" y="30124"/>
                  </a:lnTo>
                </a:path>
                <a:path w="224155" h="60325">
                  <a:moveTo>
                    <a:pt x="170859" y="0"/>
                  </a:moveTo>
                  <a:lnTo>
                    <a:pt x="197437" y="15056"/>
                  </a:lnTo>
                  <a:lnTo>
                    <a:pt x="224027" y="30124"/>
                  </a:lnTo>
                  <a:lnTo>
                    <a:pt x="197437" y="45192"/>
                  </a:lnTo>
                  <a:lnTo>
                    <a:pt x="170859" y="60248"/>
                  </a:lnTo>
                </a:path>
              </a:pathLst>
            </a:custGeom>
            <a:ln w="11199">
              <a:solidFill>
                <a:srgbClr val="1A1A18"/>
              </a:solidFill>
            </a:ln>
          </p:spPr>
          <p:txBody>
            <a:bodyPr wrap="square" lIns="0" tIns="0" rIns="0" bIns="0" rtlCol="0"/>
            <a:lstStyle/>
            <a:p>
              <a:endParaRPr/>
            </a:p>
          </p:txBody>
        </p:sp>
        <p:sp>
          <p:nvSpPr>
            <p:cNvPr id="32" name="object 32"/>
            <p:cNvSpPr/>
            <p:nvPr/>
          </p:nvSpPr>
          <p:spPr>
            <a:xfrm>
              <a:off x="710751" y="6174588"/>
              <a:ext cx="4806315" cy="67945"/>
            </a:xfrm>
            <a:custGeom>
              <a:avLst/>
              <a:gdLst/>
              <a:ahLst/>
              <a:cxnLst/>
              <a:rect l="l" t="t" r="r" b="b"/>
              <a:pathLst>
                <a:path w="4806315" h="67945">
                  <a:moveTo>
                    <a:pt x="0" y="0"/>
                  </a:moveTo>
                  <a:lnTo>
                    <a:pt x="2335329" y="0"/>
                  </a:lnTo>
                  <a:lnTo>
                    <a:pt x="2403016" y="67687"/>
                  </a:lnTo>
                  <a:lnTo>
                    <a:pt x="2470703" y="0"/>
                  </a:lnTo>
                  <a:lnTo>
                    <a:pt x="4806033" y="0"/>
                  </a:lnTo>
                </a:path>
              </a:pathLst>
            </a:custGeom>
            <a:ln w="3581">
              <a:solidFill>
                <a:srgbClr val="1A1A18"/>
              </a:solidFill>
            </a:ln>
          </p:spPr>
          <p:txBody>
            <a:bodyPr wrap="square" lIns="0" tIns="0" rIns="0" bIns="0" rtlCol="0"/>
            <a:lstStyle/>
            <a:p>
              <a:endParaRPr/>
            </a:p>
          </p:txBody>
        </p:sp>
      </p:grpSp>
      <p:sp>
        <p:nvSpPr>
          <p:cNvPr id="33" name="object 33"/>
          <p:cNvSpPr txBox="1"/>
          <p:nvPr/>
        </p:nvSpPr>
        <p:spPr>
          <a:xfrm>
            <a:off x="10648560" y="1819791"/>
            <a:ext cx="4236085" cy="1153795"/>
          </a:xfrm>
          <a:prstGeom prst="rect">
            <a:avLst/>
          </a:prstGeom>
        </p:spPr>
        <p:txBody>
          <a:bodyPr vert="horz" wrap="square" lIns="0" tIns="12700" rIns="0" bIns="0" rtlCol="0">
            <a:spAutoFit/>
          </a:bodyPr>
          <a:lstStyle/>
          <a:p>
            <a:pPr marL="12700" marR="5080">
              <a:lnSpc>
                <a:spcPct val="111300"/>
              </a:lnSpc>
              <a:spcBef>
                <a:spcPts val="100"/>
              </a:spcBef>
            </a:pPr>
            <a:r>
              <a:rPr lang="it-IT" sz="950" b="1">
                <a:solidFill>
                  <a:srgbClr val="1A1A18"/>
                </a:solidFill>
                <a:latin typeface="MB Corpo S Text"/>
                <a:ea typeface="MB Corpo S Text"/>
                <a:cs typeface="MB Corpo S Text"/>
                <a:sym typeface="MB Corpo S Text"/>
              </a:rPr>
              <a:t>Test di resistenza. </a:t>
            </a:r>
            <a:r>
              <a:rPr lang="it-IT" sz="950">
                <a:solidFill>
                  <a:srgbClr val="1A1A18"/>
                </a:solidFill>
                <a:latin typeface="MB Corpo S Text Light"/>
                <a:ea typeface="MB Corpo S Text Light"/>
                <a:cs typeface="MB Corpo S Text Light"/>
                <a:sym typeface="MB Corpo S Text Light"/>
              </a:rPr>
              <a:t>È stata sottoposta a test la resistenza dei filtri dell'aria rispetto a fuoco e acqua. Il fuoco può ad es. propagarsi in seguito all'aspirazione di un mozzicone di sigaretta acceso. Pertanto uno dei criteri qualitativi più importanti è la realizzazione in materiale ritardante di fiamma. In questo modo si può impedire un incendio nel vano motore. Il test di resistenza all'acqua esamina la stabilità di forma in presenza di un'elevata umidità dell'aria o tempo piovoso. Questo test è un indicatore della qualità dell'impermeabilizzazione.</a:t>
            </a:r>
            <a:endParaRPr sz="950">
              <a:latin typeface="MB Corpo S Text Light"/>
              <a:cs typeface="MB Corpo S Text Light"/>
            </a:endParaRPr>
          </a:p>
        </p:txBody>
      </p:sp>
      <p:grpSp>
        <p:nvGrpSpPr>
          <p:cNvPr id="34" name="object 34"/>
          <p:cNvGrpSpPr/>
          <p:nvPr/>
        </p:nvGrpSpPr>
        <p:grpSpPr>
          <a:xfrm>
            <a:off x="12161735" y="4924706"/>
            <a:ext cx="67945" cy="107950"/>
            <a:chOff x="12161735" y="4924706"/>
            <a:chExt cx="67945" cy="107950"/>
          </a:xfrm>
        </p:grpSpPr>
        <p:sp>
          <p:nvSpPr>
            <p:cNvPr id="35" name="object 35"/>
            <p:cNvSpPr/>
            <p:nvPr/>
          </p:nvSpPr>
          <p:spPr>
            <a:xfrm>
              <a:off x="12161735" y="4924706"/>
              <a:ext cx="67945" cy="107950"/>
            </a:xfrm>
            <a:custGeom>
              <a:avLst/>
              <a:gdLst/>
              <a:ahLst/>
              <a:cxnLst/>
              <a:rect l="l" t="t" r="r" b="b"/>
              <a:pathLst>
                <a:path w="67945" h="107950">
                  <a:moveTo>
                    <a:pt x="33874" y="0"/>
                  </a:moveTo>
                  <a:lnTo>
                    <a:pt x="28820" y="13207"/>
                  </a:lnTo>
                  <a:lnTo>
                    <a:pt x="22165" y="25472"/>
                  </a:lnTo>
                  <a:lnTo>
                    <a:pt x="14845" y="37313"/>
                  </a:lnTo>
                  <a:lnTo>
                    <a:pt x="7797" y="49251"/>
                  </a:lnTo>
                  <a:lnTo>
                    <a:pt x="5230" y="54003"/>
                  </a:lnTo>
                  <a:lnTo>
                    <a:pt x="3176" y="59102"/>
                  </a:lnTo>
                  <a:lnTo>
                    <a:pt x="1564" y="64248"/>
                  </a:lnTo>
                  <a:lnTo>
                    <a:pt x="0" y="74404"/>
                  </a:lnTo>
                  <a:lnTo>
                    <a:pt x="1502" y="84210"/>
                  </a:lnTo>
                  <a:lnTo>
                    <a:pt x="5883" y="93055"/>
                  </a:lnTo>
                  <a:lnTo>
                    <a:pt x="12955" y="100330"/>
                  </a:lnTo>
                  <a:lnTo>
                    <a:pt x="21573" y="105294"/>
                  </a:lnTo>
                  <a:lnTo>
                    <a:pt x="30539" y="107525"/>
                  </a:lnTo>
                  <a:lnTo>
                    <a:pt x="39779" y="107055"/>
                  </a:lnTo>
                  <a:lnTo>
                    <a:pt x="67568" y="70695"/>
                  </a:lnTo>
                  <a:lnTo>
                    <a:pt x="66397" y="63665"/>
                  </a:lnTo>
                  <a:lnTo>
                    <a:pt x="64196" y="57005"/>
                  </a:lnTo>
                  <a:lnTo>
                    <a:pt x="61219" y="50629"/>
                  </a:lnTo>
                  <a:lnTo>
                    <a:pt x="57718" y="44452"/>
                  </a:lnTo>
                  <a:lnTo>
                    <a:pt x="44224" y="23206"/>
                  </a:lnTo>
                  <a:lnTo>
                    <a:pt x="38259" y="12075"/>
                  </a:lnTo>
                  <a:lnTo>
                    <a:pt x="33874" y="0"/>
                  </a:lnTo>
                  <a:close/>
                </a:path>
              </a:pathLst>
            </a:custGeom>
            <a:solidFill>
              <a:srgbClr val="1A1A18"/>
            </a:solidFill>
          </p:spPr>
          <p:txBody>
            <a:bodyPr wrap="square" lIns="0" tIns="0" rIns="0" bIns="0" rtlCol="0"/>
            <a:lstStyle/>
            <a:p>
              <a:endParaRPr/>
            </a:p>
          </p:txBody>
        </p:sp>
        <p:sp>
          <p:nvSpPr>
            <p:cNvPr id="36" name="object 36"/>
            <p:cNvSpPr/>
            <p:nvPr/>
          </p:nvSpPr>
          <p:spPr>
            <a:xfrm>
              <a:off x="12171933" y="4963960"/>
              <a:ext cx="15875" cy="43180"/>
            </a:xfrm>
            <a:custGeom>
              <a:avLst/>
              <a:gdLst/>
              <a:ahLst/>
              <a:cxnLst/>
              <a:rect l="l" t="t" r="r" b="b"/>
              <a:pathLst>
                <a:path w="15875" h="43179">
                  <a:moveTo>
                    <a:pt x="15653" y="0"/>
                  </a:moveTo>
                  <a:lnTo>
                    <a:pt x="0" y="32667"/>
                  </a:lnTo>
                  <a:lnTo>
                    <a:pt x="919" y="40285"/>
                  </a:lnTo>
                  <a:lnTo>
                    <a:pt x="2399" y="42673"/>
                  </a:lnTo>
                  <a:lnTo>
                    <a:pt x="8525" y="42828"/>
                  </a:lnTo>
                  <a:lnTo>
                    <a:pt x="10029" y="40249"/>
                  </a:lnTo>
                  <a:lnTo>
                    <a:pt x="9730" y="37503"/>
                  </a:lnTo>
                  <a:lnTo>
                    <a:pt x="9813" y="27956"/>
                  </a:lnTo>
                  <a:lnTo>
                    <a:pt x="11536" y="18662"/>
                  </a:lnTo>
                  <a:lnTo>
                    <a:pt x="13837" y="9412"/>
                  </a:lnTo>
                  <a:lnTo>
                    <a:pt x="15653" y="0"/>
                  </a:lnTo>
                  <a:close/>
                </a:path>
              </a:pathLst>
            </a:custGeom>
            <a:solidFill>
              <a:srgbClr val="FFFFFF"/>
            </a:solidFill>
          </p:spPr>
          <p:txBody>
            <a:bodyPr wrap="square" lIns="0" tIns="0" rIns="0" bIns="0" rtlCol="0"/>
            <a:lstStyle/>
            <a:p>
              <a:endParaRPr/>
            </a:p>
          </p:txBody>
        </p:sp>
      </p:grpSp>
      <p:sp>
        <p:nvSpPr>
          <p:cNvPr id="37" name="object 37"/>
          <p:cNvSpPr txBox="1"/>
          <p:nvPr/>
        </p:nvSpPr>
        <p:spPr>
          <a:xfrm>
            <a:off x="12269858" y="4900276"/>
            <a:ext cx="1167765" cy="168910"/>
          </a:xfrm>
          <a:prstGeom prst="rect">
            <a:avLst/>
          </a:prstGeom>
        </p:spPr>
        <p:txBody>
          <a:bodyPr vert="horz" wrap="square" lIns="0" tIns="11430" rIns="0" bIns="0" rtlCol="0">
            <a:spAutoFit/>
          </a:bodyPr>
          <a:lstStyle/>
          <a:p>
            <a:pPr marL="12700">
              <a:lnSpc>
                <a:spcPct val="100000"/>
              </a:lnSpc>
              <a:spcBef>
                <a:spcPts val="90"/>
              </a:spcBef>
            </a:pPr>
            <a:r>
              <a:rPr lang="it-IT" sz="950" b="1">
                <a:solidFill>
                  <a:srgbClr val="1A1A18"/>
                </a:solidFill>
                <a:latin typeface="MB Corpo S Text"/>
                <a:ea typeface="MB Corpo S Text"/>
                <a:cs typeface="MB Corpo S Text"/>
                <a:sym typeface="MB Corpo S Text"/>
              </a:rPr>
              <a:t>Resistenza all'acqua</a:t>
            </a:r>
            <a:endParaRPr sz="950">
              <a:latin typeface="MB Corpo S Text"/>
              <a:cs typeface="MB Corpo S Text"/>
            </a:endParaRPr>
          </a:p>
        </p:txBody>
      </p:sp>
      <p:sp>
        <p:nvSpPr>
          <p:cNvPr id="38" name="object 38"/>
          <p:cNvSpPr txBox="1"/>
          <p:nvPr/>
        </p:nvSpPr>
        <p:spPr>
          <a:xfrm>
            <a:off x="12149026" y="5204742"/>
            <a:ext cx="3084624" cy="1120948"/>
          </a:xfrm>
          <a:prstGeom prst="rect">
            <a:avLst/>
          </a:prstGeom>
        </p:spPr>
        <p:txBody>
          <a:bodyPr vert="horz" wrap="square" lIns="0" tIns="12700" rIns="0" bIns="0" rtlCol="0">
            <a:spAutoFit/>
          </a:bodyPr>
          <a:lstStyle/>
          <a:p>
            <a:pPr marL="95885" marR="252095" indent="-83820">
              <a:lnSpc>
                <a:spcPct val="111300"/>
              </a:lnSpc>
              <a:spcBef>
                <a:spcPts val="100"/>
              </a:spcBef>
              <a:buChar char="•"/>
              <a:tabLst>
                <a:tab pos="97155" algn="l"/>
              </a:tabLst>
            </a:pPr>
            <a:r>
              <a:rPr lang="it-IT" sz="950" dirty="0">
                <a:solidFill>
                  <a:srgbClr val="1A1A18"/>
                </a:solidFill>
                <a:latin typeface="MB Corpo S Text Light"/>
                <a:ea typeface="MB Corpo S Text Light"/>
                <a:cs typeface="MB Corpo S Text Light"/>
                <a:sym typeface="MB Corpo S Text Light"/>
              </a:rPr>
              <a:t>I filtri dell'aria originali Mercedes‑Benz offrono un'elevata resistenza e stabilità di forma in presenza di elevata umidità dell'aria o condizioni bagnate.</a:t>
            </a:r>
            <a:endParaRPr sz="950" dirty="0">
              <a:latin typeface="MB Corpo S Text Light"/>
              <a:cs typeface="MB Corpo S Text Light"/>
            </a:endParaRPr>
          </a:p>
          <a:p>
            <a:pPr marL="96520" indent="-83820">
              <a:lnSpc>
                <a:spcPct val="100000"/>
              </a:lnSpc>
              <a:spcBef>
                <a:spcPts val="130"/>
              </a:spcBef>
              <a:buChar char="•"/>
              <a:tabLst>
                <a:tab pos="96520" algn="l"/>
              </a:tabLst>
            </a:pPr>
            <a:r>
              <a:rPr lang="it-IT" sz="950" dirty="0">
                <a:solidFill>
                  <a:srgbClr val="1A1A18"/>
                </a:solidFill>
                <a:latin typeface="MB Corpo S Text Light"/>
                <a:ea typeface="MB Corpo S Text Light"/>
                <a:cs typeface="MB Corpo S Text Light"/>
                <a:sym typeface="MB Corpo S Text Light"/>
              </a:rPr>
              <a:t>La potenza del motore non viene compromessa in </a:t>
            </a:r>
            <a:br>
              <a:rPr lang="it-IT" sz="950" dirty="0">
                <a:solidFill>
                  <a:srgbClr val="1A1A18"/>
                </a:solidFill>
                <a:latin typeface="MB Corpo S Text Light"/>
                <a:ea typeface="MB Corpo S Text Light"/>
                <a:cs typeface="MB Corpo S Text Light"/>
                <a:sym typeface="MB Corpo S Text Light"/>
              </a:rPr>
            </a:br>
            <a:r>
              <a:rPr lang="it-IT" sz="950" dirty="0">
                <a:solidFill>
                  <a:srgbClr val="1A1A18"/>
                </a:solidFill>
                <a:latin typeface="MB Corpo S Text Light"/>
                <a:ea typeface="MB Corpo S Text Light"/>
                <a:cs typeface="MB Corpo S Text Light"/>
                <a:sym typeface="MB Corpo S Text Light"/>
              </a:rPr>
              <a:t>alcun modo.</a:t>
            </a:r>
            <a:endParaRPr sz="950" dirty="0">
              <a:latin typeface="MB Corpo S Text Light"/>
              <a:cs typeface="MB Corpo S Text Light"/>
            </a:endParaRPr>
          </a:p>
          <a:p>
            <a:pPr marL="95885" marR="5080" indent="-83820">
              <a:lnSpc>
                <a:spcPct val="111300"/>
              </a:lnSpc>
              <a:buChar char="•"/>
              <a:tabLst>
                <a:tab pos="97155" algn="l"/>
              </a:tabLst>
            </a:pPr>
            <a:r>
              <a:rPr lang="it-IT" sz="950" dirty="0">
                <a:solidFill>
                  <a:srgbClr val="1A1A18"/>
                </a:solidFill>
                <a:latin typeface="MB Corpo S Text Light"/>
                <a:ea typeface="MB Corpo S Text Light"/>
                <a:cs typeface="MB Corpo S Text Light"/>
                <a:sym typeface="MB Corpo S Text Light"/>
              </a:rPr>
              <a:t>Nel filtro dell'aria contraffatto le pieghe possono deformarsi o incollarsi. Ne risente l'efficienza filtrante.</a:t>
            </a:r>
            <a:endParaRPr sz="950" dirty="0">
              <a:latin typeface="MB Corpo S Text Light"/>
              <a:cs typeface="MB Corpo S Text Light"/>
            </a:endParaRPr>
          </a:p>
        </p:txBody>
      </p:sp>
      <p:sp>
        <p:nvSpPr>
          <p:cNvPr id="39" name="object 39"/>
          <p:cNvSpPr txBox="1"/>
          <p:nvPr/>
        </p:nvSpPr>
        <p:spPr>
          <a:xfrm>
            <a:off x="10648562" y="6377776"/>
            <a:ext cx="1771014" cy="228909"/>
          </a:xfrm>
          <a:prstGeom prst="rect">
            <a:avLst/>
          </a:prstGeom>
        </p:spPr>
        <p:txBody>
          <a:bodyPr vert="horz" wrap="square" lIns="0" tIns="13335" rIns="0" bIns="0" rtlCol="0">
            <a:spAutoFit/>
          </a:bodyPr>
          <a:lstStyle/>
          <a:p>
            <a:pPr marL="12700">
              <a:lnSpc>
                <a:spcPct val="100000"/>
              </a:lnSpc>
              <a:spcBef>
                <a:spcPts val="105"/>
              </a:spcBef>
            </a:pPr>
            <a:r>
              <a:rPr lang="it-IT" sz="700" dirty="0">
                <a:solidFill>
                  <a:srgbClr val="1A1A18"/>
                </a:solidFill>
                <a:latin typeface="MB Corpo S Text Light"/>
                <a:ea typeface="MB Corpo S Text Light"/>
                <a:cs typeface="MB Corpo S Text Light"/>
                <a:sym typeface="MB Corpo S Text Light"/>
              </a:rPr>
              <a:t>* Filtro dell'aria originale Mercedes‑Benz. </a:t>
            </a:r>
            <a:br>
              <a:rPr lang="it-IT" sz="700" dirty="0">
                <a:solidFill>
                  <a:srgbClr val="1A1A18"/>
                </a:solidFill>
                <a:latin typeface="MB Corpo S Text Light"/>
                <a:ea typeface="MB Corpo S Text Light"/>
                <a:cs typeface="MB Corpo S Text Light"/>
                <a:sym typeface="MB Corpo S Text Light"/>
              </a:rPr>
            </a:br>
            <a:r>
              <a:rPr lang="it-IT" sz="700" dirty="0">
                <a:solidFill>
                  <a:srgbClr val="1A1A18"/>
                </a:solidFill>
                <a:latin typeface="MB Corpo S Text Light"/>
                <a:ea typeface="MB Corpo S Text Light"/>
                <a:cs typeface="MB Corpo S Text Light"/>
                <a:sym typeface="MB Corpo S Text Light"/>
              </a:rPr>
              <a:t>** Filtro contraffatto.</a:t>
            </a:r>
            <a:endParaRPr sz="700" dirty="0">
              <a:latin typeface="MB Corpo S Text Light"/>
              <a:cs typeface="MB Corpo S Text Light"/>
            </a:endParaRPr>
          </a:p>
        </p:txBody>
      </p:sp>
      <p:sp>
        <p:nvSpPr>
          <p:cNvPr id="40" name="object 40"/>
          <p:cNvSpPr txBox="1"/>
          <p:nvPr/>
        </p:nvSpPr>
        <p:spPr>
          <a:xfrm>
            <a:off x="16861676" y="6705882"/>
            <a:ext cx="2410574" cy="121187"/>
          </a:xfrm>
          <a:prstGeom prst="rect">
            <a:avLst/>
          </a:prstGeom>
        </p:spPr>
        <p:txBody>
          <a:bodyPr vert="horz" wrap="square" lIns="0" tIns="13335" rIns="0" bIns="0" rtlCol="0">
            <a:spAutoFit/>
          </a:bodyPr>
          <a:lstStyle/>
          <a:p>
            <a:pPr marL="12700">
              <a:lnSpc>
                <a:spcPct val="100000"/>
              </a:lnSpc>
              <a:spcBef>
                <a:spcPts val="105"/>
              </a:spcBef>
            </a:pPr>
            <a:r>
              <a:rPr lang="it-IT" sz="700" b="1" dirty="0">
                <a:solidFill>
                  <a:srgbClr val="1A1A18"/>
                </a:solidFill>
                <a:latin typeface="MB Corpo S Text"/>
                <a:ea typeface="MB Corpo S Text"/>
                <a:cs typeface="MB Corpo S Text"/>
                <a:sym typeface="MB Corpo S Text"/>
              </a:rPr>
              <a:t>Componenti originali Mercedes-Benz </a:t>
            </a:r>
            <a:r>
              <a:rPr lang="it-IT" sz="700" dirty="0">
                <a:solidFill>
                  <a:srgbClr val="1A1A18"/>
                </a:solidFill>
                <a:latin typeface="MB Corpo S Text Light"/>
                <a:ea typeface="MB Corpo S Text Light"/>
                <a:cs typeface="MB Corpo S Text Light"/>
                <a:sym typeface="MB Corpo S Text Light"/>
              </a:rPr>
              <a:t>| Confronto tra prodotti</a:t>
            </a:r>
            <a:endParaRPr sz="700" dirty="0">
              <a:latin typeface="MB Corpo S Text Light"/>
              <a:cs typeface="MB Corpo S Text Light"/>
            </a:endParaRPr>
          </a:p>
        </p:txBody>
      </p:sp>
      <p:grpSp>
        <p:nvGrpSpPr>
          <p:cNvPr id="41" name="object 41"/>
          <p:cNvGrpSpPr/>
          <p:nvPr/>
        </p:nvGrpSpPr>
        <p:grpSpPr>
          <a:xfrm>
            <a:off x="16163002" y="1827646"/>
            <a:ext cx="3332479" cy="2572385"/>
            <a:chOff x="16163002" y="1827646"/>
            <a:chExt cx="3332479" cy="2572385"/>
          </a:xfrm>
        </p:grpSpPr>
        <p:sp>
          <p:nvSpPr>
            <p:cNvPr id="42" name="object 42"/>
            <p:cNvSpPr/>
            <p:nvPr/>
          </p:nvSpPr>
          <p:spPr>
            <a:xfrm>
              <a:off x="16163002" y="1827646"/>
              <a:ext cx="3332479" cy="2572385"/>
            </a:xfrm>
            <a:custGeom>
              <a:avLst/>
              <a:gdLst/>
              <a:ahLst/>
              <a:cxnLst/>
              <a:rect l="l" t="t" r="r" b="b"/>
              <a:pathLst>
                <a:path w="3332480" h="2572385">
                  <a:moveTo>
                    <a:pt x="3331878" y="0"/>
                  </a:moveTo>
                  <a:lnTo>
                    <a:pt x="0" y="0"/>
                  </a:lnTo>
                  <a:lnTo>
                    <a:pt x="0" y="2571977"/>
                  </a:lnTo>
                  <a:lnTo>
                    <a:pt x="3331878" y="2571977"/>
                  </a:lnTo>
                  <a:lnTo>
                    <a:pt x="3331878" y="0"/>
                  </a:lnTo>
                  <a:close/>
                </a:path>
              </a:pathLst>
            </a:custGeom>
            <a:solidFill>
              <a:srgbClr val="ECECED"/>
            </a:solidFill>
          </p:spPr>
          <p:txBody>
            <a:bodyPr wrap="square" lIns="0" tIns="0" rIns="0" bIns="0" rtlCol="0"/>
            <a:lstStyle/>
            <a:p>
              <a:endParaRPr/>
            </a:p>
          </p:txBody>
        </p:sp>
        <p:pic>
          <p:nvPicPr>
            <p:cNvPr id="43" name="object 43"/>
            <p:cNvPicPr/>
            <p:nvPr/>
          </p:nvPicPr>
          <p:blipFill>
            <a:blip r:embed="rId10" cstate="print"/>
            <a:stretch>
              <a:fillRect/>
            </a:stretch>
          </p:blipFill>
          <p:spPr>
            <a:xfrm>
              <a:off x="16230683" y="2108200"/>
              <a:ext cx="169235" cy="169223"/>
            </a:xfrm>
            <a:prstGeom prst="rect">
              <a:avLst/>
            </a:prstGeom>
          </p:spPr>
        </p:pic>
        <p:pic>
          <p:nvPicPr>
            <p:cNvPr id="44" name="object 44"/>
            <p:cNvPicPr/>
            <p:nvPr/>
          </p:nvPicPr>
          <p:blipFill>
            <a:blip r:embed="rId11" cstate="print"/>
            <a:stretch>
              <a:fillRect/>
            </a:stretch>
          </p:blipFill>
          <p:spPr>
            <a:xfrm>
              <a:off x="16230683" y="2472377"/>
              <a:ext cx="169235" cy="169223"/>
            </a:xfrm>
            <a:prstGeom prst="rect">
              <a:avLst/>
            </a:prstGeom>
          </p:spPr>
        </p:pic>
        <p:pic>
          <p:nvPicPr>
            <p:cNvPr id="45" name="object 45"/>
            <p:cNvPicPr/>
            <p:nvPr/>
          </p:nvPicPr>
          <p:blipFill>
            <a:blip r:embed="rId12" cstate="print"/>
            <a:stretch>
              <a:fillRect/>
            </a:stretch>
          </p:blipFill>
          <p:spPr>
            <a:xfrm>
              <a:off x="16230683" y="2736000"/>
              <a:ext cx="169235" cy="169223"/>
            </a:xfrm>
            <a:prstGeom prst="rect">
              <a:avLst/>
            </a:prstGeom>
          </p:spPr>
        </p:pic>
        <p:pic>
          <p:nvPicPr>
            <p:cNvPr id="46" name="object 46"/>
            <p:cNvPicPr/>
            <p:nvPr/>
          </p:nvPicPr>
          <p:blipFill>
            <a:blip r:embed="rId13" cstate="print"/>
            <a:stretch>
              <a:fillRect/>
            </a:stretch>
          </p:blipFill>
          <p:spPr>
            <a:xfrm>
              <a:off x="16230683" y="3081977"/>
              <a:ext cx="169235" cy="169223"/>
            </a:xfrm>
            <a:prstGeom prst="rect">
              <a:avLst/>
            </a:prstGeom>
          </p:spPr>
        </p:pic>
        <p:pic>
          <p:nvPicPr>
            <p:cNvPr id="47" name="object 47"/>
            <p:cNvPicPr/>
            <p:nvPr/>
          </p:nvPicPr>
          <p:blipFill>
            <a:blip r:embed="rId13" cstate="print"/>
            <a:stretch>
              <a:fillRect/>
            </a:stretch>
          </p:blipFill>
          <p:spPr>
            <a:xfrm>
              <a:off x="16230683" y="3310577"/>
              <a:ext cx="169235" cy="169223"/>
            </a:xfrm>
            <a:prstGeom prst="rect">
              <a:avLst/>
            </a:prstGeom>
          </p:spPr>
        </p:pic>
        <p:pic>
          <p:nvPicPr>
            <p:cNvPr id="48" name="object 48"/>
            <p:cNvPicPr/>
            <p:nvPr/>
          </p:nvPicPr>
          <p:blipFill>
            <a:blip r:embed="rId14" cstate="print"/>
            <a:stretch>
              <a:fillRect/>
            </a:stretch>
          </p:blipFill>
          <p:spPr>
            <a:xfrm>
              <a:off x="16230683" y="3708000"/>
              <a:ext cx="169235" cy="169223"/>
            </a:xfrm>
            <a:prstGeom prst="rect">
              <a:avLst/>
            </a:prstGeom>
          </p:spPr>
        </p:pic>
        <p:pic>
          <p:nvPicPr>
            <p:cNvPr id="49" name="object 49"/>
            <p:cNvPicPr/>
            <p:nvPr/>
          </p:nvPicPr>
          <p:blipFill>
            <a:blip r:embed="rId15" cstate="print"/>
            <a:stretch>
              <a:fillRect/>
            </a:stretch>
          </p:blipFill>
          <p:spPr>
            <a:xfrm>
              <a:off x="16230683" y="3960000"/>
              <a:ext cx="169235" cy="169223"/>
            </a:xfrm>
            <a:prstGeom prst="rect">
              <a:avLst/>
            </a:prstGeom>
          </p:spPr>
        </p:pic>
      </p:grpSp>
      <p:sp>
        <p:nvSpPr>
          <p:cNvPr id="50" name="object 50"/>
          <p:cNvSpPr txBox="1"/>
          <p:nvPr/>
        </p:nvSpPr>
        <p:spPr>
          <a:xfrm>
            <a:off x="16168371" y="1827646"/>
            <a:ext cx="3332479" cy="2428229"/>
          </a:xfrm>
          <a:prstGeom prst="rect">
            <a:avLst/>
          </a:prstGeom>
        </p:spPr>
        <p:txBody>
          <a:bodyPr vert="horz" wrap="square" lIns="0" tIns="45085" rIns="0" bIns="0" rtlCol="0">
            <a:spAutoFit/>
          </a:bodyPr>
          <a:lstStyle/>
          <a:p>
            <a:pPr marL="67310">
              <a:lnSpc>
                <a:spcPct val="100000"/>
              </a:lnSpc>
              <a:spcBef>
                <a:spcPts val="355"/>
              </a:spcBef>
            </a:pPr>
            <a:r>
              <a:rPr lang="it-IT" sz="950" b="1" dirty="0">
                <a:solidFill>
                  <a:srgbClr val="1A1A18"/>
                </a:solidFill>
                <a:latin typeface="MB Corpo S Text"/>
                <a:ea typeface="MB Corpo S Text"/>
                <a:cs typeface="MB Corpo S Text"/>
                <a:sym typeface="MB Corpo S Text"/>
              </a:rPr>
              <a:t>Vantaggi dei filtri dell'aria originali Mercedes-Benz.</a:t>
            </a:r>
            <a:endParaRPr sz="950" dirty="0">
              <a:latin typeface="MB Corpo S Text"/>
              <a:cs typeface="MB Corpo S Text"/>
            </a:endParaRPr>
          </a:p>
          <a:p>
            <a:pPr marL="372110">
              <a:lnSpc>
                <a:spcPct val="100000"/>
              </a:lnSpc>
              <a:spcBef>
                <a:spcPts val="700"/>
              </a:spcBef>
            </a:pPr>
            <a:r>
              <a:rPr lang="it-IT" sz="950" dirty="0">
                <a:solidFill>
                  <a:srgbClr val="1A1A18"/>
                </a:solidFill>
                <a:latin typeface="MB Corpo S Text Light"/>
                <a:ea typeface="MB Corpo S Text Light"/>
                <a:cs typeface="MB Corpo S Text Light"/>
                <a:sym typeface="MB Corpo S Text Light"/>
              </a:rPr>
              <a:t>Massima efficienza filtrante e quindi massima potenza del motore</a:t>
            </a:r>
            <a:endParaRPr sz="950" dirty="0">
              <a:latin typeface="MB Corpo S Text Light"/>
              <a:cs typeface="MB Corpo S Text Light"/>
            </a:endParaRPr>
          </a:p>
          <a:p>
            <a:pPr marL="372110">
              <a:lnSpc>
                <a:spcPct val="100000"/>
              </a:lnSpc>
              <a:spcBef>
                <a:spcPts val="700"/>
              </a:spcBef>
            </a:pPr>
            <a:r>
              <a:rPr lang="it-IT" sz="950" dirty="0">
                <a:solidFill>
                  <a:srgbClr val="1A1A18"/>
                </a:solidFill>
                <a:latin typeface="MB Corpo S Text Light"/>
                <a:ea typeface="MB Corpo S Text Light"/>
                <a:cs typeface="MB Corpo S Text Light"/>
                <a:sym typeface="MB Corpo S Text Light"/>
              </a:rPr>
              <a:t>Durata più lunga tra i filtri testati</a:t>
            </a:r>
          </a:p>
          <a:p>
            <a:pPr marL="372110">
              <a:lnSpc>
                <a:spcPct val="100000"/>
              </a:lnSpc>
              <a:spcBef>
                <a:spcPts val="700"/>
              </a:spcBef>
            </a:pPr>
            <a:r>
              <a:rPr lang="it-IT" sz="950" dirty="0">
                <a:solidFill>
                  <a:srgbClr val="1A1A18"/>
                </a:solidFill>
                <a:latin typeface="MB Corpo S Text Light"/>
                <a:cs typeface="MB Corpo S Text Light"/>
                <a:sym typeface="MB Corpo S Text Light"/>
              </a:rPr>
              <a:t>Vantaggio di costo a lungo termine grazie al rispetto garantito dell'intervallo di sostituzione</a:t>
            </a:r>
            <a:endParaRPr sz="950" dirty="0">
              <a:latin typeface="MB Corpo S Text Light"/>
              <a:cs typeface="MB Corpo S Text Light"/>
            </a:endParaRPr>
          </a:p>
          <a:p>
            <a:pPr marL="372110">
              <a:lnSpc>
                <a:spcPct val="100000"/>
              </a:lnSpc>
              <a:spcBef>
                <a:spcPts val="700"/>
              </a:spcBef>
            </a:pPr>
            <a:r>
              <a:rPr lang="it-IT" sz="950" dirty="0">
                <a:solidFill>
                  <a:srgbClr val="1A1A18"/>
                </a:solidFill>
                <a:latin typeface="MB Corpo S Text Light"/>
                <a:ea typeface="MB Corpo S Text Light"/>
                <a:cs typeface="MB Corpo S Text Light"/>
                <a:sym typeface="MB Corpo S Text Light"/>
              </a:rPr>
              <a:t>Massima potenza con ridotti consumi di carburante</a:t>
            </a:r>
          </a:p>
          <a:p>
            <a:pPr marL="372110">
              <a:lnSpc>
                <a:spcPct val="100000"/>
              </a:lnSpc>
              <a:spcBef>
                <a:spcPts val="700"/>
              </a:spcBef>
            </a:pPr>
            <a:r>
              <a:rPr lang="it-IT" sz="950" dirty="0">
                <a:solidFill>
                  <a:srgbClr val="1A1A18"/>
                </a:solidFill>
                <a:latin typeface="MB Corpo S Text Light"/>
                <a:cs typeface="MB Corpo S Text Light"/>
                <a:sym typeface="MB Corpo S Text Light"/>
              </a:rPr>
              <a:t>Prevenzione di anomalie di funzionamento del misuratore di massa d'aria a film caldo (HFM)</a:t>
            </a:r>
            <a:endParaRPr sz="950" dirty="0">
              <a:latin typeface="MB Corpo S Text Light"/>
              <a:cs typeface="MB Corpo S Text Light"/>
            </a:endParaRPr>
          </a:p>
          <a:p>
            <a:pPr marL="372110">
              <a:lnSpc>
                <a:spcPct val="100000"/>
              </a:lnSpc>
              <a:spcBef>
                <a:spcPts val="700"/>
              </a:spcBef>
            </a:pPr>
            <a:r>
              <a:rPr lang="it-IT" sz="950" dirty="0">
                <a:solidFill>
                  <a:srgbClr val="1A1A18"/>
                </a:solidFill>
                <a:latin typeface="MB Corpo S Text Light"/>
                <a:ea typeface="MB Corpo S Text Light"/>
                <a:cs typeface="MB Corpo S Text Light"/>
                <a:sym typeface="MB Corpo S Text Light"/>
              </a:rPr>
              <a:t>Massima protezione contro danni al motore</a:t>
            </a:r>
          </a:p>
          <a:p>
            <a:pPr marL="372110">
              <a:lnSpc>
                <a:spcPct val="100000"/>
              </a:lnSpc>
              <a:spcBef>
                <a:spcPts val="700"/>
              </a:spcBef>
            </a:pPr>
            <a:r>
              <a:rPr lang="it-IT" sz="950" dirty="0">
                <a:solidFill>
                  <a:srgbClr val="1A1A18"/>
                </a:solidFill>
                <a:latin typeface="MB Corpo S Text Light"/>
                <a:cs typeface="MB Corpo S Text Light"/>
                <a:sym typeface="MB Corpo S Text Light"/>
              </a:rPr>
              <a:t>Eccellente stabilità di forma anche in presenza di </a:t>
            </a:r>
            <a:br>
              <a:rPr lang="it-IT" sz="950" dirty="0">
                <a:solidFill>
                  <a:srgbClr val="1A1A18"/>
                </a:solidFill>
                <a:latin typeface="MB Corpo S Text Light"/>
                <a:cs typeface="MB Corpo S Text Light"/>
                <a:sym typeface="MB Corpo S Text Light"/>
              </a:rPr>
            </a:br>
            <a:r>
              <a:rPr lang="it-IT" sz="950" dirty="0">
                <a:solidFill>
                  <a:srgbClr val="1A1A18"/>
                </a:solidFill>
                <a:latin typeface="MB Corpo S Text Light"/>
                <a:cs typeface="MB Corpo S Text Light"/>
                <a:sym typeface="MB Corpo S Text Light"/>
              </a:rPr>
              <a:t>elevata umidità dell'aria</a:t>
            </a:r>
          </a:p>
        </p:txBody>
      </p:sp>
      <p:sp>
        <p:nvSpPr>
          <p:cNvPr id="51" name="object 51"/>
          <p:cNvSpPr txBox="1"/>
          <p:nvPr/>
        </p:nvSpPr>
        <p:spPr>
          <a:xfrm>
            <a:off x="609219" y="4548800"/>
            <a:ext cx="8834120" cy="1958228"/>
          </a:xfrm>
          <a:prstGeom prst="rect">
            <a:avLst/>
          </a:prstGeom>
        </p:spPr>
        <p:txBody>
          <a:bodyPr vert="horz" wrap="square" lIns="0" tIns="72000" rIns="0" bIns="0" rtlCol="0">
            <a:spAutoFit/>
          </a:bodyPr>
          <a:lstStyle/>
          <a:p>
            <a:pPr marL="5605780">
              <a:spcBef>
                <a:spcPts val="600"/>
              </a:spcBef>
            </a:pPr>
            <a:r>
              <a:rPr lang="it-IT" sz="950" b="1" dirty="0">
                <a:solidFill>
                  <a:srgbClr val="1A1A18"/>
                </a:solidFill>
                <a:latin typeface="MB Corpo S Text"/>
                <a:ea typeface="MB Corpo S Text"/>
                <a:cs typeface="MB Corpo S Text"/>
                <a:sym typeface="MB Corpo S Text"/>
              </a:rPr>
              <a:t>Il filtro dell'aria del motore fornisce un contributo essenziale:</a:t>
            </a:r>
            <a:endParaRPr sz="950" dirty="0">
              <a:latin typeface="MB Corpo S Text"/>
              <a:cs typeface="MB Corpo S Text"/>
            </a:endParaRPr>
          </a:p>
          <a:p>
            <a:pPr>
              <a:spcBef>
                <a:spcPts val="55"/>
              </a:spcBef>
            </a:pPr>
            <a:endParaRPr sz="300" dirty="0">
              <a:latin typeface="MB Corpo S Text"/>
              <a:cs typeface="MB Corpo S Text"/>
            </a:endParaRPr>
          </a:p>
          <a:p>
            <a:pPr marL="5721350" marR="975994" indent="-116205">
              <a:buChar char="•"/>
              <a:tabLst>
                <a:tab pos="5721350" algn="l"/>
              </a:tabLst>
            </a:pPr>
            <a:r>
              <a:rPr lang="it-IT" sz="950" dirty="0">
                <a:solidFill>
                  <a:srgbClr val="1A1A18"/>
                </a:solidFill>
                <a:latin typeface="MB Corpo S Text Light"/>
                <a:ea typeface="MB Corpo S Text Light"/>
                <a:cs typeface="MB Corpo S Text Light"/>
                <a:sym typeface="MB Corpo S Text Light"/>
              </a:rPr>
              <a:t>alla </a:t>
            </a:r>
            <a:r>
              <a:rPr lang="it-IT" sz="950" b="1" dirty="0">
                <a:solidFill>
                  <a:srgbClr val="1A1A18"/>
                </a:solidFill>
                <a:latin typeface="MB Corpo S Text"/>
                <a:ea typeface="MB Corpo S Text"/>
                <a:cs typeface="MB Corpo S Text"/>
                <a:sym typeface="MB Corpo S Text"/>
              </a:rPr>
              <a:t>potenza del motore</a:t>
            </a:r>
            <a:r>
              <a:rPr lang="it-IT" sz="950" dirty="0">
                <a:solidFill>
                  <a:srgbClr val="1A1A18"/>
                </a:solidFill>
                <a:latin typeface="MB Corpo S Text Light"/>
                <a:ea typeface="MB Corpo S Text Light"/>
                <a:cs typeface="MB Corpo S Text Light"/>
                <a:sym typeface="MB Corpo S Text Light"/>
              </a:rPr>
              <a:t> grazie a un processo di combustione ottimale</a:t>
            </a:r>
            <a:endParaRPr sz="950" dirty="0">
              <a:latin typeface="MB Corpo S Text Light"/>
              <a:cs typeface="MB Corpo S Text Light"/>
            </a:endParaRPr>
          </a:p>
          <a:p>
            <a:pPr marL="5721350" marR="802640" indent="-116205">
              <a:buChar char="•"/>
              <a:tabLst>
                <a:tab pos="5721350" algn="l"/>
              </a:tabLst>
            </a:pPr>
            <a:r>
              <a:rPr lang="it-IT" sz="950" dirty="0">
                <a:solidFill>
                  <a:srgbClr val="1A1A18"/>
                </a:solidFill>
                <a:latin typeface="MB Corpo S Text Light"/>
                <a:ea typeface="MB Corpo S Text Light"/>
                <a:cs typeface="MB Corpo S Text Light"/>
                <a:sym typeface="MB Corpo S Text Light"/>
              </a:rPr>
              <a:t>alla </a:t>
            </a:r>
            <a:r>
              <a:rPr lang="it-IT" sz="950" b="1" dirty="0">
                <a:solidFill>
                  <a:srgbClr val="1A1A18"/>
                </a:solidFill>
                <a:latin typeface="MB Corpo S Text"/>
                <a:ea typeface="MB Corpo S Text"/>
                <a:cs typeface="MB Corpo S Text"/>
                <a:sym typeface="MB Corpo S Text"/>
              </a:rPr>
              <a:t>sicurezza del veicolo</a:t>
            </a:r>
            <a:r>
              <a:rPr lang="it-IT" sz="950" dirty="0">
                <a:solidFill>
                  <a:srgbClr val="1A1A18"/>
                </a:solidFill>
                <a:latin typeface="MB Corpo S Text Light"/>
                <a:ea typeface="MB Corpo S Text Light"/>
                <a:cs typeface="MB Corpo S Text Light"/>
                <a:sym typeface="MB Corpo S Text Light"/>
              </a:rPr>
              <a:t> grazie al rispetto dei requisiti di protezione antifiamma</a:t>
            </a:r>
            <a:endParaRPr sz="950" dirty="0">
              <a:latin typeface="MB Corpo S Text Light"/>
              <a:cs typeface="MB Corpo S Text Light"/>
            </a:endParaRPr>
          </a:p>
          <a:p>
            <a:pPr marL="5721350" marR="274955" indent="-116205">
              <a:buChar char="•"/>
              <a:tabLst>
                <a:tab pos="5721350" algn="l"/>
              </a:tabLst>
            </a:pPr>
            <a:r>
              <a:rPr lang="it-IT" sz="950" dirty="0">
                <a:solidFill>
                  <a:srgbClr val="1A1A18"/>
                </a:solidFill>
                <a:latin typeface="MB Corpo S Text Light"/>
                <a:ea typeface="MB Corpo S Text Light"/>
                <a:cs typeface="MB Corpo S Text Light"/>
                <a:sym typeface="MB Corpo S Text Light"/>
              </a:rPr>
              <a:t>alla </a:t>
            </a:r>
            <a:r>
              <a:rPr lang="it-IT" sz="950" b="1" dirty="0">
                <a:solidFill>
                  <a:srgbClr val="1A1A18"/>
                </a:solidFill>
                <a:latin typeface="MB Corpo S Text"/>
                <a:ea typeface="MB Corpo S Text"/>
                <a:cs typeface="MB Corpo S Text"/>
                <a:sym typeface="MB Corpo S Text"/>
              </a:rPr>
              <a:t>tutela ambientale</a:t>
            </a:r>
            <a:r>
              <a:rPr lang="it-IT" sz="950" dirty="0">
                <a:solidFill>
                  <a:srgbClr val="1A1A18"/>
                </a:solidFill>
                <a:latin typeface="MB Corpo S Text Light"/>
                <a:ea typeface="MB Corpo S Text Light"/>
                <a:cs typeface="MB Corpo S Text Light"/>
                <a:sym typeface="MB Corpo S Text Light"/>
              </a:rPr>
              <a:t> grazie al minore consumo di carburante e alla riduzione delle sostanze inquinanti emesse</a:t>
            </a:r>
            <a:endParaRPr sz="950" dirty="0">
              <a:latin typeface="MB Corpo S Text Light"/>
              <a:cs typeface="MB Corpo S Text Light"/>
            </a:endParaRPr>
          </a:p>
          <a:p>
            <a:pPr marL="5721350" marR="564515" indent="-116205">
              <a:buChar char="•"/>
              <a:tabLst>
                <a:tab pos="5721350" algn="l"/>
              </a:tabLst>
            </a:pPr>
            <a:r>
              <a:rPr lang="it-IT" sz="950" dirty="0">
                <a:solidFill>
                  <a:srgbClr val="1A1A18"/>
                </a:solidFill>
                <a:latin typeface="MB Corpo S Text Light"/>
                <a:ea typeface="MB Corpo S Text Light"/>
                <a:cs typeface="MB Corpo S Text Light"/>
                <a:sym typeface="MB Corpo S Text Light"/>
              </a:rPr>
              <a:t>alla </a:t>
            </a:r>
            <a:r>
              <a:rPr lang="it-IT" sz="950" b="1" dirty="0">
                <a:solidFill>
                  <a:srgbClr val="1A1A18"/>
                </a:solidFill>
                <a:latin typeface="MB Corpo S Text"/>
                <a:ea typeface="MB Corpo S Text"/>
                <a:cs typeface="MB Corpo S Text"/>
                <a:sym typeface="MB Corpo S Text"/>
              </a:rPr>
              <a:t>preservazione del valore del veicolo</a:t>
            </a:r>
            <a:r>
              <a:rPr lang="it-IT" sz="950" dirty="0">
                <a:solidFill>
                  <a:srgbClr val="1A1A18"/>
                </a:solidFill>
                <a:latin typeface="MB Corpo S Text Light"/>
                <a:ea typeface="MB Corpo S Text Light"/>
                <a:cs typeface="MB Corpo S Text Light"/>
                <a:sym typeface="MB Corpo S Text Light"/>
              </a:rPr>
              <a:t> grazie a fenomeni di usura minori su pistoni e cilindri</a:t>
            </a:r>
            <a:endParaRPr sz="950" dirty="0">
              <a:latin typeface="MB Corpo S Text Light"/>
              <a:cs typeface="MB Corpo S Text Light"/>
            </a:endParaRPr>
          </a:p>
          <a:p>
            <a:pPr marL="1518920">
              <a:lnSpc>
                <a:spcPct val="100000"/>
              </a:lnSpc>
              <a:spcBef>
                <a:spcPts val="100"/>
              </a:spcBef>
            </a:pPr>
            <a:r>
              <a:rPr lang="it-IT" sz="950" dirty="0">
                <a:solidFill>
                  <a:srgbClr val="1A1A18"/>
                </a:solidFill>
                <a:latin typeface="MB Corpo S Text Light"/>
                <a:ea typeface="MB Corpo S Text Light"/>
                <a:cs typeface="MB Corpo S Text Light"/>
                <a:sym typeface="MB Corpo S Text Light"/>
              </a:rPr>
              <a:t>PROCESSO DI COMBUSTIONE OTTIMALE</a:t>
            </a:r>
            <a:endParaRPr sz="950" dirty="0">
              <a:latin typeface="MB Corpo S Text Light"/>
              <a:cs typeface="MB Corpo S Text Light"/>
            </a:endParaRPr>
          </a:p>
        </p:txBody>
      </p:sp>
      <p:sp>
        <p:nvSpPr>
          <p:cNvPr id="52" name="object 52"/>
          <p:cNvSpPr txBox="1"/>
          <p:nvPr/>
        </p:nvSpPr>
        <p:spPr>
          <a:xfrm>
            <a:off x="609219" y="3581671"/>
            <a:ext cx="1861820" cy="237490"/>
          </a:xfrm>
          <a:prstGeom prst="rect">
            <a:avLst/>
          </a:prstGeom>
          <a:solidFill>
            <a:srgbClr val="009EE3"/>
          </a:solidFill>
        </p:spPr>
        <p:txBody>
          <a:bodyPr vert="horz" wrap="square" lIns="0" tIns="46990" rIns="0" bIns="0" rtlCol="0">
            <a:spAutoFit/>
          </a:bodyPr>
          <a:lstStyle/>
          <a:p>
            <a:pPr marL="67310">
              <a:lnSpc>
                <a:spcPct val="100000"/>
              </a:lnSpc>
              <a:spcBef>
                <a:spcPts val="370"/>
              </a:spcBef>
            </a:pPr>
            <a:r>
              <a:rPr lang="it-IT" sz="950">
                <a:solidFill>
                  <a:srgbClr val="FFFFFF"/>
                </a:solidFill>
                <a:latin typeface="MB Corpo S Text Light"/>
                <a:ea typeface="MB Corpo S Text Light"/>
                <a:cs typeface="MB Corpo S Text Light"/>
                <a:sym typeface="MB Corpo S Text Light"/>
              </a:rPr>
              <a:t>EFFICIENZA FILTRANTE</a:t>
            </a:r>
            <a:endParaRPr sz="950">
              <a:latin typeface="MB Corpo S Text Light"/>
              <a:cs typeface="MB Corpo S Text Light"/>
            </a:endParaRPr>
          </a:p>
        </p:txBody>
      </p:sp>
      <p:sp>
        <p:nvSpPr>
          <p:cNvPr id="53" name="object 53"/>
          <p:cNvSpPr/>
          <p:nvPr/>
        </p:nvSpPr>
        <p:spPr>
          <a:xfrm>
            <a:off x="609214" y="3855986"/>
            <a:ext cx="1861820" cy="67945"/>
          </a:xfrm>
          <a:custGeom>
            <a:avLst/>
            <a:gdLst/>
            <a:ahLst/>
            <a:cxnLst/>
            <a:rect l="l" t="t" r="r" b="b"/>
            <a:pathLst>
              <a:path w="1861820" h="67945">
                <a:moveTo>
                  <a:pt x="0" y="0"/>
                </a:moveTo>
                <a:lnTo>
                  <a:pt x="863049" y="0"/>
                </a:lnTo>
                <a:lnTo>
                  <a:pt x="930748" y="67543"/>
                </a:lnTo>
                <a:lnTo>
                  <a:pt x="998435" y="0"/>
                </a:lnTo>
                <a:lnTo>
                  <a:pt x="1861496" y="0"/>
                </a:lnTo>
              </a:path>
            </a:pathLst>
          </a:custGeom>
          <a:ln w="3581">
            <a:solidFill>
              <a:srgbClr val="1A1A18"/>
            </a:solidFill>
          </a:ln>
        </p:spPr>
        <p:txBody>
          <a:bodyPr wrap="square" lIns="0" tIns="0" rIns="0" bIns="0" rtlCol="0"/>
          <a:lstStyle/>
          <a:p>
            <a:endParaRPr/>
          </a:p>
        </p:txBody>
      </p:sp>
      <p:sp>
        <p:nvSpPr>
          <p:cNvPr id="54" name="object 54"/>
          <p:cNvSpPr txBox="1"/>
          <p:nvPr/>
        </p:nvSpPr>
        <p:spPr>
          <a:xfrm>
            <a:off x="664205" y="3937236"/>
            <a:ext cx="2237736" cy="493724"/>
          </a:xfrm>
          <a:prstGeom prst="rect">
            <a:avLst/>
          </a:prstGeom>
        </p:spPr>
        <p:txBody>
          <a:bodyPr vert="horz" wrap="square" lIns="0" tIns="29209" rIns="0" bIns="0" rtlCol="0">
            <a:spAutoFit/>
          </a:bodyPr>
          <a:lstStyle/>
          <a:p>
            <a:pPr marL="128270" indent="-115570">
              <a:lnSpc>
                <a:spcPct val="100000"/>
              </a:lnSpc>
              <a:spcBef>
                <a:spcPts val="229"/>
              </a:spcBef>
              <a:buChar char="•"/>
              <a:tabLst>
                <a:tab pos="128270" algn="l"/>
              </a:tabLst>
            </a:pPr>
            <a:r>
              <a:rPr lang="it-IT" sz="950" dirty="0">
                <a:solidFill>
                  <a:srgbClr val="1A1A18"/>
                </a:solidFill>
                <a:latin typeface="MB Corpo S Text Light"/>
                <a:ea typeface="MB Corpo S Text Light"/>
                <a:cs typeface="MB Corpo S Text Light"/>
                <a:sym typeface="MB Corpo S Text Light"/>
              </a:rPr>
              <a:t>Grado di separazione frazionale</a:t>
            </a:r>
            <a:endParaRPr sz="950" dirty="0">
              <a:latin typeface="MB Corpo S Text Light"/>
              <a:cs typeface="MB Corpo S Text Light"/>
            </a:endParaRPr>
          </a:p>
          <a:p>
            <a:pPr marL="128270" indent="-115570">
              <a:lnSpc>
                <a:spcPct val="100000"/>
              </a:lnSpc>
              <a:spcBef>
                <a:spcPts val="130"/>
              </a:spcBef>
              <a:buChar char="•"/>
              <a:tabLst>
                <a:tab pos="128270" algn="l"/>
              </a:tabLst>
            </a:pPr>
            <a:r>
              <a:rPr lang="it-IT" sz="950" dirty="0">
                <a:solidFill>
                  <a:srgbClr val="1A1A18"/>
                </a:solidFill>
                <a:latin typeface="MB Corpo S Text Light"/>
                <a:ea typeface="MB Corpo S Text Light"/>
                <a:cs typeface="MB Corpo S Text Light"/>
                <a:sym typeface="MB Corpo S Text Light"/>
              </a:rPr>
              <a:t>Capacità di assorbimento delle impurità</a:t>
            </a:r>
            <a:endParaRPr sz="950" dirty="0">
              <a:latin typeface="MB Corpo S Text Light"/>
              <a:cs typeface="MB Corpo S Text Light"/>
            </a:endParaRPr>
          </a:p>
          <a:p>
            <a:pPr marL="128270" indent="-115570">
              <a:lnSpc>
                <a:spcPct val="100000"/>
              </a:lnSpc>
              <a:spcBef>
                <a:spcPts val="130"/>
              </a:spcBef>
              <a:buChar char="•"/>
              <a:tabLst>
                <a:tab pos="128270" algn="l"/>
              </a:tabLst>
            </a:pPr>
            <a:r>
              <a:rPr lang="it-IT" sz="950" dirty="0">
                <a:solidFill>
                  <a:srgbClr val="1A1A18"/>
                </a:solidFill>
                <a:latin typeface="MB Corpo S Text Light"/>
                <a:ea typeface="MB Corpo S Text Light"/>
                <a:cs typeface="MB Corpo S Text Light"/>
                <a:sym typeface="MB Corpo S Text Light"/>
              </a:rPr>
              <a:t>Perdita di pressione</a:t>
            </a:r>
            <a:endParaRPr sz="950" dirty="0">
              <a:latin typeface="MB Corpo S Text Light"/>
              <a:cs typeface="MB Corpo S Text Light"/>
            </a:endParaRPr>
          </a:p>
        </p:txBody>
      </p:sp>
      <p:sp>
        <p:nvSpPr>
          <p:cNvPr id="55" name="object 55"/>
          <p:cNvSpPr txBox="1"/>
          <p:nvPr/>
        </p:nvSpPr>
        <p:spPr>
          <a:xfrm>
            <a:off x="2846952" y="3581671"/>
            <a:ext cx="1861820" cy="237490"/>
          </a:xfrm>
          <a:prstGeom prst="rect">
            <a:avLst/>
          </a:prstGeom>
          <a:solidFill>
            <a:srgbClr val="009EE3"/>
          </a:solidFill>
        </p:spPr>
        <p:txBody>
          <a:bodyPr vert="horz" wrap="square" lIns="0" tIns="46990" rIns="0" bIns="0" rtlCol="0">
            <a:spAutoFit/>
          </a:bodyPr>
          <a:lstStyle/>
          <a:p>
            <a:pPr marL="67310">
              <a:lnSpc>
                <a:spcPct val="100000"/>
              </a:lnSpc>
              <a:spcBef>
                <a:spcPts val="370"/>
              </a:spcBef>
            </a:pPr>
            <a:r>
              <a:rPr lang="it-IT" sz="950">
                <a:solidFill>
                  <a:srgbClr val="FFFFFF"/>
                </a:solidFill>
                <a:latin typeface="MB Corpo S Text Light"/>
                <a:ea typeface="MB Corpo S Text Light"/>
                <a:cs typeface="MB Corpo S Text Light"/>
                <a:sym typeface="MB Corpo S Text Light"/>
              </a:rPr>
              <a:t>RESISTENZA</a:t>
            </a:r>
            <a:endParaRPr sz="950">
              <a:latin typeface="MB Corpo S Text Light"/>
              <a:cs typeface="MB Corpo S Text Light"/>
            </a:endParaRPr>
          </a:p>
        </p:txBody>
      </p:sp>
      <p:sp>
        <p:nvSpPr>
          <p:cNvPr id="56" name="object 56"/>
          <p:cNvSpPr/>
          <p:nvPr/>
        </p:nvSpPr>
        <p:spPr>
          <a:xfrm>
            <a:off x="2846951" y="3855986"/>
            <a:ext cx="1861820" cy="67945"/>
          </a:xfrm>
          <a:custGeom>
            <a:avLst/>
            <a:gdLst/>
            <a:ahLst/>
            <a:cxnLst/>
            <a:rect l="l" t="t" r="r" b="b"/>
            <a:pathLst>
              <a:path w="1861820" h="67945">
                <a:moveTo>
                  <a:pt x="0" y="0"/>
                </a:moveTo>
                <a:lnTo>
                  <a:pt x="863049" y="0"/>
                </a:lnTo>
                <a:lnTo>
                  <a:pt x="930748" y="67543"/>
                </a:lnTo>
                <a:lnTo>
                  <a:pt x="998435" y="0"/>
                </a:lnTo>
                <a:lnTo>
                  <a:pt x="1861496" y="0"/>
                </a:lnTo>
              </a:path>
            </a:pathLst>
          </a:custGeom>
          <a:ln w="3581">
            <a:solidFill>
              <a:srgbClr val="1A1A18"/>
            </a:solidFill>
          </a:ln>
        </p:spPr>
        <p:txBody>
          <a:bodyPr wrap="square" lIns="0" tIns="0" rIns="0" bIns="0" rtlCol="0"/>
          <a:lstStyle/>
          <a:p>
            <a:endParaRPr/>
          </a:p>
        </p:txBody>
      </p:sp>
      <p:sp>
        <p:nvSpPr>
          <p:cNvPr id="57" name="object 57"/>
          <p:cNvSpPr txBox="1"/>
          <p:nvPr/>
        </p:nvSpPr>
        <p:spPr>
          <a:xfrm>
            <a:off x="2985135" y="3937236"/>
            <a:ext cx="1199515" cy="347980"/>
          </a:xfrm>
          <a:prstGeom prst="rect">
            <a:avLst/>
          </a:prstGeom>
        </p:spPr>
        <p:txBody>
          <a:bodyPr vert="horz" wrap="square" lIns="0" tIns="29209" rIns="0" bIns="0" rtlCol="0">
            <a:spAutoFit/>
          </a:bodyPr>
          <a:lstStyle/>
          <a:p>
            <a:pPr marL="128270" indent="-115570">
              <a:lnSpc>
                <a:spcPct val="100000"/>
              </a:lnSpc>
              <a:spcBef>
                <a:spcPts val="229"/>
              </a:spcBef>
              <a:buChar char="•"/>
              <a:tabLst>
                <a:tab pos="128270" algn="l"/>
              </a:tabLst>
            </a:pPr>
            <a:r>
              <a:rPr lang="it-IT" sz="950" dirty="0">
                <a:solidFill>
                  <a:srgbClr val="1A1A18"/>
                </a:solidFill>
                <a:latin typeface="MB Corpo S Text Light"/>
                <a:ea typeface="MB Corpo S Text Light"/>
                <a:cs typeface="MB Corpo S Text Light"/>
                <a:sym typeface="MB Corpo S Text Light"/>
              </a:rPr>
              <a:t>Infiammabilità</a:t>
            </a:r>
            <a:endParaRPr sz="950" dirty="0">
              <a:latin typeface="MB Corpo S Text Light"/>
              <a:cs typeface="MB Corpo S Text Light"/>
            </a:endParaRPr>
          </a:p>
          <a:p>
            <a:pPr marL="125730" indent="-113030">
              <a:lnSpc>
                <a:spcPct val="100000"/>
              </a:lnSpc>
              <a:spcBef>
                <a:spcPts val="130"/>
              </a:spcBef>
              <a:buChar char="•"/>
              <a:tabLst>
                <a:tab pos="125730" algn="l"/>
              </a:tabLst>
            </a:pPr>
            <a:r>
              <a:rPr lang="it-IT" sz="950" dirty="0">
                <a:solidFill>
                  <a:srgbClr val="1A1A18"/>
                </a:solidFill>
                <a:latin typeface="MB Corpo S Text Light"/>
                <a:ea typeface="MB Corpo S Text Light"/>
                <a:cs typeface="MB Corpo S Text Light"/>
                <a:sym typeface="MB Corpo S Text Light"/>
              </a:rPr>
              <a:t>Resistenza all'acqua</a:t>
            </a:r>
            <a:endParaRPr sz="950" dirty="0">
              <a:latin typeface="MB Corpo S Text Light"/>
              <a:cs typeface="MB Corpo S Text Light"/>
            </a:endParaRPr>
          </a:p>
        </p:txBody>
      </p:sp>
      <p:sp>
        <p:nvSpPr>
          <p:cNvPr id="58" name="object 58"/>
          <p:cNvSpPr txBox="1"/>
          <p:nvPr/>
        </p:nvSpPr>
        <p:spPr>
          <a:xfrm>
            <a:off x="596474" y="1629222"/>
            <a:ext cx="4337685" cy="1144993"/>
          </a:xfrm>
          <a:prstGeom prst="rect">
            <a:avLst/>
          </a:prstGeom>
        </p:spPr>
        <p:txBody>
          <a:bodyPr vert="horz" wrap="square" lIns="0" tIns="16510" rIns="0" bIns="0" rtlCol="0">
            <a:spAutoFit/>
          </a:bodyPr>
          <a:lstStyle/>
          <a:p>
            <a:pPr marL="12700" algn="just">
              <a:lnSpc>
                <a:spcPts val="1639"/>
              </a:lnSpc>
              <a:spcBef>
                <a:spcPts val="130"/>
              </a:spcBef>
            </a:pPr>
            <a:r>
              <a:rPr lang="it-IT" sz="1400" dirty="0">
                <a:solidFill>
                  <a:srgbClr val="1A1A18"/>
                </a:solidFill>
                <a:latin typeface="MB Corpo S Text Light"/>
                <a:ea typeface="MB Corpo S Text Light"/>
                <a:cs typeface="MB Corpo S Text Light"/>
                <a:sym typeface="MB Corpo S Text Light"/>
              </a:rPr>
              <a:t>Originale vs. prodotto contraffatto.</a:t>
            </a:r>
            <a:endParaRPr sz="1400" dirty="0">
              <a:latin typeface="MB Corpo S Text Light"/>
              <a:cs typeface="MB Corpo S Text Light"/>
            </a:endParaRPr>
          </a:p>
          <a:p>
            <a:pPr marL="12700" algn="just">
              <a:lnSpc>
                <a:spcPct val="106000"/>
              </a:lnSpc>
            </a:pPr>
            <a:r>
              <a:rPr lang="it-IT" sz="950" dirty="0">
                <a:solidFill>
                  <a:srgbClr val="1A1A18"/>
                </a:solidFill>
                <a:latin typeface="MB Corpo S Text Light"/>
                <a:ea typeface="MB Corpo S Text Light"/>
                <a:cs typeface="MB Corpo S Text Light"/>
                <a:sym typeface="MB Corpo S Text Light"/>
              </a:rPr>
              <a:t>Nell'ambito di una prova comparativa di filtri dell'aria per il motore, i filtri dell'aria per il motore originali Mercedes‑Benz</a:t>
            </a:r>
            <a:r>
              <a:rPr lang="it-IT" sz="950" dirty="0">
                <a:latin typeface="MB Corpo S Text Light"/>
                <a:ea typeface="MB Corpo S Text Light"/>
                <a:cs typeface="MB Corpo S Text Light"/>
                <a:sym typeface="MB Corpo S Text Light"/>
              </a:rPr>
              <a:t> </a:t>
            </a:r>
            <a:r>
              <a:rPr lang="it-IT" sz="950" dirty="0">
                <a:solidFill>
                  <a:srgbClr val="1A1A18"/>
                </a:solidFill>
                <a:latin typeface="MB Corpo S Text Light"/>
                <a:ea typeface="MB Corpo S Text Light"/>
                <a:cs typeface="MB Corpo S Text Light"/>
                <a:sym typeface="MB Corpo S Text Light"/>
              </a:rPr>
              <a:t>sono stati testati insieme a prodotti concorrenti paragonabili e prodotti contraffatti. Il confronto è stato commissionato da Mercedes‑Benz Group AG e svolto dall'istituto di controllo indipendente "</a:t>
            </a:r>
            <a:r>
              <a:rPr lang="it-IT" sz="950" dirty="0" err="1">
                <a:solidFill>
                  <a:srgbClr val="1A1A18"/>
                </a:solidFill>
                <a:latin typeface="MB Corpo S Text Light"/>
                <a:ea typeface="MB Corpo S Text Light"/>
                <a:cs typeface="MB Corpo S Text Light"/>
                <a:sym typeface="MB Corpo S Text Light"/>
              </a:rPr>
              <a:t>fiatec</a:t>
            </a:r>
            <a:r>
              <a:rPr lang="it-IT" sz="950" dirty="0">
                <a:solidFill>
                  <a:srgbClr val="1A1A18"/>
                </a:solidFill>
                <a:latin typeface="MB Corpo S Text Light"/>
                <a:ea typeface="MB Corpo S Text Light"/>
                <a:cs typeface="MB Corpo S Text Light"/>
                <a:sym typeface="MB Corpo S Text Light"/>
              </a:rPr>
              <a:t> Filter &amp; Aerosol </a:t>
            </a:r>
            <a:r>
              <a:rPr lang="it-IT" sz="950" dirty="0" err="1">
                <a:solidFill>
                  <a:srgbClr val="1A1A18"/>
                </a:solidFill>
                <a:latin typeface="MB Corpo S Text Light"/>
                <a:ea typeface="MB Corpo S Text Light"/>
                <a:cs typeface="MB Corpo S Text Light"/>
                <a:sym typeface="MB Corpo S Text Light"/>
              </a:rPr>
              <a:t>Technologie</a:t>
            </a:r>
            <a:r>
              <a:rPr lang="it-IT" sz="950" dirty="0">
                <a:solidFill>
                  <a:srgbClr val="1A1A18"/>
                </a:solidFill>
                <a:latin typeface="MB Corpo S Text Light"/>
                <a:ea typeface="MB Corpo S Text Light"/>
                <a:cs typeface="MB Corpo S Text Light"/>
                <a:sym typeface="MB Corpo S Text Light"/>
              </a:rPr>
              <a:t> GmbH". Il periodo di test andava dal 27.10.2015 al 06.12.2015.</a:t>
            </a:r>
            <a:endParaRPr sz="950" dirty="0">
              <a:latin typeface="MB Corpo S Text Light"/>
              <a:cs typeface="MB Corpo S Text Light"/>
            </a:endParaRPr>
          </a:p>
        </p:txBody>
      </p:sp>
      <p:sp>
        <p:nvSpPr>
          <p:cNvPr id="59" name="object 59"/>
          <p:cNvSpPr txBox="1"/>
          <p:nvPr/>
        </p:nvSpPr>
        <p:spPr>
          <a:xfrm>
            <a:off x="596474" y="2775017"/>
            <a:ext cx="4341495" cy="780983"/>
          </a:xfrm>
          <a:prstGeom prst="rect">
            <a:avLst/>
          </a:prstGeom>
        </p:spPr>
        <p:txBody>
          <a:bodyPr vert="horz" wrap="square" lIns="0" tIns="12700" rIns="0" bIns="0" rtlCol="0">
            <a:spAutoFit/>
          </a:bodyPr>
          <a:lstStyle/>
          <a:p>
            <a:pPr marL="12700" marR="13335">
              <a:lnSpc>
                <a:spcPct val="106000"/>
              </a:lnSpc>
              <a:spcBef>
                <a:spcPts val="100"/>
              </a:spcBef>
            </a:pPr>
            <a:r>
              <a:rPr lang="it-IT" sz="950" dirty="0">
                <a:solidFill>
                  <a:srgbClr val="1A1A18"/>
                </a:solidFill>
                <a:latin typeface="MB Corpo S Text Light"/>
                <a:ea typeface="MB Corpo S Text Light"/>
                <a:cs typeface="MB Corpo S Text Light"/>
                <a:sym typeface="MB Corpo S Text Light"/>
              </a:rPr>
              <a:t>Dal confronto diretto emergono evidenti differenze di qualità. Tali differenze stanno ad indicare che in particolare i prodotti contraffatti possono rappresentare un notevole rischio per la sicurezza.</a:t>
            </a:r>
            <a:r>
              <a:rPr lang="it-IT" sz="950" dirty="0">
                <a:latin typeface="MB Corpo S Text Light"/>
                <a:ea typeface="MB Corpo S Text Light"/>
                <a:cs typeface="MB Corpo S Text Light"/>
                <a:sym typeface="MB Corpo S Text Light"/>
              </a:rPr>
              <a:t> </a:t>
            </a:r>
            <a:r>
              <a:rPr lang="it-IT" sz="950" dirty="0">
                <a:solidFill>
                  <a:srgbClr val="1A1A18"/>
                </a:solidFill>
                <a:latin typeface="MB Corpo S Text Light"/>
                <a:ea typeface="MB Corpo S Text Light"/>
                <a:cs typeface="MB Corpo S Text Light"/>
                <a:sym typeface="MB Corpo S Text Light"/>
              </a:rPr>
              <a:t>Segue qui un estratto dei test: il test dell'efficienza filtrante e il test di resistenza rispettivamente nel confronto tra filtro dell'aria per il motore originale Mercedes‑Benz e filtro contraffatto.</a:t>
            </a:r>
            <a:endParaRPr sz="950" dirty="0">
              <a:latin typeface="MB Corpo S Text Light"/>
              <a:cs typeface="MB Corpo S Text Light"/>
            </a:endParaRPr>
          </a:p>
        </p:txBody>
      </p:sp>
      <p:pic>
        <p:nvPicPr>
          <p:cNvPr id="60" name="object 60"/>
          <p:cNvPicPr/>
          <p:nvPr/>
        </p:nvPicPr>
        <p:blipFill>
          <a:blip r:embed="rId16" cstate="print"/>
          <a:stretch>
            <a:fillRect/>
          </a:stretch>
        </p:blipFill>
        <p:spPr>
          <a:xfrm>
            <a:off x="12161742" y="3307286"/>
            <a:ext cx="67957" cy="113643"/>
          </a:xfrm>
          <a:prstGeom prst="rect">
            <a:avLst/>
          </a:prstGeom>
        </p:spPr>
      </p:pic>
      <p:sp>
        <p:nvSpPr>
          <p:cNvPr id="61" name="object 61"/>
          <p:cNvSpPr txBox="1"/>
          <p:nvPr/>
        </p:nvSpPr>
        <p:spPr>
          <a:xfrm>
            <a:off x="12270216" y="3288394"/>
            <a:ext cx="1009707" cy="157735"/>
          </a:xfrm>
          <a:prstGeom prst="rect">
            <a:avLst/>
          </a:prstGeom>
        </p:spPr>
        <p:txBody>
          <a:bodyPr vert="horz" wrap="square" lIns="0" tIns="11430" rIns="0" bIns="0" rtlCol="0">
            <a:spAutoFit/>
          </a:bodyPr>
          <a:lstStyle/>
          <a:p>
            <a:pPr marL="12700">
              <a:lnSpc>
                <a:spcPct val="100000"/>
              </a:lnSpc>
              <a:spcBef>
                <a:spcPts val="90"/>
              </a:spcBef>
            </a:pPr>
            <a:r>
              <a:rPr lang="it-IT" sz="950" b="1" dirty="0">
                <a:solidFill>
                  <a:srgbClr val="1A1A18"/>
                </a:solidFill>
                <a:latin typeface="MB Corpo S Text"/>
                <a:ea typeface="MB Corpo S Text"/>
                <a:cs typeface="MB Corpo S Text"/>
                <a:sym typeface="MB Corpo S Text"/>
              </a:rPr>
              <a:t>Infiammabilità</a:t>
            </a:r>
            <a:endParaRPr sz="950" dirty="0">
              <a:latin typeface="MB Corpo S Text"/>
              <a:cs typeface="MB Corpo S Text"/>
            </a:endParaRPr>
          </a:p>
        </p:txBody>
      </p:sp>
      <p:sp>
        <p:nvSpPr>
          <p:cNvPr id="62" name="object 62"/>
          <p:cNvSpPr txBox="1"/>
          <p:nvPr/>
        </p:nvSpPr>
        <p:spPr>
          <a:xfrm>
            <a:off x="12149027" y="3592860"/>
            <a:ext cx="3160823" cy="804900"/>
          </a:xfrm>
          <a:prstGeom prst="rect">
            <a:avLst/>
          </a:prstGeom>
        </p:spPr>
        <p:txBody>
          <a:bodyPr vert="horz" wrap="square" lIns="0" tIns="12700" rIns="0" bIns="0" rtlCol="0">
            <a:spAutoFit/>
          </a:bodyPr>
          <a:lstStyle/>
          <a:p>
            <a:pPr marL="95885" marR="589915" indent="-83820">
              <a:lnSpc>
                <a:spcPct val="111300"/>
              </a:lnSpc>
              <a:spcBef>
                <a:spcPts val="100"/>
              </a:spcBef>
              <a:buChar char="•"/>
              <a:tabLst>
                <a:tab pos="97155" algn="l"/>
              </a:tabLst>
            </a:pPr>
            <a:r>
              <a:rPr lang="it-IT" sz="950" dirty="0">
                <a:solidFill>
                  <a:srgbClr val="1A1A18"/>
                </a:solidFill>
                <a:latin typeface="MB Corpo S Text Light"/>
                <a:ea typeface="MB Corpo S Text Light"/>
                <a:cs typeface="MB Corpo S Text Light"/>
                <a:sym typeface="MB Corpo S Text Light"/>
              </a:rPr>
              <a:t>I filtri dell'aria originali Mercedes‑Benz sono realizzati in carta ritardante di fiamma per cui è escluso il rischio che un filtro possa incendiarsi.</a:t>
            </a:r>
            <a:endParaRPr sz="950" dirty="0">
              <a:latin typeface="MB Corpo S Text Light"/>
              <a:cs typeface="MB Corpo S Text Light"/>
            </a:endParaRPr>
          </a:p>
          <a:p>
            <a:pPr marL="96520" indent="-83820">
              <a:lnSpc>
                <a:spcPct val="100000"/>
              </a:lnSpc>
              <a:spcBef>
                <a:spcPts val="130"/>
              </a:spcBef>
              <a:buChar char="•"/>
              <a:tabLst>
                <a:tab pos="96520" algn="l"/>
              </a:tabLst>
            </a:pPr>
            <a:r>
              <a:rPr lang="it-IT" sz="950" dirty="0">
                <a:solidFill>
                  <a:srgbClr val="1A1A18"/>
                </a:solidFill>
                <a:latin typeface="MB Corpo S Text Light"/>
                <a:ea typeface="MB Corpo S Text Light"/>
                <a:cs typeface="MB Corpo S Text Light"/>
                <a:sym typeface="MB Corpo S Text Light"/>
              </a:rPr>
              <a:t>Un filtro dell'aria contraffatto può invece bruciarsi completamente.</a:t>
            </a:r>
            <a:endParaRPr sz="950" dirty="0">
              <a:latin typeface="MB Corpo S Text Light"/>
              <a:cs typeface="MB Corpo S Text Light"/>
            </a:endParaRPr>
          </a:p>
        </p:txBody>
      </p:sp>
      <p:grpSp>
        <p:nvGrpSpPr>
          <p:cNvPr id="63" name="object 63"/>
          <p:cNvGrpSpPr/>
          <p:nvPr/>
        </p:nvGrpSpPr>
        <p:grpSpPr>
          <a:xfrm>
            <a:off x="16163002" y="4568847"/>
            <a:ext cx="3332479" cy="1753235"/>
            <a:chOff x="16163002" y="4568847"/>
            <a:chExt cx="3332479" cy="1753235"/>
          </a:xfrm>
        </p:grpSpPr>
        <p:sp>
          <p:nvSpPr>
            <p:cNvPr id="64" name="object 64"/>
            <p:cNvSpPr/>
            <p:nvPr/>
          </p:nvSpPr>
          <p:spPr>
            <a:xfrm>
              <a:off x="16163002" y="4568847"/>
              <a:ext cx="3332479" cy="1753235"/>
            </a:xfrm>
            <a:custGeom>
              <a:avLst/>
              <a:gdLst/>
              <a:ahLst/>
              <a:cxnLst/>
              <a:rect l="l" t="t" r="r" b="b"/>
              <a:pathLst>
                <a:path w="3332480" h="1753235">
                  <a:moveTo>
                    <a:pt x="3331878" y="0"/>
                  </a:moveTo>
                  <a:lnTo>
                    <a:pt x="0" y="0"/>
                  </a:lnTo>
                  <a:lnTo>
                    <a:pt x="0" y="1753034"/>
                  </a:lnTo>
                  <a:lnTo>
                    <a:pt x="3331878" y="1753034"/>
                  </a:lnTo>
                  <a:lnTo>
                    <a:pt x="3331878" y="0"/>
                  </a:lnTo>
                  <a:close/>
                </a:path>
              </a:pathLst>
            </a:custGeom>
            <a:solidFill>
              <a:srgbClr val="ECECED"/>
            </a:solidFill>
          </p:spPr>
          <p:txBody>
            <a:bodyPr wrap="square" lIns="0" tIns="0" rIns="0" bIns="0" rtlCol="0"/>
            <a:lstStyle/>
            <a:p>
              <a:endParaRPr/>
            </a:p>
          </p:txBody>
        </p:sp>
        <p:pic>
          <p:nvPicPr>
            <p:cNvPr id="65" name="object 65"/>
            <p:cNvPicPr/>
            <p:nvPr/>
          </p:nvPicPr>
          <p:blipFill>
            <a:blip r:embed="rId17" cstate="print"/>
            <a:stretch>
              <a:fillRect/>
            </a:stretch>
          </p:blipFill>
          <p:spPr>
            <a:xfrm>
              <a:off x="16230690" y="4968000"/>
              <a:ext cx="169223" cy="169223"/>
            </a:xfrm>
            <a:prstGeom prst="rect">
              <a:avLst/>
            </a:prstGeom>
          </p:spPr>
        </p:pic>
        <p:pic>
          <p:nvPicPr>
            <p:cNvPr id="66" name="object 66"/>
            <p:cNvPicPr/>
            <p:nvPr/>
          </p:nvPicPr>
          <p:blipFill>
            <a:blip r:embed="rId17" cstate="print"/>
            <a:stretch>
              <a:fillRect/>
            </a:stretch>
          </p:blipFill>
          <p:spPr>
            <a:xfrm>
              <a:off x="16230690" y="5536800"/>
              <a:ext cx="169223" cy="169223"/>
            </a:xfrm>
            <a:prstGeom prst="rect">
              <a:avLst/>
            </a:prstGeom>
          </p:spPr>
        </p:pic>
        <p:pic>
          <p:nvPicPr>
            <p:cNvPr id="67" name="object 67"/>
            <p:cNvPicPr/>
            <p:nvPr/>
          </p:nvPicPr>
          <p:blipFill>
            <a:blip r:embed="rId18" cstate="print"/>
            <a:stretch>
              <a:fillRect/>
            </a:stretch>
          </p:blipFill>
          <p:spPr>
            <a:xfrm>
              <a:off x="16230690" y="5796000"/>
              <a:ext cx="169223" cy="169223"/>
            </a:xfrm>
            <a:prstGeom prst="rect">
              <a:avLst/>
            </a:prstGeom>
          </p:spPr>
        </p:pic>
        <p:pic>
          <p:nvPicPr>
            <p:cNvPr id="68" name="object 68"/>
            <p:cNvPicPr/>
            <p:nvPr/>
          </p:nvPicPr>
          <p:blipFill>
            <a:blip r:embed="rId18" cstate="print"/>
            <a:stretch>
              <a:fillRect/>
            </a:stretch>
          </p:blipFill>
          <p:spPr>
            <a:xfrm>
              <a:off x="16230690" y="6053777"/>
              <a:ext cx="169223" cy="169223"/>
            </a:xfrm>
            <a:prstGeom prst="rect">
              <a:avLst/>
            </a:prstGeom>
          </p:spPr>
        </p:pic>
      </p:grpSp>
      <p:sp>
        <p:nvSpPr>
          <p:cNvPr id="69" name="object 69"/>
          <p:cNvSpPr txBox="1"/>
          <p:nvPr/>
        </p:nvSpPr>
        <p:spPr>
          <a:xfrm>
            <a:off x="16168371" y="4568847"/>
            <a:ext cx="3332479" cy="1930080"/>
          </a:xfrm>
          <a:prstGeom prst="rect">
            <a:avLst/>
          </a:prstGeom>
        </p:spPr>
        <p:txBody>
          <a:bodyPr vert="horz" wrap="square" lIns="0" tIns="45085" rIns="0" bIns="0" rtlCol="0">
            <a:spAutoFit/>
          </a:bodyPr>
          <a:lstStyle/>
          <a:p>
            <a:pPr marL="67310">
              <a:lnSpc>
                <a:spcPct val="100000"/>
              </a:lnSpc>
              <a:spcBef>
                <a:spcPts val="355"/>
              </a:spcBef>
            </a:pPr>
            <a:r>
              <a:rPr lang="it-IT" sz="950" b="1" dirty="0">
                <a:solidFill>
                  <a:srgbClr val="1A1A18"/>
                </a:solidFill>
                <a:latin typeface="MB Corpo S Text"/>
                <a:ea typeface="MB Corpo S Text"/>
                <a:cs typeface="MB Corpo S Text"/>
                <a:sym typeface="MB Corpo S Text"/>
              </a:rPr>
              <a:t>Svantaggi dovuti a filtri dell'aria di scarsa qualità o contraffatti.</a:t>
            </a:r>
            <a:endParaRPr sz="950" dirty="0">
              <a:latin typeface="MB Corpo S Text"/>
              <a:cs typeface="MB Corpo S Text"/>
            </a:endParaRPr>
          </a:p>
          <a:p>
            <a:pPr marL="372110" marR="756285">
              <a:lnSpc>
                <a:spcPct val="111300"/>
              </a:lnSpc>
              <a:spcBef>
                <a:spcPts val="520"/>
              </a:spcBef>
            </a:pPr>
            <a:r>
              <a:rPr lang="it-IT" sz="950" dirty="0">
                <a:solidFill>
                  <a:srgbClr val="1A1A18"/>
                </a:solidFill>
                <a:latin typeface="MB Corpo S Text Light"/>
                <a:ea typeface="MB Corpo S Text Light"/>
                <a:cs typeface="MB Corpo S Text Light"/>
                <a:sym typeface="MB Corpo S Text Light"/>
              </a:rPr>
              <a:t>Intervalli di sostituzione più corti determinano maggiori costi di manutenzione</a:t>
            </a:r>
            <a:endParaRPr sz="950" dirty="0">
              <a:latin typeface="MB Corpo S Text Light"/>
              <a:cs typeface="MB Corpo S Text Light"/>
            </a:endParaRPr>
          </a:p>
          <a:p>
            <a:pPr marL="372110">
              <a:lnSpc>
                <a:spcPct val="100000"/>
              </a:lnSpc>
              <a:spcBef>
                <a:spcPts val="930"/>
              </a:spcBef>
            </a:pPr>
            <a:r>
              <a:rPr lang="it-IT" sz="950" dirty="0">
                <a:solidFill>
                  <a:srgbClr val="1A1A18"/>
                </a:solidFill>
                <a:latin typeface="MB Corpo S Text Light"/>
                <a:ea typeface="MB Corpo S Text Light"/>
                <a:cs typeface="MB Corpo S Text Light"/>
                <a:sym typeface="MB Corpo S Text Light"/>
              </a:rPr>
              <a:t>Scarsa resistenza all'acqua</a:t>
            </a:r>
            <a:endParaRPr sz="950" dirty="0">
              <a:latin typeface="MB Corpo S Text Light"/>
              <a:cs typeface="MB Corpo S Text Light"/>
            </a:endParaRPr>
          </a:p>
          <a:p>
            <a:pPr marL="372110">
              <a:lnSpc>
                <a:spcPct val="100000"/>
              </a:lnSpc>
              <a:spcBef>
                <a:spcPts val="925"/>
              </a:spcBef>
            </a:pPr>
            <a:r>
              <a:rPr lang="it-IT" sz="950" dirty="0">
                <a:solidFill>
                  <a:srgbClr val="1A1A18"/>
                </a:solidFill>
                <a:latin typeface="MB Corpo S Text Light"/>
                <a:ea typeface="MB Corpo S Text Light"/>
                <a:cs typeface="MB Corpo S Text Light"/>
                <a:sym typeface="MB Corpo S Text Light"/>
              </a:rPr>
              <a:t>Rischio di un incendio nel vano motore</a:t>
            </a:r>
          </a:p>
          <a:p>
            <a:pPr marL="372110">
              <a:lnSpc>
                <a:spcPct val="100000"/>
              </a:lnSpc>
              <a:spcBef>
                <a:spcPts val="925"/>
              </a:spcBef>
            </a:pPr>
            <a:r>
              <a:rPr lang="it-IT" sz="950" dirty="0">
                <a:solidFill>
                  <a:srgbClr val="1A1A18"/>
                </a:solidFill>
                <a:latin typeface="MB Corpo S Text Light"/>
                <a:cs typeface="MB Corpo S Text Light"/>
                <a:sym typeface="MB Corpo S Text Light"/>
              </a:rPr>
              <a:t>Rischio di fenomeni di usura su pistoni e cilindri</a:t>
            </a:r>
            <a:endParaRPr sz="950" dirty="0">
              <a:latin typeface="MB Corpo S Text Light"/>
              <a:cs typeface="MB Corpo S Text Light"/>
            </a:endParaRPr>
          </a:p>
          <a:p>
            <a:pPr marL="372110" marR="560070">
              <a:lnSpc>
                <a:spcPct val="111300"/>
              </a:lnSpc>
              <a:spcBef>
                <a:spcPts val="800"/>
              </a:spcBef>
            </a:pPr>
            <a:endParaRPr sz="950" dirty="0">
              <a:latin typeface="MB Corpo S Text Light"/>
              <a:cs typeface="MB Corpo S Text Light"/>
            </a:endParaRPr>
          </a:p>
        </p:txBody>
      </p:sp>
      <p:sp>
        <p:nvSpPr>
          <p:cNvPr id="70" name="object 70"/>
          <p:cNvSpPr txBox="1"/>
          <p:nvPr/>
        </p:nvSpPr>
        <p:spPr>
          <a:xfrm>
            <a:off x="5097955" y="1819832"/>
            <a:ext cx="4264025" cy="1140312"/>
          </a:xfrm>
          <a:prstGeom prst="rect">
            <a:avLst/>
          </a:prstGeom>
        </p:spPr>
        <p:txBody>
          <a:bodyPr vert="horz" wrap="square" lIns="0" tIns="12700" rIns="0" bIns="0" rtlCol="0">
            <a:spAutoFit/>
          </a:bodyPr>
          <a:lstStyle/>
          <a:p>
            <a:pPr marL="12700" marR="179705">
              <a:lnSpc>
                <a:spcPct val="111300"/>
              </a:lnSpc>
              <a:spcBef>
                <a:spcPts val="100"/>
              </a:spcBef>
            </a:pPr>
            <a:r>
              <a:rPr lang="it-IT" sz="950" b="1" dirty="0">
                <a:solidFill>
                  <a:srgbClr val="1A1A18"/>
                </a:solidFill>
                <a:latin typeface="MB Corpo S Text"/>
                <a:ea typeface="MB Corpo S Text"/>
                <a:cs typeface="MB Corpo S Text"/>
                <a:sym typeface="MB Corpo S Text"/>
              </a:rPr>
              <a:t>Test dell'efficienza filtrante. </a:t>
            </a:r>
            <a:r>
              <a:rPr lang="it-IT" sz="950" dirty="0">
                <a:solidFill>
                  <a:srgbClr val="1A1A18"/>
                </a:solidFill>
                <a:latin typeface="MB Corpo S Text Light"/>
                <a:ea typeface="MB Corpo S Text Light"/>
                <a:cs typeface="MB Corpo S Text Light"/>
                <a:sym typeface="MB Corpo S Text Light"/>
              </a:rPr>
              <a:t>Durante il test dell'efficienza filtrante viene esaminato il grado di separazione frazionale. Per quanto riguarda il filtro dell'aria per il motore a benzina, il prodotto contraffatto presenta una separazione del particolato inferiore del 71%</a:t>
            </a:r>
            <a:r>
              <a:rPr lang="it-IT" sz="950" dirty="0">
                <a:latin typeface="MB Corpo S Text Light"/>
                <a:ea typeface="MB Corpo S Text Light"/>
                <a:cs typeface="MB Corpo S Text Light"/>
                <a:sym typeface="MB Corpo S Text Light"/>
              </a:rPr>
              <a:t> </a:t>
            </a:r>
            <a:r>
              <a:rPr lang="it-IT" sz="950" dirty="0">
                <a:solidFill>
                  <a:srgbClr val="1A1A18"/>
                </a:solidFill>
                <a:latin typeface="MB Corpo S Text Light"/>
                <a:ea typeface="MB Corpo S Text Light"/>
                <a:cs typeface="MB Corpo S Text Light"/>
                <a:sym typeface="MB Corpo S Text Light"/>
              </a:rPr>
              <a:t>rispetto al filtro dell'aria per il motore originale Mercedes‑Benz con un grado di separazione frazionale pari </a:t>
            </a:r>
            <a:br>
              <a:rPr lang="it-IT" sz="950" dirty="0">
                <a:solidFill>
                  <a:srgbClr val="1A1A18"/>
                </a:solidFill>
                <a:latin typeface="MB Corpo S Text Light"/>
                <a:ea typeface="MB Corpo S Text Light"/>
                <a:cs typeface="MB Corpo S Text Light"/>
                <a:sym typeface="MB Corpo S Text Light"/>
              </a:rPr>
            </a:br>
            <a:r>
              <a:rPr lang="it-IT" sz="950" dirty="0">
                <a:solidFill>
                  <a:srgbClr val="1A1A18"/>
                </a:solidFill>
                <a:latin typeface="MB Corpo S Text Light"/>
                <a:ea typeface="MB Corpo S Text Light"/>
                <a:cs typeface="MB Corpo S Text Light"/>
                <a:sym typeface="MB Corpo S Text Light"/>
              </a:rPr>
              <a:t>al 47%. Con questo valore il filtro dell'aria Mercedes‑Benz per motori a benzina è il prodotto migliore tra tutti quelli testati.</a:t>
            </a:r>
            <a:endParaRPr sz="950" dirty="0">
              <a:latin typeface="MB Corpo S Text Light"/>
              <a:cs typeface="MB Corpo S Text Light"/>
            </a:endParaRPr>
          </a:p>
        </p:txBody>
      </p:sp>
      <p:sp>
        <p:nvSpPr>
          <p:cNvPr id="71" name="object 71"/>
          <p:cNvSpPr txBox="1"/>
          <p:nvPr/>
        </p:nvSpPr>
        <p:spPr>
          <a:xfrm>
            <a:off x="5097836" y="3020060"/>
            <a:ext cx="4248785" cy="993140"/>
          </a:xfrm>
          <a:prstGeom prst="rect">
            <a:avLst/>
          </a:prstGeom>
        </p:spPr>
        <p:txBody>
          <a:bodyPr vert="horz" wrap="square" lIns="0" tIns="12700" rIns="0" bIns="0" rtlCol="0">
            <a:spAutoFit/>
          </a:bodyPr>
          <a:lstStyle/>
          <a:p>
            <a:pPr marL="12700" marR="5080">
              <a:lnSpc>
                <a:spcPct val="111300"/>
              </a:lnSpc>
              <a:spcBef>
                <a:spcPts val="100"/>
              </a:spcBef>
            </a:pPr>
            <a:r>
              <a:rPr lang="it-IT" sz="950" dirty="0">
                <a:solidFill>
                  <a:srgbClr val="1A1A18"/>
                </a:solidFill>
                <a:latin typeface="MB Corpo S Text Light"/>
                <a:ea typeface="MB Corpo S Text Light"/>
                <a:cs typeface="MB Corpo S Text Light"/>
                <a:sym typeface="MB Corpo S Text Light"/>
              </a:rPr>
              <a:t>È stata inoltre esaminata la capacità di assorbimento delle impurità dei filtri dell'aria per il motore. Questa caratteristica indica la quantità di polvere e sporco che il filtro è in grado di trattenere e rappresenta quindi un indicatore per l'economicità del filtro dell'aria. Il risultato:</a:t>
            </a:r>
            <a:endParaRPr sz="950" dirty="0">
              <a:latin typeface="MB Corpo S Text Light"/>
              <a:cs typeface="MB Corpo S Text Light"/>
            </a:endParaRPr>
          </a:p>
          <a:p>
            <a:pPr marL="12700" marR="125730">
              <a:lnSpc>
                <a:spcPct val="111300"/>
              </a:lnSpc>
            </a:pPr>
            <a:r>
              <a:rPr lang="it-IT" sz="950" dirty="0">
                <a:solidFill>
                  <a:srgbClr val="1A1A18"/>
                </a:solidFill>
                <a:latin typeface="MB Corpo S Text Light"/>
                <a:ea typeface="MB Corpo S Text Light"/>
                <a:cs typeface="MB Corpo S Text Light"/>
                <a:sym typeface="MB Corpo S Text Light"/>
              </a:rPr>
              <a:t>il filtro dell'aria Mercedes‑Benz per motori a benzina ha una durata più lunga del 34% rispetto al prodotto contraffatto. Per il filtro dell'aria per motori diesel il ciclo di vita supera persino del 109% quello del filtro contraffatto.</a:t>
            </a:r>
            <a:endParaRPr sz="950" dirty="0">
              <a:latin typeface="MB Corpo S Text Light"/>
              <a:cs typeface="MB Corpo S Text Light"/>
            </a:endParaRPr>
          </a:p>
        </p:txBody>
      </p:sp>
      <p:sp>
        <p:nvSpPr>
          <p:cNvPr id="72" name="object 72"/>
          <p:cNvSpPr txBox="1">
            <a:spLocks noGrp="1"/>
          </p:cNvSpPr>
          <p:nvPr>
            <p:ph type="title"/>
          </p:nvPr>
        </p:nvSpPr>
        <p:spPr>
          <a:xfrm>
            <a:off x="596518" y="446793"/>
            <a:ext cx="8236332" cy="1114425"/>
          </a:xfrm>
          <a:prstGeom prst="rect">
            <a:avLst/>
          </a:prstGeom>
        </p:spPr>
        <p:txBody>
          <a:bodyPr vert="horz" wrap="square" lIns="0" tIns="12065" rIns="0" bIns="0" rtlCol="0">
            <a:spAutoFit/>
          </a:bodyPr>
          <a:lstStyle/>
          <a:p>
            <a:pPr marL="12700" marR="5080">
              <a:lnSpc>
                <a:spcPct val="100600"/>
              </a:lnSpc>
              <a:spcBef>
                <a:spcPts val="95"/>
              </a:spcBef>
            </a:pPr>
            <a:r>
              <a:rPr lang="it-IT" dirty="0"/>
              <a:t>Confronto tra concorrenti: filtro dell'aria per il motore.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1068</Words>
  <Application>Microsoft Office PowerPoint</Application>
  <PresentationFormat>Benutzerdefiniert</PresentationFormat>
  <Paragraphs>79</Paragraphs>
  <Slides>2</Slides>
  <Notes>0</Notes>
  <HiddenSlides>0</HiddenSlides>
  <MMClips>0</MMClips>
  <ScaleCrop>false</ScaleCrop>
  <HeadingPairs>
    <vt:vector size="4" baseType="variant">
      <vt:variant>
        <vt:lpstr>Design</vt:lpstr>
      </vt:variant>
      <vt:variant>
        <vt:i4>1</vt:i4>
      </vt:variant>
      <vt:variant>
        <vt:lpstr>Folientitel</vt:lpstr>
      </vt:variant>
      <vt:variant>
        <vt:i4>2</vt:i4>
      </vt:variant>
    </vt:vector>
  </HeadingPairs>
  <TitlesOfParts>
    <vt:vector size="3" baseType="lpstr">
      <vt:lpstr>Office Theme</vt:lpstr>
      <vt:lpstr>Filtri per il motore. Qualità del costruttore per più potenza e ciclo di vita più lungo.</vt:lpstr>
      <vt:lpstr>Confronto tra concorrenti: filtro dell'aria per il motore.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MB_brochures_a4-297x210_v4</dc:title>
  <dc:creator>JvM/bi for Mercedes-Benz - Version 4.0</dc:creator>
  <cp:lastModifiedBy>beo</cp:lastModifiedBy>
  <cp:revision>4</cp:revision>
  <dcterms:created xsi:type="dcterms:W3CDTF">2023-08-25T08:59:58Z</dcterms:created>
  <dcterms:modified xsi:type="dcterms:W3CDTF">2023-09-07T11:08:07Z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2022-03-18T00:00:00Z</vt:filetime>
  </property>
  <property fmtid="{D5CDD505-2E9C-101B-9397-08002B2CF9AE}" pid="3" name="Creator">
    <vt:lpwstr>Adobe InDesign 17.1 (Macintosh)</vt:lpwstr>
  </property>
  <property fmtid="{D5CDD505-2E9C-101B-9397-08002B2CF9AE}" pid="4" name="LastSaved">
    <vt:filetime>2023-08-25T00:00:00Z</vt:filetime>
  </property>
  <property fmtid="{D5CDD505-2E9C-101B-9397-08002B2CF9AE}" pid="5" name="Producer">
    <vt:lpwstr>Adobe PDF Library 16.0.5</vt:lpwstr>
  </property>
  <property fmtid="{D5CDD505-2E9C-101B-9397-08002B2CF9AE}" pid="6" name="MSIP_Label_924dbb1d-991d-4bbd-aad5-33bac1d8ffaf_Enabled">
    <vt:lpwstr>true</vt:lpwstr>
  </property>
  <property fmtid="{D5CDD505-2E9C-101B-9397-08002B2CF9AE}" pid="7" name="MSIP_Label_924dbb1d-991d-4bbd-aad5-33bac1d8ffaf_SetDate">
    <vt:lpwstr>2023-08-25T09:00:03Z</vt:lpwstr>
  </property>
  <property fmtid="{D5CDD505-2E9C-101B-9397-08002B2CF9AE}" pid="8" name="MSIP_Label_924dbb1d-991d-4bbd-aad5-33bac1d8ffaf_Method">
    <vt:lpwstr>Standard</vt:lpwstr>
  </property>
  <property fmtid="{D5CDD505-2E9C-101B-9397-08002B2CF9AE}" pid="9" name="MSIP_Label_924dbb1d-991d-4bbd-aad5-33bac1d8ffaf_Name">
    <vt:lpwstr>924dbb1d-991d-4bbd-aad5-33bac1d8ffaf</vt:lpwstr>
  </property>
  <property fmtid="{D5CDD505-2E9C-101B-9397-08002B2CF9AE}" pid="10" name="MSIP_Label_924dbb1d-991d-4bbd-aad5-33bac1d8ffaf_SiteId">
    <vt:lpwstr>9652d7c2-1ccf-4940-8151-4a92bd474ed0</vt:lpwstr>
  </property>
  <property fmtid="{D5CDD505-2E9C-101B-9397-08002B2CF9AE}" pid="11" name="MSIP_Label_924dbb1d-991d-4bbd-aad5-33bac1d8ffaf_ActionId">
    <vt:lpwstr>3f3a588f-bc01-4ee6-8926-19d633a6db76</vt:lpwstr>
  </property>
  <property fmtid="{D5CDD505-2E9C-101B-9397-08002B2CF9AE}" pid="12" name="MSIP_Label_924dbb1d-991d-4bbd-aad5-33bac1d8ffaf_ContentBits">
    <vt:lpwstr>0</vt:lpwstr>
  </property>
</Properties>
</file>