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38" y="-10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648562" y="219940"/>
            <a:ext cx="4803775"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jp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image" Target="../media/image9.jpg"/><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jp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610160" y="610067"/>
            <a:ext cx="5832670" cy="5873002"/>
          </a:xfrm>
          <a:prstGeom prst="rect">
            <a:avLst/>
          </a:prstGeom>
        </p:spPr>
      </p:pic>
      <p:pic>
        <p:nvPicPr>
          <p:cNvPr id="3" name="object 3"/>
          <p:cNvPicPr/>
          <p:nvPr/>
        </p:nvPicPr>
        <p:blipFill>
          <a:blip r:embed="rId3" cstate="print"/>
          <a:stretch>
            <a:fillRect/>
          </a:stretch>
        </p:blipFill>
        <p:spPr>
          <a:xfrm>
            <a:off x="609219" y="609219"/>
            <a:ext cx="2831717" cy="2852313"/>
          </a:xfrm>
          <a:prstGeom prst="rect">
            <a:avLst/>
          </a:prstGeom>
        </p:spPr>
      </p:pic>
      <p:pic>
        <p:nvPicPr>
          <p:cNvPr id="4" name="object 4"/>
          <p:cNvPicPr/>
          <p:nvPr/>
        </p:nvPicPr>
        <p:blipFill>
          <a:blip r:embed="rId4" cstate="print"/>
          <a:stretch>
            <a:fillRect/>
          </a:stretch>
        </p:blipFill>
        <p:spPr>
          <a:xfrm>
            <a:off x="609219" y="3630756"/>
            <a:ext cx="2831717" cy="2852313"/>
          </a:xfrm>
          <a:prstGeom prst="rect">
            <a:avLst/>
          </a:prstGeom>
        </p:spPr>
      </p:pic>
      <p:sp>
        <p:nvSpPr>
          <p:cNvPr id="5" name="object 5"/>
          <p:cNvSpPr txBox="1"/>
          <p:nvPr/>
        </p:nvSpPr>
        <p:spPr>
          <a:xfrm>
            <a:off x="16816131" y="6706753"/>
            <a:ext cx="2507531"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Manutenzione e usura</a:t>
            </a:r>
            <a:endParaRPr sz="700" dirty="0">
              <a:latin typeface="MB Corpo S Text Light"/>
              <a:cs typeface="MB Corpo S Text Light"/>
            </a:endParaRPr>
          </a:p>
        </p:txBody>
      </p:sp>
      <p:grpSp>
        <p:nvGrpSpPr>
          <p:cNvPr id="6" name="object 6"/>
          <p:cNvGrpSpPr/>
          <p:nvPr/>
        </p:nvGrpSpPr>
        <p:grpSpPr>
          <a:xfrm>
            <a:off x="10661262" y="1861494"/>
            <a:ext cx="6972300" cy="3175"/>
            <a:chOff x="10661262" y="1861494"/>
            <a:chExt cx="6972300" cy="3175"/>
          </a:xfrm>
        </p:grpSpPr>
        <p:sp>
          <p:nvSpPr>
            <p:cNvPr id="7" name="object 7"/>
            <p:cNvSpPr/>
            <p:nvPr/>
          </p:nvSpPr>
          <p:spPr>
            <a:xfrm>
              <a:off x="10661262" y="1862987"/>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8" name="object 8"/>
            <p:cNvSpPr/>
            <p:nvPr/>
          </p:nvSpPr>
          <p:spPr>
            <a:xfrm>
              <a:off x="11981228" y="1862987"/>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9" name="object 9"/>
            <p:cNvSpPr/>
            <p:nvPr/>
          </p:nvSpPr>
          <p:spPr>
            <a:xfrm>
              <a:off x="13233502"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0" name="object 10"/>
            <p:cNvSpPr/>
            <p:nvPr/>
          </p:nvSpPr>
          <p:spPr>
            <a:xfrm>
              <a:off x="15433445"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1" name="object 11"/>
          <p:cNvGrpSpPr/>
          <p:nvPr/>
        </p:nvGrpSpPr>
        <p:grpSpPr>
          <a:xfrm>
            <a:off x="10661262" y="2061413"/>
            <a:ext cx="6972300" cy="3175"/>
            <a:chOff x="10661262" y="2061413"/>
            <a:chExt cx="6972300" cy="3175"/>
          </a:xfrm>
        </p:grpSpPr>
        <p:sp>
          <p:nvSpPr>
            <p:cNvPr id="12" name="object 12"/>
            <p:cNvSpPr/>
            <p:nvPr/>
          </p:nvSpPr>
          <p:spPr>
            <a:xfrm>
              <a:off x="10661262" y="206290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13" name="object 13"/>
            <p:cNvSpPr/>
            <p:nvPr/>
          </p:nvSpPr>
          <p:spPr>
            <a:xfrm>
              <a:off x="11981228" y="206290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4" name="object 14"/>
            <p:cNvSpPr/>
            <p:nvPr/>
          </p:nvSpPr>
          <p:spPr>
            <a:xfrm>
              <a:off x="13233502"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5" name="object 15"/>
            <p:cNvSpPr/>
            <p:nvPr/>
          </p:nvSpPr>
          <p:spPr>
            <a:xfrm>
              <a:off x="15433445"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6" name="object 16"/>
          <p:cNvGrpSpPr/>
          <p:nvPr/>
        </p:nvGrpSpPr>
        <p:grpSpPr>
          <a:xfrm>
            <a:off x="10661262" y="3178308"/>
            <a:ext cx="6972300" cy="3175"/>
            <a:chOff x="10661262" y="3178308"/>
            <a:chExt cx="6972300" cy="3175"/>
          </a:xfrm>
        </p:grpSpPr>
        <p:sp>
          <p:nvSpPr>
            <p:cNvPr id="17" name="object 17"/>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18" name="object 18"/>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9" name="object 19"/>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0" name="object 20"/>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1" name="object 21"/>
          <p:cNvGrpSpPr/>
          <p:nvPr/>
        </p:nvGrpSpPr>
        <p:grpSpPr>
          <a:xfrm>
            <a:off x="10661262" y="4455164"/>
            <a:ext cx="6972300" cy="3175"/>
            <a:chOff x="10661262" y="4455164"/>
            <a:chExt cx="6972300" cy="3175"/>
          </a:xfrm>
        </p:grpSpPr>
        <p:sp>
          <p:nvSpPr>
            <p:cNvPr id="22" name="object 22"/>
            <p:cNvSpPr/>
            <p:nvPr/>
          </p:nvSpPr>
          <p:spPr>
            <a:xfrm>
              <a:off x="10661262" y="4456656"/>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3" name="object 23"/>
            <p:cNvSpPr/>
            <p:nvPr/>
          </p:nvSpPr>
          <p:spPr>
            <a:xfrm>
              <a:off x="11981228" y="4456656"/>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4" name="object 24"/>
            <p:cNvSpPr/>
            <p:nvPr/>
          </p:nvSpPr>
          <p:spPr>
            <a:xfrm>
              <a:off x="13233502" y="445665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5" name="object 25"/>
            <p:cNvSpPr/>
            <p:nvPr/>
          </p:nvSpPr>
          <p:spPr>
            <a:xfrm>
              <a:off x="15433445" y="445665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6" name="object 26"/>
          <p:cNvGrpSpPr/>
          <p:nvPr/>
        </p:nvGrpSpPr>
        <p:grpSpPr>
          <a:xfrm>
            <a:off x="10661262" y="5572059"/>
            <a:ext cx="6972300" cy="3175"/>
            <a:chOff x="10661262" y="5572059"/>
            <a:chExt cx="6972300" cy="3175"/>
          </a:xfrm>
        </p:grpSpPr>
        <p:sp>
          <p:nvSpPr>
            <p:cNvPr id="27" name="object 27"/>
            <p:cNvSpPr/>
            <p:nvPr/>
          </p:nvSpPr>
          <p:spPr>
            <a:xfrm>
              <a:off x="10661262" y="5573552"/>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8" name="object 28"/>
            <p:cNvSpPr/>
            <p:nvPr/>
          </p:nvSpPr>
          <p:spPr>
            <a:xfrm>
              <a:off x="11981228" y="5573552"/>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29" name="object 29"/>
            <p:cNvSpPr/>
            <p:nvPr/>
          </p:nvSpPr>
          <p:spPr>
            <a:xfrm>
              <a:off x="13233502" y="5573552"/>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0" name="object 30"/>
            <p:cNvSpPr/>
            <p:nvPr/>
          </p:nvSpPr>
          <p:spPr>
            <a:xfrm>
              <a:off x="15433445" y="5573552"/>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31" name="object 31"/>
          <p:cNvSpPr/>
          <p:nvPr/>
        </p:nvSpPr>
        <p:spPr>
          <a:xfrm>
            <a:off x="17701080"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2" name="object 32"/>
          <p:cNvSpPr/>
          <p:nvPr/>
        </p:nvSpPr>
        <p:spPr>
          <a:xfrm>
            <a:off x="17701080" y="4456657"/>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3" name="object 33"/>
          <p:cNvSpPr/>
          <p:nvPr/>
        </p:nvSpPr>
        <p:spPr>
          <a:xfrm>
            <a:off x="17701080" y="5573552"/>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4" name="object 34"/>
          <p:cNvSpPr txBox="1"/>
          <p:nvPr/>
        </p:nvSpPr>
        <p:spPr>
          <a:xfrm>
            <a:off x="10699330" y="1880039"/>
            <a:ext cx="648120"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Prodotto</a:t>
            </a:r>
            <a:endParaRPr sz="950" dirty="0">
              <a:latin typeface="MB Corpo S Text"/>
              <a:cs typeface="MB Corpo S Text"/>
            </a:endParaRPr>
          </a:p>
        </p:txBody>
      </p:sp>
      <p:sp>
        <p:nvSpPr>
          <p:cNvPr id="35" name="object 35"/>
          <p:cNvSpPr txBox="1"/>
          <p:nvPr/>
        </p:nvSpPr>
        <p:spPr>
          <a:xfrm>
            <a:off x="13271534" y="1880040"/>
            <a:ext cx="1657316"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I vantaggi per i vostri clienti</a:t>
            </a:r>
            <a:endParaRPr sz="950" dirty="0">
              <a:latin typeface="MB Corpo S Text"/>
              <a:cs typeface="MB Corpo S Text"/>
            </a:endParaRPr>
          </a:p>
        </p:txBody>
      </p:sp>
      <p:sp>
        <p:nvSpPr>
          <p:cNvPr id="36" name="object 36"/>
          <p:cNvSpPr txBox="1"/>
          <p:nvPr/>
        </p:nvSpPr>
        <p:spPr>
          <a:xfrm>
            <a:off x="15471454" y="1880040"/>
            <a:ext cx="1036955" cy="168910"/>
          </a:xfrm>
          <a:prstGeom prst="rect">
            <a:avLst/>
          </a:prstGeom>
        </p:spPr>
        <p:txBody>
          <a:bodyPr vert="horz" wrap="square" lIns="0" tIns="11430" rIns="0" bIns="0" rtlCol="0">
            <a:spAutoFit/>
          </a:bodyPr>
          <a:lstStyle/>
          <a:p>
            <a:pPr marL="12700">
              <a:lnSpc>
                <a:spcPct val="100000"/>
              </a:lnSpc>
              <a:spcBef>
                <a:spcPts val="90"/>
              </a:spcBef>
            </a:pPr>
            <a:r>
              <a:rPr lang="it-IT" sz="950" b="1">
                <a:solidFill>
                  <a:srgbClr val="1A1A18"/>
                </a:solidFill>
                <a:latin typeface="MB Corpo S Text"/>
                <a:ea typeface="MB Corpo S Text"/>
                <a:cs typeface="MB Corpo S Text"/>
                <a:sym typeface="MB Corpo S Text"/>
              </a:rPr>
              <a:t>I vantaggi per voi</a:t>
            </a:r>
            <a:endParaRPr sz="950">
              <a:latin typeface="MB Corpo S Text"/>
              <a:cs typeface="MB Corpo S Text"/>
            </a:endParaRPr>
          </a:p>
        </p:txBody>
      </p:sp>
      <p:sp>
        <p:nvSpPr>
          <p:cNvPr id="37" name="object 37"/>
          <p:cNvSpPr txBox="1"/>
          <p:nvPr/>
        </p:nvSpPr>
        <p:spPr>
          <a:xfrm>
            <a:off x="17701080" y="1861494"/>
            <a:ext cx="1793875" cy="203200"/>
          </a:xfrm>
          <a:prstGeom prst="rect">
            <a:avLst/>
          </a:prstGeom>
          <a:solidFill>
            <a:srgbClr val="009EE3"/>
          </a:solidFill>
        </p:spPr>
        <p:txBody>
          <a:bodyPr vert="horz" wrap="square" lIns="0" tIns="29845" rIns="0" bIns="0" rtlCol="0">
            <a:spAutoFit/>
          </a:bodyPr>
          <a:lstStyle/>
          <a:p>
            <a:pPr marL="50165">
              <a:lnSpc>
                <a:spcPct val="100000"/>
              </a:lnSpc>
              <a:spcBef>
                <a:spcPts val="235"/>
              </a:spcBef>
            </a:pPr>
            <a:r>
              <a:rPr lang="it-IT" sz="950" b="1">
                <a:solidFill>
                  <a:srgbClr val="FFFFFF"/>
                </a:solidFill>
                <a:latin typeface="MB Corpo S Text"/>
                <a:ea typeface="MB Corpo S Text"/>
                <a:cs typeface="MB Corpo S Text"/>
                <a:sym typeface="MB Corpo S Text"/>
              </a:rPr>
              <a:t>Consiglio pratico</a:t>
            </a:r>
            <a:endParaRPr sz="950">
              <a:latin typeface="MB Corpo S Text"/>
              <a:cs typeface="MB Corpo S Text"/>
            </a:endParaRPr>
          </a:p>
        </p:txBody>
      </p:sp>
      <p:sp>
        <p:nvSpPr>
          <p:cNvPr id="38" name="object 38"/>
          <p:cNvSpPr txBox="1"/>
          <p:nvPr/>
        </p:nvSpPr>
        <p:spPr>
          <a:xfrm>
            <a:off x="10699211" y="2126478"/>
            <a:ext cx="1123950" cy="493395"/>
          </a:xfrm>
          <a:prstGeom prst="rect">
            <a:avLst/>
          </a:prstGeom>
        </p:spPr>
        <p:txBody>
          <a:bodyPr vert="horz" wrap="square" lIns="0" tIns="66040" rIns="0" bIns="0" rtlCol="0">
            <a:spAutoFit/>
          </a:bodyPr>
          <a:lstStyle/>
          <a:p>
            <a:pPr marL="12700">
              <a:lnSpc>
                <a:spcPct val="100000"/>
              </a:lnSpc>
              <a:spcBef>
                <a:spcPts val="520"/>
              </a:spcBef>
            </a:pPr>
            <a:r>
              <a:rPr lang="it-IT" sz="950" b="1">
                <a:solidFill>
                  <a:srgbClr val="009EE3"/>
                </a:solidFill>
                <a:latin typeface="MB Corpo S Text"/>
                <a:ea typeface="MB Corpo S Text"/>
                <a:cs typeface="MB Corpo S Text"/>
                <a:sym typeface="MB Corpo S Text"/>
              </a:rPr>
              <a:t>Filtro dell'olio.</a:t>
            </a:r>
            <a:endParaRPr sz="950">
              <a:latin typeface="MB Corpo S Text"/>
              <a:cs typeface="MB Corpo S Text"/>
            </a:endParaRPr>
          </a:p>
          <a:p>
            <a:pPr marL="12700" marR="5080">
              <a:lnSpc>
                <a:spcPct val="113300"/>
              </a:lnSpc>
              <a:spcBef>
                <a:spcPts val="220"/>
              </a:spcBef>
            </a:pPr>
            <a:r>
              <a:rPr lang="it-IT" sz="700">
                <a:solidFill>
                  <a:srgbClr val="1A1A18"/>
                </a:solidFill>
                <a:latin typeface="MB Corpo S Text Light"/>
                <a:ea typeface="MB Corpo S Text Light"/>
                <a:cs typeface="MB Corpo S Text Light"/>
                <a:sym typeface="MB Corpo S Text Light"/>
              </a:rPr>
              <a:t>Lungo ciclo di vita con prestazioni sempre al massimo.</a:t>
            </a:r>
            <a:endParaRPr sz="700">
              <a:latin typeface="MB Corpo S Text Light"/>
              <a:cs typeface="MB Corpo S Text Light"/>
            </a:endParaRPr>
          </a:p>
        </p:txBody>
      </p:sp>
      <p:grpSp>
        <p:nvGrpSpPr>
          <p:cNvPr id="39" name="object 39"/>
          <p:cNvGrpSpPr/>
          <p:nvPr/>
        </p:nvGrpSpPr>
        <p:grpSpPr>
          <a:xfrm>
            <a:off x="12065448" y="2164446"/>
            <a:ext cx="812165" cy="914400"/>
            <a:chOff x="12065448" y="2164446"/>
            <a:chExt cx="812165" cy="914400"/>
          </a:xfrm>
        </p:grpSpPr>
        <p:pic>
          <p:nvPicPr>
            <p:cNvPr id="40" name="object 40"/>
            <p:cNvPicPr/>
            <p:nvPr/>
          </p:nvPicPr>
          <p:blipFill>
            <a:blip r:embed="rId5" cstate="print"/>
            <a:stretch>
              <a:fillRect/>
            </a:stretch>
          </p:blipFill>
          <p:spPr>
            <a:xfrm>
              <a:off x="12319680" y="2164446"/>
              <a:ext cx="557756" cy="913817"/>
            </a:xfrm>
            <a:prstGeom prst="rect">
              <a:avLst/>
            </a:prstGeom>
          </p:spPr>
        </p:pic>
        <p:sp>
          <p:nvSpPr>
            <p:cNvPr id="41" name="object 41"/>
            <p:cNvSpPr/>
            <p:nvPr/>
          </p:nvSpPr>
          <p:spPr>
            <a:xfrm>
              <a:off x="12072910" y="2529118"/>
              <a:ext cx="393065" cy="393065"/>
            </a:xfrm>
            <a:custGeom>
              <a:avLst/>
              <a:gdLst/>
              <a:ahLst/>
              <a:cxnLst/>
              <a:rect l="l" t="t" r="r" b="b"/>
              <a:pathLst>
                <a:path w="393065" h="393064">
                  <a:moveTo>
                    <a:pt x="196458" y="0"/>
                  </a:moveTo>
                  <a:lnTo>
                    <a:pt x="151413" y="5188"/>
                  </a:lnTo>
                  <a:lnTo>
                    <a:pt x="110062" y="19966"/>
                  </a:lnTo>
                  <a:lnTo>
                    <a:pt x="73585" y="43156"/>
                  </a:lnTo>
                  <a:lnTo>
                    <a:pt x="43160" y="73577"/>
                  </a:lnTo>
                  <a:lnTo>
                    <a:pt x="19968" y="110052"/>
                  </a:lnTo>
                  <a:lnTo>
                    <a:pt x="5188" y="151402"/>
                  </a:lnTo>
                  <a:lnTo>
                    <a:pt x="0" y="196446"/>
                  </a:lnTo>
                  <a:lnTo>
                    <a:pt x="5188" y="241490"/>
                  </a:lnTo>
                  <a:lnTo>
                    <a:pt x="19968" y="282840"/>
                  </a:lnTo>
                  <a:lnTo>
                    <a:pt x="43160" y="319315"/>
                  </a:lnTo>
                  <a:lnTo>
                    <a:pt x="73585" y="349736"/>
                  </a:lnTo>
                  <a:lnTo>
                    <a:pt x="110062" y="372926"/>
                  </a:lnTo>
                  <a:lnTo>
                    <a:pt x="151413"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42" name="object 42"/>
            <p:cNvSpPr/>
            <p:nvPr/>
          </p:nvSpPr>
          <p:spPr>
            <a:xfrm>
              <a:off x="12072910" y="2529118"/>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13" y="387704"/>
                  </a:lnTo>
                  <a:lnTo>
                    <a:pt x="110062" y="372926"/>
                  </a:lnTo>
                  <a:lnTo>
                    <a:pt x="73585" y="349736"/>
                  </a:lnTo>
                  <a:lnTo>
                    <a:pt x="43160" y="319315"/>
                  </a:lnTo>
                  <a:lnTo>
                    <a:pt x="19968" y="282840"/>
                  </a:lnTo>
                  <a:lnTo>
                    <a:pt x="5188" y="241490"/>
                  </a:lnTo>
                  <a:lnTo>
                    <a:pt x="0" y="196446"/>
                  </a:lnTo>
                  <a:lnTo>
                    <a:pt x="5188" y="151402"/>
                  </a:lnTo>
                  <a:lnTo>
                    <a:pt x="19968" y="110052"/>
                  </a:lnTo>
                  <a:lnTo>
                    <a:pt x="43160" y="73577"/>
                  </a:lnTo>
                  <a:lnTo>
                    <a:pt x="73585" y="43156"/>
                  </a:lnTo>
                  <a:lnTo>
                    <a:pt x="110062" y="19966"/>
                  </a:lnTo>
                  <a:lnTo>
                    <a:pt x="151413"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43" name="object 43"/>
            <p:cNvSpPr/>
            <p:nvPr/>
          </p:nvSpPr>
          <p:spPr>
            <a:xfrm>
              <a:off x="12163933" y="2575492"/>
              <a:ext cx="211454" cy="287655"/>
            </a:xfrm>
            <a:custGeom>
              <a:avLst/>
              <a:gdLst/>
              <a:ahLst/>
              <a:cxnLst/>
              <a:rect l="l" t="t" r="r" b="b"/>
              <a:pathLst>
                <a:path w="211454" h="287655">
                  <a:moveTo>
                    <a:pt x="54063" y="224828"/>
                  </a:moveTo>
                  <a:lnTo>
                    <a:pt x="48602" y="219379"/>
                  </a:lnTo>
                  <a:lnTo>
                    <a:pt x="41884" y="219379"/>
                  </a:lnTo>
                  <a:lnTo>
                    <a:pt x="35153" y="219379"/>
                  </a:lnTo>
                  <a:lnTo>
                    <a:pt x="29705" y="224828"/>
                  </a:lnTo>
                  <a:lnTo>
                    <a:pt x="29705" y="238290"/>
                  </a:lnTo>
                  <a:lnTo>
                    <a:pt x="35153" y="243725"/>
                  </a:lnTo>
                  <a:lnTo>
                    <a:pt x="48602" y="243725"/>
                  </a:lnTo>
                  <a:lnTo>
                    <a:pt x="54063" y="238290"/>
                  </a:lnTo>
                  <a:lnTo>
                    <a:pt x="54063" y="224828"/>
                  </a:lnTo>
                  <a:close/>
                </a:path>
                <a:path w="211454" h="287655">
                  <a:moveTo>
                    <a:pt x="54063" y="187807"/>
                  </a:moveTo>
                  <a:lnTo>
                    <a:pt x="48602" y="182359"/>
                  </a:lnTo>
                  <a:lnTo>
                    <a:pt x="41884" y="182359"/>
                  </a:lnTo>
                  <a:lnTo>
                    <a:pt x="35153" y="182359"/>
                  </a:lnTo>
                  <a:lnTo>
                    <a:pt x="29705" y="187807"/>
                  </a:lnTo>
                  <a:lnTo>
                    <a:pt x="29705" y="201256"/>
                  </a:lnTo>
                  <a:lnTo>
                    <a:pt x="35153" y="206705"/>
                  </a:lnTo>
                  <a:lnTo>
                    <a:pt x="48602" y="206705"/>
                  </a:lnTo>
                  <a:lnTo>
                    <a:pt x="54063" y="201256"/>
                  </a:lnTo>
                  <a:lnTo>
                    <a:pt x="54063" y="187807"/>
                  </a:lnTo>
                  <a:close/>
                </a:path>
                <a:path w="211454" h="287655">
                  <a:moveTo>
                    <a:pt x="54063" y="150761"/>
                  </a:moveTo>
                  <a:lnTo>
                    <a:pt x="48602" y="145313"/>
                  </a:lnTo>
                  <a:lnTo>
                    <a:pt x="41884" y="145313"/>
                  </a:lnTo>
                  <a:lnTo>
                    <a:pt x="35153" y="145313"/>
                  </a:lnTo>
                  <a:lnTo>
                    <a:pt x="29705" y="150761"/>
                  </a:lnTo>
                  <a:lnTo>
                    <a:pt x="29705" y="164236"/>
                  </a:lnTo>
                  <a:lnTo>
                    <a:pt x="35153" y="169684"/>
                  </a:lnTo>
                  <a:lnTo>
                    <a:pt x="48602" y="169684"/>
                  </a:lnTo>
                  <a:lnTo>
                    <a:pt x="54063" y="164236"/>
                  </a:lnTo>
                  <a:lnTo>
                    <a:pt x="54063" y="150761"/>
                  </a:lnTo>
                  <a:close/>
                </a:path>
                <a:path w="211454" h="287655">
                  <a:moveTo>
                    <a:pt x="54063" y="113753"/>
                  </a:moveTo>
                  <a:lnTo>
                    <a:pt x="48602" y="108292"/>
                  </a:lnTo>
                  <a:lnTo>
                    <a:pt x="41884" y="108292"/>
                  </a:lnTo>
                  <a:lnTo>
                    <a:pt x="35153" y="108292"/>
                  </a:lnTo>
                  <a:lnTo>
                    <a:pt x="29705" y="113753"/>
                  </a:lnTo>
                  <a:lnTo>
                    <a:pt x="29705" y="127215"/>
                  </a:lnTo>
                  <a:lnTo>
                    <a:pt x="35153" y="132664"/>
                  </a:lnTo>
                  <a:lnTo>
                    <a:pt x="48602" y="132664"/>
                  </a:lnTo>
                  <a:lnTo>
                    <a:pt x="54063" y="127215"/>
                  </a:lnTo>
                  <a:lnTo>
                    <a:pt x="54063" y="113753"/>
                  </a:lnTo>
                  <a:close/>
                </a:path>
                <a:path w="211454" h="287655">
                  <a:moveTo>
                    <a:pt x="54063" y="76733"/>
                  </a:moveTo>
                  <a:lnTo>
                    <a:pt x="48602" y="71297"/>
                  </a:lnTo>
                  <a:lnTo>
                    <a:pt x="41884" y="71297"/>
                  </a:lnTo>
                  <a:lnTo>
                    <a:pt x="35153" y="71297"/>
                  </a:lnTo>
                  <a:lnTo>
                    <a:pt x="29705" y="76733"/>
                  </a:lnTo>
                  <a:lnTo>
                    <a:pt x="29705" y="90195"/>
                  </a:lnTo>
                  <a:lnTo>
                    <a:pt x="35153" y="95643"/>
                  </a:lnTo>
                  <a:lnTo>
                    <a:pt x="48602" y="95643"/>
                  </a:lnTo>
                  <a:lnTo>
                    <a:pt x="54063" y="90195"/>
                  </a:lnTo>
                  <a:lnTo>
                    <a:pt x="54063" y="76733"/>
                  </a:lnTo>
                  <a:close/>
                </a:path>
                <a:path w="211454" h="287655">
                  <a:moveTo>
                    <a:pt x="167640" y="46101"/>
                  </a:moveTo>
                  <a:lnTo>
                    <a:pt x="161213" y="34302"/>
                  </a:lnTo>
                  <a:lnTo>
                    <a:pt x="148945" y="11798"/>
                  </a:lnTo>
                  <a:lnTo>
                    <a:pt x="142519" y="0"/>
                  </a:lnTo>
                  <a:lnTo>
                    <a:pt x="116738" y="0"/>
                  </a:lnTo>
                  <a:lnTo>
                    <a:pt x="116738" y="16827"/>
                  </a:lnTo>
                  <a:lnTo>
                    <a:pt x="116738" y="29260"/>
                  </a:lnTo>
                  <a:lnTo>
                    <a:pt x="111683" y="34302"/>
                  </a:lnTo>
                  <a:lnTo>
                    <a:pt x="99250" y="34302"/>
                  </a:lnTo>
                  <a:lnTo>
                    <a:pt x="94221" y="29260"/>
                  </a:lnTo>
                  <a:lnTo>
                    <a:pt x="94221" y="16827"/>
                  </a:lnTo>
                  <a:lnTo>
                    <a:pt x="99250" y="11798"/>
                  </a:lnTo>
                  <a:lnTo>
                    <a:pt x="111683" y="11798"/>
                  </a:lnTo>
                  <a:lnTo>
                    <a:pt x="116738" y="16827"/>
                  </a:lnTo>
                  <a:lnTo>
                    <a:pt x="116738" y="0"/>
                  </a:lnTo>
                  <a:lnTo>
                    <a:pt x="68465" y="0"/>
                  </a:lnTo>
                  <a:lnTo>
                    <a:pt x="43307" y="46101"/>
                  </a:lnTo>
                  <a:lnTo>
                    <a:pt x="167640" y="46101"/>
                  </a:lnTo>
                  <a:close/>
                </a:path>
                <a:path w="211454" h="287655">
                  <a:moveTo>
                    <a:pt x="210947" y="27711"/>
                  </a:moveTo>
                  <a:lnTo>
                    <a:pt x="207670" y="24422"/>
                  </a:lnTo>
                  <a:lnTo>
                    <a:pt x="203606" y="24422"/>
                  </a:lnTo>
                  <a:lnTo>
                    <a:pt x="161201" y="24422"/>
                  </a:lnTo>
                  <a:lnTo>
                    <a:pt x="170154" y="40830"/>
                  </a:lnTo>
                  <a:lnTo>
                    <a:pt x="195580" y="40830"/>
                  </a:lnTo>
                  <a:lnTo>
                    <a:pt x="195580" y="270649"/>
                  </a:lnTo>
                  <a:lnTo>
                    <a:pt x="15367" y="270649"/>
                  </a:lnTo>
                  <a:lnTo>
                    <a:pt x="15367" y="40830"/>
                  </a:lnTo>
                  <a:lnTo>
                    <a:pt x="40805" y="40830"/>
                  </a:lnTo>
                  <a:lnTo>
                    <a:pt x="49771" y="24422"/>
                  </a:lnTo>
                  <a:lnTo>
                    <a:pt x="3276" y="24422"/>
                  </a:lnTo>
                  <a:lnTo>
                    <a:pt x="0" y="27711"/>
                  </a:lnTo>
                  <a:lnTo>
                    <a:pt x="0" y="283768"/>
                  </a:lnTo>
                  <a:lnTo>
                    <a:pt x="3276" y="287070"/>
                  </a:lnTo>
                  <a:lnTo>
                    <a:pt x="207670" y="287070"/>
                  </a:lnTo>
                  <a:lnTo>
                    <a:pt x="210947" y="283768"/>
                  </a:lnTo>
                  <a:lnTo>
                    <a:pt x="210947" y="27711"/>
                  </a:lnTo>
                  <a:close/>
                </a:path>
              </a:pathLst>
            </a:custGeom>
            <a:solidFill>
              <a:srgbClr val="009EE3"/>
            </a:solidFill>
          </p:spPr>
          <p:txBody>
            <a:bodyPr wrap="square" lIns="0" tIns="0" rIns="0" bIns="0" rtlCol="0"/>
            <a:lstStyle/>
            <a:p>
              <a:endParaRPr/>
            </a:p>
          </p:txBody>
        </p:sp>
        <p:pic>
          <p:nvPicPr>
            <p:cNvPr id="44" name="object 44"/>
            <p:cNvPicPr/>
            <p:nvPr/>
          </p:nvPicPr>
          <p:blipFill>
            <a:blip r:embed="rId6" cstate="print"/>
            <a:stretch>
              <a:fillRect/>
            </a:stretch>
          </p:blipFill>
          <p:spPr>
            <a:xfrm>
              <a:off x="12227301" y="2644567"/>
              <a:ext cx="125239" cy="173767"/>
            </a:xfrm>
            <a:prstGeom prst="rect">
              <a:avLst/>
            </a:prstGeom>
          </p:spPr>
        </p:pic>
      </p:grpSp>
      <p:sp>
        <p:nvSpPr>
          <p:cNvPr id="45" name="object 45"/>
          <p:cNvSpPr txBox="1"/>
          <p:nvPr/>
        </p:nvSpPr>
        <p:spPr>
          <a:xfrm>
            <a:off x="13233497" y="2113677"/>
            <a:ext cx="2200275" cy="1015365"/>
          </a:xfrm>
          <a:prstGeom prst="rect">
            <a:avLst/>
          </a:prstGeom>
          <a:solidFill>
            <a:srgbClr val="009EE3"/>
          </a:solidFill>
        </p:spPr>
        <p:txBody>
          <a:bodyPr vert="horz" wrap="square" lIns="0" tIns="71755" rIns="0" bIns="0" rtlCol="0">
            <a:spAutoFit/>
          </a:bodyPr>
          <a:lstStyle/>
          <a:p>
            <a:pPr marL="114300" marR="552450" indent="-64135">
              <a:lnSpc>
                <a:spcPct val="113300"/>
              </a:lnSpc>
              <a:spcBef>
                <a:spcPts val="565"/>
              </a:spcBef>
              <a:buChar char="•"/>
              <a:tabLst>
                <a:tab pos="115570" algn="l"/>
              </a:tabLst>
            </a:pPr>
            <a:r>
              <a:rPr lang="it-IT" sz="700">
                <a:solidFill>
                  <a:srgbClr val="FFFFFF"/>
                </a:solidFill>
                <a:latin typeface="MB Corpo S Text Light"/>
                <a:ea typeface="MB Corpo S Text Light"/>
                <a:cs typeface="MB Corpo S Text Light"/>
                <a:sym typeface="MB Corpo S Text Light"/>
              </a:rPr>
              <a:t>Rapporto ideale tra effetto filtrante e capacità di assorbimento delle impurità.</a:t>
            </a:r>
            <a:endParaRPr sz="700">
              <a:latin typeface="MB Corpo S Text Light"/>
              <a:cs typeface="MB Corpo S Text Light"/>
            </a:endParaRPr>
          </a:p>
          <a:p>
            <a:pPr marL="114300" marR="549275" indent="-64135">
              <a:lnSpc>
                <a:spcPct val="113300"/>
              </a:lnSpc>
              <a:spcBef>
                <a:spcPts val="270"/>
              </a:spcBef>
              <a:buChar char="•"/>
              <a:tabLst>
                <a:tab pos="115570" algn="l"/>
              </a:tabLst>
            </a:pPr>
            <a:r>
              <a:rPr lang="it-IT" sz="700">
                <a:solidFill>
                  <a:srgbClr val="FFFFFF"/>
                </a:solidFill>
                <a:latin typeface="MB Corpo S Text Light"/>
                <a:ea typeface="MB Corpo S Text Light"/>
                <a:cs typeface="MB Corpo S Text Light"/>
                <a:sym typeface="MB Corpo S Text Light"/>
              </a:rPr>
              <a:t>Solo un olio filtrato in modo ottimale supera gli intervalli di manutenzione.</a:t>
            </a:r>
            <a:endParaRPr sz="700">
              <a:latin typeface="MB Corpo S Text Light"/>
              <a:cs typeface="MB Corpo S Text Light"/>
            </a:endParaRPr>
          </a:p>
          <a:p>
            <a:pPr marL="112395" marR="506095" indent="-62230">
              <a:lnSpc>
                <a:spcPct val="113300"/>
              </a:lnSpc>
              <a:spcBef>
                <a:spcPts val="265"/>
              </a:spcBef>
              <a:buChar char="•"/>
              <a:tabLst>
                <a:tab pos="113664" algn="l"/>
              </a:tabLst>
            </a:pPr>
            <a:r>
              <a:rPr lang="it-IT" sz="700">
                <a:solidFill>
                  <a:srgbClr val="FFFFFF"/>
                </a:solidFill>
                <a:latin typeface="MB Corpo S Text Light"/>
                <a:ea typeface="MB Corpo S Text Light"/>
                <a:cs typeface="MB Corpo S Text Light"/>
                <a:sym typeface="MB Corpo S Text Light"/>
              </a:rPr>
              <a:t>Previene usura precoce e danni indiretti all'impianto di iniezione e al motore.</a:t>
            </a:r>
            <a:endParaRPr sz="700">
              <a:latin typeface="MB Corpo S Text Light"/>
              <a:cs typeface="MB Corpo S Text Light"/>
            </a:endParaRPr>
          </a:p>
        </p:txBody>
      </p:sp>
      <p:sp>
        <p:nvSpPr>
          <p:cNvPr id="46" name="object 46"/>
          <p:cNvSpPr txBox="1"/>
          <p:nvPr/>
        </p:nvSpPr>
        <p:spPr>
          <a:xfrm>
            <a:off x="15471519" y="2173316"/>
            <a:ext cx="1872614" cy="818515"/>
          </a:xfrm>
          <a:prstGeom prst="rect">
            <a:avLst/>
          </a:prstGeom>
        </p:spPr>
        <p:txBody>
          <a:bodyPr vert="horz" wrap="square" lIns="0" tIns="12700" rIns="0" bIns="0" rtlCol="0">
            <a:spAutoFit/>
          </a:bodyPr>
          <a:lstStyle/>
          <a:p>
            <a:pPr marL="76200" marR="240665" indent="-64135">
              <a:lnSpc>
                <a:spcPct val="113300"/>
              </a:lnSpc>
              <a:spcBef>
                <a:spcPts val="100"/>
              </a:spcBef>
              <a:buChar char="•"/>
              <a:tabLst>
                <a:tab pos="77470" algn="l"/>
              </a:tabLst>
            </a:pPr>
            <a:r>
              <a:rPr lang="it-IT" sz="700">
                <a:solidFill>
                  <a:srgbClr val="1A1A18"/>
                </a:solidFill>
                <a:latin typeface="MB Corpo S Text Light"/>
                <a:ea typeface="MB Corpo S Text Light"/>
                <a:cs typeface="MB Corpo S Text Light"/>
                <a:sym typeface="MB Corpo S Text Light"/>
              </a:rPr>
              <a:t>L'accoppiamento geometrico perfetto garantisce tenuta e semplicità di montaggio.</a:t>
            </a:r>
            <a:endParaRPr sz="700">
              <a:latin typeface="MB Corpo S Text Light"/>
              <a:cs typeface="MB Corpo S Text Light"/>
            </a:endParaRPr>
          </a:p>
          <a:p>
            <a:pPr marL="76200" marR="5080" indent="-64135">
              <a:lnSpc>
                <a:spcPct val="113300"/>
              </a:lnSpc>
              <a:spcBef>
                <a:spcPts val="265"/>
              </a:spcBef>
              <a:buChar char="•"/>
              <a:tabLst>
                <a:tab pos="77470" algn="l"/>
              </a:tabLst>
            </a:pPr>
            <a:r>
              <a:rPr lang="it-IT" sz="700">
                <a:solidFill>
                  <a:srgbClr val="1A1A18"/>
                </a:solidFill>
                <a:latin typeface="MB Corpo S Text Light"/>
                <a:ea typeface="MB Corpo S Text Light"/>
                <a:cs typeface="MB Corpo S Text Light"/>
                <a:sym typeface="MB Corpo S Text Light"/>
              </a:rPr>
              <a:t>Il volume di fornitura comprende anche gli anelli di tenuta necessari.</a:t>
            </a:r>
            <a:endParaRPr sz="700">
              <a:latin typeface="MB Corpo S Text Light"/>
              <a:cs typeface="MB Corpo S Text Light"/>
            </a:endParaRPr>
          </a:p>
          <a:p>
            <a:pPr marL="76200" marR="56515" indent="-64135">
              <a:lnSpc>
                <a:spcPct val="113300"/>
              </a:lnSpc>
              <a:spcBef>
                <a:spcPts val="265"/>
              </a:spcBef>
              <a:buChar char="•"/>
              <a:tabLst>
                <a:tab pos="77470" algn="l"/>
              </a:tabLst>
            </a:pPr>
            <a:r>
              <a:rPr lang="it-IT" sz="700">
                <a:solidFill>
                  <a:srgbClr val="1A1A18"/>
                </a:solidFill>
                <a:latin typeface="MB Corpo S Text Light"/>
                <a:ea typeface="MB Corpo S Text Light"/>
                <a:cs typeface="MB Corpo S Text Light"/>
                <a:sym typeface="MB Corpo S Text Light"/>
              </a:rPr>
              <a:t>Il filtro dell'olio originale dispone di contrassegni per il montaggio corretto.</a:t>
            </a:r>
            <a:endParaRPr sz="700">
              <a:latin typeface="MB Corpo S Text Light"/>
              <a:cs typeface="MB Corpo S Text Light"/>
            </a:endParaRPr>
          </a:p>
        </p:txBody>
      </p:sp>
      <p:sp>
        <p:nvSpPr>
          <p:cNvPr id="47" name="object 47"/>
          <p:cNvSpPr txBox="1"/>
          <p:nvPr/>
        </p:nvSpPr>
        <p:spPr>
          <a:xfrm>
            <a:off x="17739168" y="2173316"/>
            <a:ext cx="1568450" cy="509270"/>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it-IT" sz="700">
                <a:solidFill>
                  <a:srgbClr val="009EE3"/>
                </a:solidFill>
                <a:latin typeface="MB Corpo S Text Light"/>
                <a:ea typeface="MB Corpo S Text Light"/>
                <a:cs typeface="MB Corpo S Text Light"/>
                <a:sym typeface="MB Corpo S Text Light"/>
              </a:rPr>
              <a:t>Per i motori V6 e V8 a benzina trovano impiego fibre completamente sintetiche in grado di reggere le maggiori sollecitazioni di pressione di questi motori.</a:t>
            </a:r>
            <a:endParaRPr sz="700">
              <a:latin typeface="MB Corpo S Text Light"/>
              <a:cs typeface="MB Corpo S Text Light"/>
            </a:endParaRPr>
          </a:p>
        </p:txBody>
      </p:sp>
      <p:sp>
        <p:nvSpPr>
          <p:cNvPr id="48" name="object 48"/>
          <p:cNvSpPr txBox="1"/>
          <p:nvPr/>
        </p:nvSpPr>
        <p:spPr>
          <a:xfrm>
            <a:off x="10696323" y="3243313"/>
            <a:ext cx="1205230" cy="856615"/>
          </a:xfrm>
          <a:prstGeom prst="rect">
            <a:avLst/>
          </a:prstGeom>
        </p:spPr>
        <p:txBody>
          <a:bodyPr vert="horz" wrap="square" lIns="0" tIns="66040" rIns="0" bIns="0" rtlCol="0">
            <a:spAutoFit/>
          </a:bodyPr>
          <a:lstStyle/>
          <a:p>
            <a:pPr marL="12700">
              <a:lnSpc>
                <a:spcPct val="100000"/>
              </a:lnSpc>
              <a:spcBef>
                <a:spcPts val="520"/>
              </a:spcBef>
            </a:pPr>
            <a:r>
              <a:rPr lang="it-IT" sz="950" b="1">
                <a:solidFill>
                  <a:srgbClr val="009EE3"/>
                </a:solidFill>
                <a:latin typeface="MB Corpo S Text"/>
                <a:ea typeface="MB Corpo S Text"/>
                <a:cs typeface="MB Corpo S Text"/>
                <a:sym typeface="MB Corpo S Text"/>
              </a:rPr>
              <a:t>Filtro dell'aria.</a:t>
            </a:r>
            <a:endParaRPr sz="950">
              <a:latin typeface="MB Corpo S Text"/>
              <a:cs typeface="MB Corpo S Text"/>
            </a:endParaRPr>
          </a:p>
          <a:p>
            <a:pPr marL="12700" marR="5080">
              <a:lnSpc>
                <a:spcPct val="113300"/>
              </a:lnSpc>
              <a:spcBef>
                <a:spcPts val="220"/>
              </a:spcBef>
            </a:pPr>
            <a:r>
              <a:rPr lang="it-IT" sz="700">
                <a:solidFill>
                  <a:srgbClr val="1A1A18"/>
                </a:solidFill>
                <a:latin typeface="MB Corpo S Text Light"/>
                <a:ea typeface="MB Corpo S Text Light"/>
                <a:cs typeface="MB Corpo S Text Light"/>
                <a:sym typeface="MB Corpo S Text Light"/>
              </a:rPr>
              <a:t>Performance potente con bassi consumi di carburante grazie ad un elevato potere filtrante contestualmente ad un'elevata permeabilità all'aria.</a:t>
            </a:r>
            <a:endParaRPr sz="700">
              <a:latin typeface="MB Corpo S Text Light"/>
              <a:cs typeface="MB Corpo S Text Light"/>
            </a:endParaRPr>
          </a:p>
        </p:txBody>
      </p:sp>
      <p:grpSp>
        <p:nvGrpSpPr>
          <p:cNvPr id="49" name="object 49"/>
          <p:cNvGrpSpPr/>
          <p:nvPr/>
        </p:nvGrpSpPr>
        <p:grpSpPr>
          <a:xfrm>
            <a:off x="12065448" y="3326254"/>
            <a:ext cx="914400" cy="914400"/>
            <a:chOff x="12065448" y="3326254"/>
            <a:chExt cx="914400" cy="914400"/>
          </a:xfrm>
        </p:grpSpPr>
        <p:pic>
          <p:nvPicPr>
            <p:cNvPr id="50" name="object 50"/>
            <p:cNvPicPr/>
            <p:nvPr/>
          </p:nvPicPr>
          <p:blipFill>
            <a:blip r:embed="rId7" cstate="print"/>
            <a:stretch>
              <a:fillRect/>
            </a:stretch>
          </p:blipFill>
          <p:spPr>
            <a:xfrm>
              <a:off x="12235074" y="3326254"/>
              <a:ext cx="744593" cy="913829"/>
            </a:xfrm>
            <a:prstGeom prst="rect">
              <a:avLst/>
            </a:prstGeom>
          </p:spPr>
        </p:pic>
        <p:sp>
          <p:nvSpPr>
            <p:cNvPr id="51" name="object 51"/>
            <p:cNvSpPr/>
            <p:nvPr/>
          </p:nvSpPr>
          <p:spPr>
            <a:xfrm>
              <a:off x="12072910" y="3656251"/>
              <a:ext cx="393065" cy="393065"/>
            </a:xfrm>
            <a:custGeom>
              <a:avLst/>
              <a:gdLst/>
              <a:ahLst/>
              <a:cxnLst/>
              <a:rect l="l" t="t" r="r" b="b"/>
              <a:pathLst>
                <a:path w="393065" h="393064">
                  <a:moveTo>
                    <a:pt x="196458" y="0"/>
                  </a:moveTo>
                  <a:lnTo>
                    <a:pt x="151413" y="5188"/>
                  </a:lnTo>
                  <a:lnTo>
                    <a:pt x="110062" y="19966"/>
                  </a:lnTo>
                  <a:lnTo>
                    <a:pt x="73585" y="43156"/>
                  </a:lnTo>
                  <a:lnTo>
                    <a:pt x="43160" y="73577"/>
                  </a:lnTo>
                  <a:lnTo>
                    <a:pt x="19968" y="110052"/>
                  </a:lnTo>
                  <a:lnTo>
                    <a:pt x="5188" y="151402"/>
                  </a:lnTo>
                  <a:lnTo>
                    <a:pt x="0" y="196446"/>
                  </a:lnTo>
                  <a:lnTo>
                    <a:pt x="5188" y="241490"/>
                  </a:lnTo>
                  <a:lnTo>
                    <a:pt x="19968" y="282840"/>
                  </a:lnTo>
                  <a:lnTo>
                    <a:pt x="43160" y="319315"/>
                  </a:lnTo>
                  <a:lnTo>
                    <a:pt x="73585" y="349736"/>
                  </a:lnTo>
                  <a:lnTo>
                    <a:pt x="110062" y="372926"/>
                  </a:lnTo>
                  <a:lnTo>
                    <a:pt x="151413"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2" name="object 52"/>
            <p:cNvSpPr/>
            <p:nvPr/>
          </p:nvSpPr>
          <p:spPr>
            <a:xfrm>
              <a:off x="12072910" y="3656251"/>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13" y="387704"/>
                  </a:lnTo>
                  <a:lnTo>
                    <a:pt x="110062" y="372926"/>
                  </a:lnTo>
                  <a:lnTo>
                    <a:pt x="73585" y="349736"/>
                  </a:lnTo>
                  <a:lnTo>
                    <a:pt x="43160" y="319315"/>
                  </a:lnTo>
                  <a:lnTo>
                    <a:pt x="19968" y="282840"/>
                  </a:lnTo>
                  <a:lnTo>
                    <a:pt x="5188" y="241490"/>
                  </a:lnTo>
                  <a:lnTo>
                    <a:pt x="0" y="196446"/>
                  </a:lnTo>
                  <a:lnTo>
                    <a:pt x="5188" y="151402"/>
                  </a:lnTo>
                  <a:lnTo>
                    <a:pt x="19968" y="110052"/>
                  </a:lnTo>
                  <a:lnTo>
                    <a:pt x="43160" y="73577"/>
                  </a:lnTo>
                  <a:lnTo>
                    <a:pt x="73585" y="43156"/>
                  </a:lnTo>
                  <a:lnTo>
                    <a:pt x="110062" y="19966"/>
                  </a:lnTo>
                  <a:lnTo>
                    <a:pt x="151413"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3" name="object 53"/>
            <p:cNvSpPr/>
            <p:nvPr/>
          </p:nvSpPr>
          <p:spPr>
            <a:xfrm>
              <a:off x="12163933" y="3702617"/>
              <a:ext cx="211454" cy="287655"/>
            </a:xfrm>
            <a:custGeom>
              <a:avLst/>
              <a:gdLst/>
              <a:ahLst/>
              <a:cxnLst/>
              <a:rect l="l" t="t" r="r" b="b"/>
              <a:pathLst>
                <a:path w="211454"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4" h="287654">
                  <a:moveTo>
                    <a:pt x="54063" y="187807"/>
                  </a:moveTo>
                  <a:lnTo>
                    <a:pt x="48602" y="182372"/>
                  </a:lnTo>
                  <a:lnTo>
                    <a:pt x="41884" y="182372"/>
                  </a:lnTo>
                  <a:lnTo>
                    <a:pt x="35153" y="182372"/>
                  </a:lnTo>
                  <a:lnTo>
                    <a:pt x="29705" y="187807"/>
                  </a:lnTo>
                  <a:lnTo>
                    <a:pt x="29705" y="201269"/>
                  </a:lnTo>
                  <a:lnTo>
                    <a:pt x="35153" y="206717"/>
                  </a:lnTo>
                  <a:lnTo>
                    <a:pt x="48602" y="206717"/>
                  </a:lnTo>
                  <a:lnTo>
                    <a:pt x="54063" y="201269"/>
                  </a:lnTo>
                  <a:lnTo>
                    <a:pt x="54063" y="187807"/>
                  </a:lnTo>
                  <a:close/>
                </a:path>
                <a:path w="211454"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4"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4"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4" h="287654">
                  <a:moveTo>
                    <a:pt x="167640" y="46101"/>
                  </a:moveTo>
                  <a:lnTo>
                    <a:pt x="161213" y="34302"/>
                  </a:lnTo>
                  <a:lnTo>
                    <a:pt x="148945" y="11798"/>
                  </a:lnTo>
                  <a:lnTo>
                    <a:pt x="142519" y="0"/>
                  </a:lnTo>
                  <a:lnTo>
                    <a:pt x="116738" y="0"/>
                  </a:lnTo>
                  <a:lnTo>
                    <a:pt x="116738" y="16840"/>
                  </a:lnTo>
                  <a:lnTo>
                    <a:pt x="116738" y="29273"/>
                  </a:lnTo>
                  <a:lnTo>
                    <a:pt x="111683" y="34302"/>
                  </a:lnTo>
                  <a:lnTo>
                    <a:pt x="99250" y="34302"/>
                  </a:lnTo>
                  <a:lnTo>
                    <a:pt x="94221" y="29273"/>
                  </a:lnTo>
                  <a:lnTo>
                    <a:pt x="94221" y="16840"/>
                  </a:lnTo>
                  <a:lnTo>
                    <a:pt x="99250" y="11798"/>
                  </a:lnTo>
                  <a:lnTo>
                    <a:pt x="111683" y="11798"/>
                  </a:lnTo>
                  <a:lnTo>
                    <a:pt x="116738" y="16840"/>
                  </a:lnTo>
                  <a:lnTo>
                    <a:pt x="116738" y="0"/>
                  </a:lnTo>
                  <a:lnTo>
                    <a:pt x="68465" y="0"/>
                  </a:lnTo>
                  <a:lnTo>
                    <a:pt x="43307" y="46101"/>
                  </a:lnTo>
                  <a:lnTo>
                    <a:pt x="167640" y="46101"/>
                  </a:lnTo>
                  <a:close/>
                </a:path>
                <a:path w="211454" h="287654">
                  <a:moveTo>
                    <a:pt x="210947" y="27724"/>
                  </a:moveTo>
                  <a:lnTo>
                    <a:pt x="207670" y="24422"/>
                  </a:lnTo>
                  <a:lnTo>
                    <a:pt x="203606" y="24422"/>
                  </a:lnTo>
                  <a:lnTo>
                    <a:pt x="161201" y="24422"/>
                  </a:lnTo>
                  <a:lnTo>
                    <a:pt x="170154" y="40843"/>
                  </a:lnTo>
                  <a:lnTo>
                    <a:pt x="195580" y="40843"/>
                  </a:lnTo>
                  <a:lnTo>
                    <a:pt x="195580" y="270662"/>
                  </a:lnTo>
                  <a:lnTo>
                    <a:pt x="15367" y="270662"/>
                  </a:lnTo>
                  <a:lnTo>
                    <a:pt x="15367" y="40843"/>
                  </a:lnTo>
                  <a:lnTo>
                    <a:pt x="40805" y="40843"/>
                  </a:lnTo>
                  <a:lnTo>
                    <a:pt x="49771" y="24422"/>
                  </a:lnTo>
                  <a:lnTo>
                    <a:pt x="3276" y="24422"/>
                  </a:lnTo>
                  <a:lnTo>
                    <a:pt x="0" y="27724"/>
                  </a:lnTo>
                  <a:lnTo>
                    <a:pt x="0" y="283781"/>
                  </a:lnTo>
                  <a:lnTo>
                    <a:pt x="3276" y="287083"/>
                  </a:lnTo>
                  <a:lnTo>
                    <a:pt x="207670" y="287083"/>
                  </a:lnTo>
                  <a:lnTo>
                    <a:pt x="210947" y="283781"/>
                  </a:lnTo>
                  <a:lnTo>
                    <a:pt x="210947" y="27724"/>
                  </a:lnTo>
                  <a:close/>
                </a:path>
              </a:pathLst>
            </a:custGeom>
            <a:solidFill>
              <a:srgbClr val="009EE3"/>
            </a:solidFill>
          </p:spPr>
          <p:txBody>
            <a:bodyPr wrap="square" lIns="0" tIns="0" rIns="0" bIns="0" rtlCol="0"/>
            <a:lstStyle/>
            <a:p>
              <a:endParaRPr/>
            </a:p>
          </p:txBody>
        </p:sp>
        <p:pic>
          <p:nvPicPr>
            <p:cNvPr id="54" name="object 54"/>
            <p:cNvPicPr/>
            <p:nvPr/>
          </p:nvPicPr>
          <p:blipFill>
            <a:blip r:embed="rId8" cstate="print"/>
            <a:stretch>
              <a:fillRect/>
            </a:stretch>
          </p:blipFill>
          <p:spPr>
            <a:xfrm>
              <a:off x="12227301" y="3771700"/>
              <a:ext cx="125239" cy="173767"/>
            </a:xfrm>
            <a:prstGeom prst="rect">
              <a:avLst/>
            </a:prstGeom>
          </p:spPr>
        </p:pic>
      </p:grpSp>
      <p:sp>
        <p:nvSpPr>
          <p:cNvPr id="55" name="object 55"/>
          <p:cNvSpPr txBox="1"/>
          <p:nvPr/>
        </p:nvSpPr>
        <p:spPr>
          <a:xfrm>
            <a:off x="13233497" y="3230568"/>
            <a:ext cx="2200275" cy="1175385"/>
          </a:xfrm>
          <a:prstGeom prst="rect">
            <a:avLst/>
          </a:prstGeom>
          <a:solidFill>
            <a:srgbClr val="009EE3"/>
          </a:solidFill>
        </p:spPr>
        <p:txBody>
          <a:bodyPr vert="horz" wrap="square" lIns="0" tIns="71755" rIns="0" bIns="0" rtlCol="0">
            <a:spAutoFit/>
          </a:bodyPr>
          <a:lstStyle/>
          <a:p>
            <a:pPr marL="111125" marR="356235" indent="-64135">
              <a:lnSpc>
                <a:spcPct val="113300"/>
              </a:lnSpc>
              <a:spcBef>
                <a:spcPts val="565"/>
              </a:spcBef>
              <a:buChar char="•"/>
              <a:tabLst>
                <a:tab pos="112395" algn="l"/>
              </a:tabLst>
            </a:pPr>
            <a:r>
              <a:rPr lang="it-IT" sz="700">
                <a:solidFill>
                  <a:srgbClr val="FFFFFF"/>
                </a:solidFill>
                <a:latin typeface="MB Corpo S Text Light"/>
                <a:ea typeface="MB Corpo S Text Light"/>
                <a:cs typeface="MB Corpo S Text Light"/>
                <a:sym typeface="MB Corpo S Text Light"/>
              </a:rPr>
              <a:t>Trattiene anche le particelle più piccole senza intasarsi precocemente.</a:t>
            </a:r>
            <a:endParaRPr sz="700">
              <a:latin typeface="MB Corpo S Text Light"/>
              <a:cs typeface="MB Corpo S Text Light"/>
            </a:endParaRPr>
          </a:p>
          <a:p>
            <a:pPr marL="111125" marR="369570" indent="-64135">
              <a:lnSpc>
                <a:spcPct val="113300"/>
              </a:lnSpc>
              <a:spcBef>
                <a:spcPts val="270"/>
              </a:spcBef>
              <a:buChar char="•"/>
              <a:tabLst>
                <a:tab pos="112395" algn="l"/>
              </a:tabLst>
            </a:pPr>
            <a:r>
              <a:rPr lang="it-IT" sz="700">
                <a:solidFill>
                  <a:srgbClr val="FFFFFF"/>
                </a:solidFill>
                <a:latin typeface="MB Corpo S Text Light"/>
                <a:ea typeface="MB Corpo S Text Light"/>
                <a:cs typeface="MB Corpo S Text Light"/>
                <a:sym typeface="MB Corpo S Text Light"/>
              </a:rPr>
              <a:t>L'elevata capacità di assorbimento della polvere assicura un effetto filtrante ottimale fino alla successiva sostituzione.</a:t>
            </a:r>
            <a:endParaRPr sz="700">
              <a:latin typeface="MB Corpo S Text Light"/>
              <a:cs typeface="MB Corpo S Text Light"/>
            </a:endParaRPr>
          </a:p>
        </p:txBody>
      </p:sp>
      <p:sp>
        <p:nvSpPr>
          <p:cNvPr id="56" name="object 56"/>
          <p:cNvSpPr txBox="1"/>
          <p:nvPr/>
        </p:nvSpPr>
        <p:spPr>
          <a:xfrm>
            <a:off x="15468513" y="3290210"/>
            <a:ext cx="1932305" cy="542925"/>
          </a:xfrm>
          <a:prstGeom prst="rect">
            <a:avLst/>
          </a:prstGeom>
        </p:spPr>
        <p:txBody>
          <a:bodyPr vert="horz" wrap="square" lIns="0" tIns="12700" rIns="0" bIns="0" rtlCol="0">
            <a:spAutoFit/>
          </a:bodyPr>
          <a:lstStyle/>
          <a:p>
            <a:pPr marL="74295" marR="5080" indent="-62230">
              <a:lnSpc>
                <a:spcPct val="113300"/>
              </a:lnSpc>
              <a:spcBef>
                <a:spcPts val="100"/>
              </a:spcBef>
              <a:buChar char="•"/>
              <a:tabLst>
                <a:tab pos="75565" algn="l"/>
              </a:tabLst>
            </a:pPr>
            <a:r>
              <a:rPr lang="it-IT" sz="700">
                <a:solidFill>
                  <a:srgbClr val="1A1A18"/>
                </a:solidFill>
                <a:latin typeface="MB Corpo S Text Light"/>
                <a:ea typeface="MB Corpo S Text Light"/>
                <a:cs typeface="MB Corpo S Text Light"/>
                <a:sym typeface="MB Corpo S Text Light"/>
              </a:rPr>
              <a:t>Tutti i filtri sono precisamente adattati alla rispettiva sede di montaggio nel veicolo.</a:t>
            </a:r>
            <a:endParaRPr sz="700">
              <a:latin typeface="MB Corpo S Text Light"/>
              <a:cs typeface="MB Corpo S Text Light"/>
            </a:endParaRPr>
          </a:p>
          <a:p>
            <a:pPr marL="76200" marR="383540" indent="-64135">
              <a:lnSpc>
                <a:spcPct val="113300"/>
              </a:lnSpc>
              <a:spcBef>
                <a:spcPts val="265"/>
              </a:spcBef>
              <a:buChar char="•"/>
              <a:tabLst>
                <a:tab pos="77470" algn="l"/>
              </a:tabLst>
            </a:pPr>
            <a:r>
              <a:rPr lang="it-IT" sz="700">
                <a:solidFill>
                  <a:srgbClr val="1A1A18"/>
                </a:solidFill>
                <a:latin typeface="MB Corpo S Text Light"/>
                <a:ea typeface="MB Corpo S Text Light"/>
                <a:cs typeface="MB Corpo S Text Light"/>
                <a:sym typeface="MB Corpo S Text Light"/>
              </a:rPr>
              <a:t>Montaggio semplice grazie a precisione dimensionale e stabilità.</a:t>
            </a:r>
            <a:endParaRPr sz="700">
              <a:latin typeface="MB Corpo S Text Light"/>
              <a:cs typeface="MB Corpo S Text Light"/>
            </a:endParaRPr>
          </a:p>
        </p:txBody>
      </p:sp>
      <p:sp>
        <p:nvSpPr>
          <p:cNvPr id="57" name="object 57"/>
          <p:cNvSpPr txBox="1"/>
          <p:nvPr/>
        </p:nvSpPr>
        <p:spPr>
          <a:xfrm>
            <a:off x="17736162" y="3290210"/>
            <a:ext cx="1660526" cy="1139736"/>
          </a:xfrm>
          <a:prstGeom prst="rect">
            <a:avLst/>
          </a:prstGeom>
        </p:spPr>
        <p:txBody>
          <a:bodyPr vert="horz" wrap="square" lIns="0" tIns="12700" rIns="0" bIns="0" rtlCol="0">
            <a:spAutoFit/>
          </a:bodyPr>
          <a:lstStyle/>
          <a:p>
            <a:pPr marL="76200" marR="5080" indent="-64135" algn="l">
              <a:lnSpc>
                <a:spcPct val="113300"/>
              </a:lnSpc>
              <a:spcBef>
                <a:spcPts val="100"/>
              </a:spcBef>
              <a:buChar char="•"/>
              <a:tabLst>
                <a:tab pos="77470" algn="l"/>
              </a:tabLst>
            </a:pPr>
            <a:r>
              <a:rPr lang="it-IT" sz="700" dirty="0">
                <a:solidFill>
                  <a:srgbClr val="009EE3"/>
                </a:solidFill>
                <a:latin typeface="MB Corpo S Text Light"/>
                <a:ea typeface="MB Corpo S Text Light"/>
                <a:cs typeface="MB Corpo S Text Light"/>
                <a:sym typeface="MB Corpo S Text Light"/>
              </a:rPr>
              <a:t>Il mezzo filtrante cartaceo è ritardante di fiamma. Viene pertanto escluso il rischio di un incendio nel vano motore dovuto a materiali filtranti che prendono fuoco.</a:t>
            </a:r>
            <a:endParaRPr sz="700" dirty="0">
              <a:latin typeface="MB Corpo S Text Light"/>
              <a:cs typeface="MB Corpo S Text Light"/>
            </a:endParaRPr>
          </a:p>
          <a:p>
            <a:pPr marL="76200" marR="27305" indent="-64135" algn="l">
              <a:lnSpc>
                <a:spcPct val="113300"/>
              </a:lnSpc>
              <a:spcBef>
                <a:spcPts val="265"/>
              </a:spcBef>
              <a:buChar char="•"/>
              <a:tabLst>
                <a:tab pos="77470" algn="l"/>
              </a:tabLst>
            </a:pPr>
            <a:r>
              <a:rPr lang="it-IT" sz="700" dirty="0">
                <a:solidFill>
                  <a:srgbClr val="009EE3"/>
                </a:solidFill>
                <a:latin typeface="MB Corpo S Text Light"/>
                <a:ea typeface="MB Corpo S Text Light"/>
                <a:cs typeface="MB Corpo S Text Light"/>
                <a:sym typeface="MB Corpo S Text Light"/>
              </a:rPr>
              <a:t>Una filtrazione insufficiente può determinare il danneggiamento del misuratore di massa d'aria a film caldo (HFM) con conseguente aumento del consumo di carburante.</a:t>
            </a:r>
            <a:endParaRPr sz="700" dirty="0">
              <a:latin typeface="MB Corpo S Text Light"/>
              <a:cs typeface="MB Corpo S Text Light"/>
            </a:endParaRPr>
          </a:p>
        </p:txBody>
      </p:sp>
      <p:sp>
        <p:nvSpPr>
          <p:cNvPr id="58" name="object 58"/>
          <p:cNvSpPr txBox="1"/>
          <p:nvPr/>
        </p:nvSpPr>
        <p:spPr>
          <a:xfrm>
            <a:off x="10696323" y="4520170"/>
            <a:ext cx="1205230" cy="614680"/>
          </a:xfrm>
          <a:prstGeom prst="rect">
            <a:avLst/>
          </a:prstGeom>
        </p:spPr>
        <p:txBody>
          <a:bodyPr vert="horz" wrap="square" lIns="0" tIns="66040" rIns="0" bIns="0" rtlCol="0">
            <a:spAutoFit/>
          </a:bodyPr>
          <a:lstStyle/>
          <a:p>
            <a:pPr marL="12700">
              <a:lnSpc>
                <a:spcPct val="100000"/>
              </a:lnSpc>
              <a:spcBef>
                <a:spcPts val="520"/>
              </a:spcBef>
            </a:pPr>
            <a:r>
              <a:rPr lang="it-IT" sz="950" b="1" dirty="0">
                <a:solidFill>
                  <a:srgbClr val="009EE3"/>
                </a:solidFill>
                <a:latin typeface="MB Corpo S Text"/>
                <a:ea typeface="MB Corpo S Text"/>
                <a:cs typeface="MB Corpo S Text"/>
                <a:sym typeface="MB Corpo S Text"/>
              </a:rPr>
              <a:t>Filtro del carburante.</a:t>
            </a:r>
            <a:endParaRPr sz="950" dirty="0">
              <a:latin typeface="MB Corpo S Text"/>
              <a:cs typeface="MB Corpo S Text"/>
            </a:endParaRPr>
          </a:p>
          <a:p>
            <a:pPr marL="12700" marR="5080">
              <a:lnSpc>
                <a:spcPct val="113300"/>
              </a:lnSpc>
              <a:spcBef>
                <a:spcPts val="220"/>
              </a:spcBef>
            </a:pPr>
            <a:r>
              <a:rPr lang="it-IT" sz="700" dirty="0">
                <a:solidFill>
                  <a:srgbClr val="1A1A18"/>
                </a:solidFill>
                <a:latin typeface="MB Corpo S Text Light"/>
                <a:ea typeface="MB Corpo S Text Light"/>
                <a:cs typeface="MB Corpo S Text Light"/>
                <a:sym typeface="MB Corpo S Text Light"/>
              </a:rPr>
              <a:t>Protegge il sistema di iniezione del veicolo in modo ottimale da contaminazioni.</a:t>
            </a:r>
            <a:endParaRPr sz="700" dirty="0">
              <a:latin typeface="MB Corpo S Text Light"/>
              <a:cs typeface="MB Corpo S Text Light"/>
            </a:endParaRPr>
          </a:p>
        </p:txBody>
      </p:sp>
      <p:pic>
        <p:nvPicPr>
          <p:cNvPr id="59" name="object 59"/>
          <p:cNvPicPr/>
          <p:nvPr/>
        </p:nvPicPr>
        <p:blipFill>
          <a:blip r:embed="rId9" cstate="print"/>
          <a:stretch>
            <a:fillRect/>
          </a:stretch>
        </p:blipFill>
        <p:spPr>
          <a:xfrm>
            <a:off x="12242427" y="4558197"/>
            <a:ext cx="753430" cy="913817"/>
          </a:xfrm>
          <a:prstGeom prst="rect">
            <a:avLst/>
          </a:prstGeom>
        </p:spPr>
      </p:pic>
      <p:sp>
        <p:nvSpPr>
          <p:cNvPr id="60" name="object 60"/>
          <p:cNvSpPr txBox="1"/>
          <p:nvPr/>
        </p:nvSpPr>
        <p:spPr>
          <a:xfrm>
            <a:off x="13233497" y="4507428"/>
            <a:ext cx="2200275" cy="1015365"/>
          </a:xfrm>
          <a:prstGeom prst="rect">
            <a:avLst/>
          </a:prstGeom>
          <a:solidFill>
            <a:srgbClr val="009EE3"/>
          </a:solidFill>
        </p:spPr>
        <p:txBody>
          <a:bodyPr vert="horz" wrap="square" lIns="0" tIns="71755" rIns="0" bIns="0" rtlCol="0">
            <a:spAutoFit/>
          </a:bodyPr>
          <a:lstStyle/>
          <a:p>
            <a:pPr marL="111125" marR="171450" indent="-64135">
              <a:lnSpc>
                <a:spcPct val="113300"/>
              </a:lnSpc>
              <a:spcBef>
                <a:spcPts val="565"/>
              </a:spcBef>
              <a:buChar char="•"/>
              <a:tabLst>
                <a:tab pos="112395" algn="l"/>
              </a:tabLst>
            </a:pPr>
            <a:r>
              <a:rPr lang="it-IT" sz="700">
                <a:solidFill>
                  <a:srgbClr val="FFFFFF"/>
                </a:solidFill>
                <a:latin typeface="MB Corpo S Text Light"/>
                <a:ea typeface="MB Corpo S Text Light"/>
                <a:cs typeface="MB Corpo S Text Light"/>
                <a:sym typeface="MB Corpo S Text Light"/>
              </a:rPr>
              <a:t>Grazie ad una funzione di separazione dell'acqua e un elemento termico (a seconda del modello) viene garantito il funzionamento del filtro anche in presenza di basse temperature esterne.</a:t>
            </a:r>
            <a:endParaRPr sz="700">
              <a:latin typeface="MB Corpo S Text Light"/>
              <a:cs typeface="MB Corpo S Text Light"/>
            </a:endParaRPr>
          </a:p>
        </p:txBody>
      </p:sp>
      <p:sp>
        <p:nvSpPr>
          <p:cNvPr id="61" name="object 61"/>
          <p:cNvSpPr txBox="1"/>
          <p:nvPr/>
        </p:nvSpPr>
        <p:spPr>
          <a:xfrm>
            <a:off x="15468513" y="4567067"/>
            <a:ext cx="1920239" cy="896336"/>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it-IT" sz="700" dirty="0">
                <a:solidFill>
                  <a:srgbClr val="1A1A18"/>
                </a:solidFill>
                <a:latin typeface="MB Corpo S Text Light"/>
                <a:ea typeface="MB Corpo S Text Light"/>
                <a:cs typeface="MB Corpo S Text Light"/>
                <a:sym typeface="MB Corpo S Text Light"/>
              </a:rPr>
              <a:t>Il filtro ha un'elevata precisione dimensionale e pertanto permette il montaggio semplice e corretto.</a:t>
            </a:r>
            <a:endParaRPr sz="700" dirty="0">
              <a:latin typeface="MB Corpo S Text Light"/>
              <a:cs typeface="MB Corpo S Text Light"/>
            </a:endParaRPr>
          </a:p>
          <a:p>
            <a:pPr marL="76200" marR="93345" indent="-64135">
              <a:lnSpc>
                <a:spcPct val="113300"/>
              </a:lnSpc>
              <a:spcBef>
                <a:spcPts val="265"/>
              </a:spcBef>
              <a:buChar char="•"/>
              <a:tabLst>
                <a:tab pos="77470" algn="l"/>
              </a:tabLst>
            </a:pPr>
            <a:r>
              <a:rPr lang="it-IT" sz="700" dirty="0">
                <a:solidFill>
                  <a:srgbClr val="1A1A18"/>
                </a:solidFill>
                <a:latin typeface="MB Corpo S Text Light"/>
                <a:ea typeface="MB Corpo S Text Light"/>
                <a:cs typeface="MB Corpo S Text Light"/>
                <a:sym typeface="MB Corpo S Text Light"/>
              </a:rPr>
              <a:t>La posizione nominale delle estremità del flessibile del carburante sui tubi è contrassegnata tramite un</a:t>
            </a:r>
            <a:r>
              <a:rPr lang="it-IT" sz="700" dirty="0">
                <a:latin typeface="MB Corpo S Text Light"/>
                <a:ea typeface="MB Corpo S Text Light"/>
                <a:cs typeface="MB Corpo S Text Light"/>
                <a:sym typeface="MB Corpo S Text Light"/>
              </a:rPr>
              <a:t> </a:t>
            </a:r>
            <a:r>
              <a:rPr lang="it-IT" sz="700" dirty="0">
                <a:solidFill>
                  <a:srgbClr val="1A1A18"/>
                </a:solidFill>
                <a:latin typeface="MB Corpo S Text Light"/>
                <a:ea typeface="MB Corpo S Text Light"/>
                <a:cs typeface="MB Corpo S Text Light"/>
                <a:sym typeface="MB Corpo S Text Light"/>
              </a:rPr>
              <a:t>"finecorsa"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su tutta la circonferenza.</a:t>
            </a:r>
            <a:endParaRPr sz="700" dirty="0">
              <a:latin typeface="MB Corpo S Text Light"/>
              <a:cs typeface="MB Corpo S Text Light"/>
            </a:endParaRPr>
          </a:p>
        </p:txBody>
      </p:sp>
      <p:sp>
        <p:nvSpPr>
          <p:cNvPr id="62" name="object 62"/>
          <p:cNvSpPr txBox="1"/>
          <p:nvPr/>
        </p:nvSpPr>
        <p:spPr>
          <a:xfrm>
            <a:off x="17736162" y="4567067"/>
            <a:ext cx="1660525" cy="509270"/>
          </a:xfrm>
          <a:prstGeom prst="rect">
            <a:avLst/>
          </a:prstGeom>
        </p:spPr>
        <p:txBody>
          <a:bodyPr vert="horz" wrap="square" lIns="0" tIns="12700" rIns="0" bIns="0" rtlCol="0">
            <a:spAutoFit/>
          </a:bodyPr>
          <a:lstStyle/>
          <a:p>
            <a:pPr marL="76200" marR="5080" indent="-64135">
              <a:lnSpc>
                <a:spcPct val="113300"/>
              </a:lnSpc>
              <a:spcBef>
                <a:spcPts val="100"/>
              </a:spcBef>
              <a:buChar char="•"/>
              <a:tabLst>
                <a:tab pos="77470" algn="l"/>
              </a:tabLst>
            </a:pPr>
            <a:r>
              <a:rPr lang="it-IT" sz="700">
                <a:solidFill>
                  <a:srgbClr val="009EE3"/>
                </a:solidFill>
                <a:latin typeface="MB Corpo S Text Light"/>
                <a:ea typeface="MB Corpo S Text Light"/>
                <a:cs typeface="MB Corpo S Text Light"/>
                <a:sym typeface="MB Corpo S Text Light"/>
              </a:rPr>
              <a:t>Filtri del carburante poco efficienti portano ad una riduzione della potenza del motore con conseguente aumento del consumo di carburante.</a:t>
            </a:r>
            <a:endParaRPr sz="700">
              <a:latin typeface="MB Corpo S Text Light"/>
              <a:cs typeface="MB Corpo S Text Light"/>
            </a:endParaRPr>
          </a:p>
        </p:txBody>
      </p:sp>
      <p:sp>
        <p:nvSpPr>
          <p:cNvPr id="63" name="object 63"/>
          <p:cNvSpPr txBox="1">
            <a:spLocks noGrp="1"/>
          </p:cNvSpPr>
          <p:nvPr>
            <p:ph type="title"/>
          </p:nvPr>
        </p:nvSpPr>
        <p:spPr>
          <a:xfrm>
            <a:off x="10648562" y="219940"/>
            <a:ext cx="5194688" cy="1105535"/>
          </a:xfrm>
          <a:prstGeom prst="rect">
            <a:avLst/>
          </a:prstGeom>
        </p:spPr>
        <p:txBody>
          <a:bodyPr vert="horz" wrap="square" lIns="0" tIns="241935" rIns="0" bIns="0" rtlCol="0">
            <a:spAutoFit/>
          </a:bodyPr>
          <a:lstStyle/>
          <a:p>
            <a:pPr marL="12700">
              <a:lnSpc>
                <a:spcPct val="100000"/>
              </a:lnSpc>
              <a:spcBef>
                <a:spcPts val="1905"/>
              </a:spcBef>
            </a:pPr>
            <a:r>
              <a:rPr lang="it-IT" dirty="0"/>
              <a:t>Filtri per il motore.</a:t>
            </a:r>
          </a:p>
          <a:p>
            <a:pPr marL="12700">
              <a:lnSpc>
                <a:spcPct val="100000"/>
              </a:lnSpc>
              <a:spcBef>
                <a:spcPts val="750"/>
              </a:spcBef>
            </a:pPr>
            <a:r>
              <a:rPr lang="it-IT" sz="1400" dirty="0">
                <a:latin typeface="MB Corpo S Text Light"/>
                <a:cs typeface="MB Corpo S Text Light"/>
                <a:sym typeface="MB Corpo S Text Light"/>
              </a:rPr>
              <a:t>Qualità del costruttore per più potenza e ciclo di vita più lungo.</a:t>
            </a:r>
            <a:endParaRPr sz="1400" dirty="0">
              <a:latin typeface="MB Corpo S Text Light"/>
              <a:cs typeface="MB Corpo S Text Light"/>
            </a:endParaRPr>
          </a:p>
        </p:txBody>
      </p:sp>
      <p:grpSp>
        <p:nvGrpSpPr>
          <p:cNvPr id="64" name="object 64"/>
          <p:cNvGrpSpPr/>
          <p:nvPr/>
        </p:nvGrpSpPr>
        <p:grpSpPr>
          <a:xfrm>
            <a:off x="10661267" y="6187737"/>
            <a:ext cx="271145" cy="271145"/>
            <a:chOff x="10661267" y="6187737"/>
            <a:chExt cx="271145" cy="271145"/>
          </a:xfrm>
        </p:grpSpPr>
        <p:sp>
          <p:nvSpPr>
            <p:cNvPr id="65" name="object 65"/>
            <p:cNvSpPr/>
            <p:nvPr/>
          </p:nvSpPr>
          <p:spPr>
            <a:xfrm>
              <a:off x="10667213" y="6193683"/>
              <a:ext cx="259079" cy="259079"/>
            </a:xfrm>
            <a:custGeom>
              <a:avLst/>
              <a:gdLst/>
              <a:ahLst/>
              <a:cxnLst/>
              <a:rect l="l" t="t" r="r" b="b"/>
              <a:pathLst>
                <a:path w="259079"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66" name="object 66"/>
            <p:cNvSpPr/>
            <p:nvPr/>
          </p:nvSpPr>
          <p:spPr>
            <a:xfrm>
              <a:off x="10726636" y="6223478"/>
              <a:ext cx="140335" cy="191135"/>
            </a:xfrm>
            <a:custGeom>
              <a:avLst/>
              <a:gdLst/>
              <a:ahLst/>
              <a:cxnLst/>
              <a:rect l="l" t="t" r="r" b="b"/>
              <a:pathLst>
                <a:path w="140334" h="191135">
                  <a:moveTo>
                    <a:pt x="35902" y="149275"/>
                  </a:moveTo>
                  <a:lnTo>
                    <a:pt x="32283" y="145669"/>
                  </a:lnTo>
                  <a:lnTo>
                    <a:pt x="27813" y="145669"/>
                  </a:lnTo>
                  <a:lnTo>
                    <a:pt x="23342" y="145669"/>
                  </a:lnTo>
                  <a:lnTo>
                    <a:pt x="19735" y="149275"/>
                  </a:lnTo>
                  <a:lnTo>
                    <a:pt x="19735" y="158216"/>
                  </a:lnTo>
                  <a:lnTo>
                    <a:pt x="23342" y="161823"/>
                  </a:lnTo>
                  <a:lnTo>
                    <a:pt x="32283" y="161823"/>
                  </a:lnTo>
                  <a:lnTo>
                    <a:pt x="35902" y="158216"/>
                  </a:lnTo>
                  <a:lnTo>
                    <a:pt x="35902" y="149275"/>
                  </a:lnTo>
                  <a:close/>
                </a:path>
                <a:path w="140334" h="191135">
                  <a:moveTo>
                    <a:pt x="35902" y="124701"/>
                  </a:moveTo>
                  <a:lnTo>
                    <a:pt x="32283" y="121081"/>
                  </a:lnTo>
                  <a:lnTo>
                    <a:pt x="27813" y="121081"/>
                  </a:lnTo>
                  <a:lnTo>
                    <a:pt x="23342" y="121081"/>
                  </a:lnTo>
                  <a:lnTo>
                    <a:pt x="19735" y="124701"/>
                  </a:lnTo>
                  <a:lnTo>
                    <a:pt x="19735" y="133629"/>
                  </a:lnTo>
                  <a:lnTo>
                    <a:pt x="23342" y="137248"/>
                  </a:lnTo>
                  <a:lnTo>
                    <a:pt x="32283" y="137248"/>
                  </a:lnTo>
                  <a:lnTo>
                    <a:pt x="35902" y="133629"/>
                  </a:lnTo>
                  <a:lnTo>
                    <a:pt x="35902" y="124701"/>
                  </a:lnTo>
                  <a:close/>
                </a:path>
                <a:path w="140334" h="191135">
                  <a:moveTo>
                    <a:pt x="35902" y="100101"/>
                  </a:moveTo>
                  <a:lnTo>
                    <a:pt x="32283" y="96481"/>
                  </a:lnTo>
                  <a:lnTo>
                    <a:pt x="27813" y="96481"/>
                  </a:lnTo>
                  <a:lnTo>
                    <a:pt x="23342" y="96481"/>
                  </a:lnTo>
                  <a:lnTo>
                    <a:pt x="19735" y="100101"/>
                  </a:lnTo>
                  <a:lnTo>
                    <a:pt x="19735" y="109042"/>
                  </a:lnTo>
                  <a:lnTo>
                    <a:pt x="23342" y="112661"/>
                  </a:lnTo>
                  <a:lnTo>
                    <a:pt x="32283" y="112661"/>
                  </a:lnTo>
                  <a:lnTo>
                    <a:pt x="35902" y="109042"/>
                  </a:lnTo>
                  <a:lnTo>
                    <a:pt x="35902" y="100101"/>
                  </a:lnTo>
                  <a:close/>
                </a:path>
                <a:path w="140334" h="191135">
                  <a:moveTo>
                    <a:pt x="35902" y="75526"/>
                  </a:moveTo>
                  <a:lnTo>
                    <a:pt x="32283" y="71907"/>
                  </a:lnTo>
                  <a:lnTo>
                    <a:pt x="27813" y="71907"/>
                  </a:lnTo>
                  <a:lnTo>
                    <a:pt x="23342" y="71907"/>
                  </a:lnTo>
                  <a:lnTo>
                    <a:pt x="19735" y="75526"/>
                  </a:lnTo>
                  <a:lnTo>
                    <a:pt x="19735" y="84467"/>
                  </a:lnTo>
                  <a:lnTo>
                    <a:pt x="23342" y="88087"/>
                  </a:lnTo>
                  <a:lnTo>
                    <a:pt x="32283" y="88087"/>
                  </a:lnTo>
                  <a:lnTo>
                    <a:pt x="35902" y="84467"/>
                  </a:lnTo>
                  <a:lnTo>
                    <a:pt x="35902" y="75526"/>
                  </a:lnTo>
                  <a:close/>
                </a:path>
                <a:path w="140334" h="191135">
                  <a:moveTo>
                    <a:pt x="35902" y="50965"/>
                  </a:moveTo>
                  <a:lnTo>
                    <a:pt x="32283" y="47345"/>
                  </a:lnTo>
                  <a:lnTo>
                    <a:pt x="27813" y="47345"/>
                  </a:lnTo>
                  <a:lnTo>
                    <a:pt x="23342" y="47345"/>
                  </a:lnTo>
                  <a:lnTo>
                    <a:pt x="19735" y="50965"/>
                  </a:lnTo>
                  <a:lnTo>
                    <a:pt x="19735" y="59893"/>
                  </a:lnTo>
                  <a:lnTo>
                    <a:pt x="23342" y="63512"/>
                  </a:lnTo>
                  <a:lnTo>
                    <a:pt x="32283" y="63512"/>
                  </a:lnTo>
                  <a:lnTo>
                    <a:pt x="35902" y="59893"/>
                  </a:lnTo>
                  <a:lnTo>
                    <a:pt x="35902" y="50965"/>
                  </a:lnTo>
                  <a:close/>
                </a:path>
                <a:path w="140334" h="191135">
                  <a:moveTo>
                    <a:pt x="111302" y="30619"/>
                  </a:moveTo>
                  <a:lnTo>
                    <a:pt x="107035"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66" y="0"/>
                  </a:lnTo>
                  <a:lnTo>
                    <a:pt x="28752" y="30619"/>
                  </a:lnTo>
                  <a:lnTo>
                    <a:pt x="111302" y="30619"/>
                  </a:lnTo>
                  <a:close/>
                </a:path>
                <a:path w="140334" h="191135">
                  <a:moveTo>
                    <a:pt x="140068" y="18402"/>
                  </a:moveTo>
                  <a:lnTo>
                    <a:pt x="137883" y="16217"/>
                  </a:lnTo>
                  <a:lnTo>
                    <a:pt x="135178" y="16217"/>
                  </a:lnTo>
                  <a:lnTo>
                    <a:pt x="107022" y="16217"/>
                  </a:lnTo>
                  <a:lnTo>
                    <a:pt x="112966" y="27127"/>
                  </a:lnTo>
                  <a:lnTo>
                    <a:pt x="129857" y="27127"/>
                  </a:lnTo>
                  <a:lnTo>
                    <a:pt x="129857" y="179705"/>
                  </a:lnTo>
                  <a:lnTo>
                    <a:pt x="10210" y="179705"/>
                  </a:lnTo>
                  <a:lnTo>
                    <a:pt x="10210" y="27127"/>
                  </a:lnTo>
                  <a:lnTo>
                    <a:pt x="27101" y="27127"/>
                  </a:lnTo>
                  <a:lnTo>
                    <a:pt x="33045"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67" name="object 67"/>
            <p:cNvSpPr/>
            <p:nvPr/>
          </p:nvSpPr>
          <p:spPr>
            <a:xfrm>
              <a:off x="10768698" y="6269350"/>
              <a:ext cx="83185" cy="115570"/>
            </a:xfrm>
            <a:custGeom>
              <a:avLst/>
              <a:gdLst/>
              <a:ahLst/>
              <a:cxnLst/>
              <a:rect l="l" t="t" r="r" b="b"/>
              <a:pathLst>
                <a:path w="83184" h="115570">
                  <a:moveTo>
                    <a:pt x="23126" y="104724"/>
                  </a:moveTo>
                  <a:lnTo>
                    <a:pt x="0" y="104724"/>
                  </a:lnTo>
                  <a:lnTo>
                    <a:pt x="0" y="111023"/>
                  </a:lnTo>
                  <a:lnTo>
                    <a:pt x="16027" y="111023"/>
                  </a:lnTo>
                  <a:lnTo>
                    <a:pt x="23126" y="104724"/>
                  </a:lnTo>
                  <a:close/>
                </a:path>
                <a:path w="83184" h="115570">
                  <a:moveTo>
                    <a:pt x="24117" y="86448"/>
                  </a:moveTo>
                  <a:lnTo>
                    <a:pt x="17551" y="80149"/>
                  </a:lnTo>
                  <a:lnTo>
                    <a:pt x="0" y="80149"/>
                  </a:lnTo>
                  <a:lnTo>
                    <a:pt x="0" y="86448"/>
                  </a:lnTo>
                  <a:lnTo>
                    <a:pt x="24117" y="86448"/>
                  </a:lnTo>
                  <a:close/>
                </a:path>
                <a:path w="83184" h="115570">
                  <a:moveTo>
                    <a:pt x="28917" y="37274"/>
                  </a:moveTo>
                  <a:lnTo>
                    <a:pt x="23050" y="30975"/>
                  </a:lnTo>
                  <a:lnTo>
                    <a:pt x="0" y="30975"/>
                  </a:lnTo>
                  <a:lnTo>
                    <a:pt x="0" y="37274"/>
                  </a:lnTo>
                  <a:lnTo>
                    <a:pt x="28917" y="37274"/>
                  </a:lnTo>
                  <a:close/>
                </a:path>
                <a:path w="83184" h="115570">
                  <a:moveTo>
                    <a:pt x="60909" y="5905"/>
                  </a:moveTo>
                  <a:lnTo>
                    <a:pt x="0" y="5905"/>
                  </a:lnTo>
                  <a:lnTo>
                    <a:pt x="0" y="12217"/>
                  </a:lnTo>
                  <a:lnTo>
                    <a:pt x="54305" y="12217"/>
                  </a:lnTo>
                  <a:lnTo>
                    <a:pt x="60909" y="5905"/>
                  </a:lnTo>
                  <a:close/>
                </a:path>
                <a:path w="83184" h="115570">
                  <a:moveTo>
                    <a:pt x="68275" y="78790"/>
                  </a:moveTo>
                  <a:lnTo>
                    <a:pt x="63449" y="73964"/>
                  </a:lnTo>
                  <a:lnTo>
                    <a:pt x="47574" y="89839"/>
                  </a:lnTo>
                  <a:lnTo>
                    <a:pt x="31686" y="73964"/>
                  </a:lnTo>
                  <a:lnTo>
                    <a:pt x="26873" y="78790"/>
                  </a:lnTo>
                  <a:lnTo>
                    <a:pt x="42748" y="94665"/>
                  </a:lnTo>
                  <a:lnTo>
                    <a:pt x="26873" y="110540"/>
                  </a:lnTo>
                  <a:lnTo>
                    <a:pt x="31686" y="115366"/>
                  </a:lnTo>
                  <a:lnTo>
                    <a:pt x="47574" y="99491"/>
                  </a:lnTo>
                  <a:lnTo>
                    <a:pt x="63449" y="115366"/>
                  </a:lnTo>
                  <a:lnTo>
                    <a:pt x="68275" y="110540"/>
                  </a:lnTo>
                  <a:lnTo>
                    <a:pt x="52400" y="94665"/>
                  </a:lnTo>
                  <a:lnTo>
                    <a:pt x="68275" y="78790"/>
                  </a:lnTo>
                  <a:close/>
                </a:path>
                <a:path w="83184" h="115570">
                  <a:moveTo>
                    <a:pt x="78117" y="55562"/>
                  </a:moveTo>
                  <a:lnTo>
                    <a:pt x="0" y="55562"/>
                  </a:lnTo>
                  <a:lnTo>
                    <a:pt x="0" y="61861"/>
                  </a:lnTo>
                  <a:lnTo>
                    <a:pt x="78117" y="61861"/>
                  </a:lnTo>
                  <a:lnTo>
                    <a:pt x="78117" y="55562"/>
                  </a:lnTo>
                  <a:close/>
                </a:path>
                <a:path w="83184" h="115570">
                  <a:moveTo>
                    <a:pt x="83159" y="5003"/>
                  </a:moveTo>
                  <a:lnTo>
                    <a:pt x="78155" y="0"/>
                  </a:lnTo>
                  <a:lnTo>
                    <a:pt x="45212" y="32956"/>
                  </a:lnTo>
                  <a:lnTo>
                    <a:pt x="31864" y="19621"/>
                  </a:lnTo>
                  <a:lnTo>
                    <a:pt x="26873" y="24612"/>
                  </a:lnTo>
                  <a:lnTo>
                    <a:pt x="45250" y="42913"/>
                  </a:lnTo>
                  <a:lnTo>
                    <a:pt x="83159" y="5003"/>
                  </a:lnTo>
                  <a:close/>
                </a:path>
              </a:pathLst>
            </a:custGeom>
            <a:solidFill>
              <a:srgbClr val="009EE3"/>
            </a:solidFill>
          </p:spPr>
          <p:txBody>
            <a:bodyPr wrap="square" lIns="0" tIns="0" rIns="0" bIns="0" rtlCol="0"/>
            <a:lstStyle/>
            <a:p>
              <a:endParaRPr/>
            </a:p>
          </p:txBody>
        </p:sp>
      </p:grpSp>
      <p:sp>
        <p:nvSpPr>
          <p:cNvPr id="68" name="object 68"/>
          <p:cNvSpPr txBox="1"/>
          <p:nvPr/>
        </p:nvSpPr>
        <p:spPr>
          <a:xfrm>
            <a:off x="11022623" y="6272636"/>
            <a:ext cx="6321509"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Per i prodotti con questo simbolo sono stati svolti confronti con prodotti concorrenti. Un elenco selezionato dei risultati dei test è riportato alle pagine seguenti.</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1351345" y="4919390"/>
            <a:ext cx="508757" cy="1356666"/>
          </a:xfrm>
          <a:prstGeom prst="rect">
            <a:avLst/>
          </a:prstGeom>
        </p:spPr>
      </p:pic>
      <p:pic>
        <p:nvPicPr>
          <p:cNvPr id="3" name="object 3"/>
          <p:cNvPicPr/>
          <p:nvPr/>
        </p:nvPicPr>
        <p:blipFill>
          <a:blip r:embed="rId3" cstate="print"/>
          <a:stretch>
            <a:fillRect/>
          </a:stretch>
        </p:blipFill>
        <p:spPr>
          <a:xfrm>
            <a:off x="10660922" y="4919378"/>
            <a:ext cx="511491" cy="1363997"/>
          </a:xfrm>
          <a:prstGeom prst="rect">
            <a:avLst/>
          </a:prstGeom>
        </p:spPr>
      </p:pic>
      <p:pic>
        <p:nvPicPr>
          <p:cNvPr id="4" name="object 4"/>
          <p:cNvPicPr/>
          <p:nvPr/>
        </p:nvPicPr>
        <p:blipFill>
          <a:blip r:embed="rId4" cstate="print"/>
          <a:stretch>
            <a:fillRect/>
          </a:stretch>
        </p:blipFill>
        <p:spPr>
          <a:xfrm>
            <a:off x="11351345" y="3307401"/>
            <a:ext cx="515802" cy="1352953"/>
          </a:xfrm>
          <a:prstGeom prst="rect">
            <a:avLst/>
          </a:prstGeom>
        </p:spPr>
      </p:pic>
      <p:pic>
        <p:nvPicPr>
          <p:cNvPr id="5" name="object 5"/>
          <p:cNvPicPr/>
          <p:nvPr/>
        </p:nvPicPr>
        <p:blipFill>
          <a:blip r:embed="rId5" cstate="print"/>
          <a:stretch>
            <a:fillRect/>
          </a:stretch>
        </p:blipFill>
        <p:spPr>
          <a:xfrm>
            <a:off x="10658785" y="3301061"/>
            <a:ext cx="515790" cy="1349884"/>
          </a:xfrm>
          <a:prstGeom prst="rect">
            <a:avLst/>
          </a:prstGeom>
        </p:spPr>
      </p:pic>
      <p:grpSp>
        <p:nvGrpSpPr>
          <p:cNvPr id="6" name="object 6"/>
          <p:cNvGrpSpPr/>
          <p:nvPr/>
        </p:nvGrpSpPr>
        <p:grpSpPr>
          <a:xfrm>
            <a:off x="11527652" y="3208672"/>
            <a:ext cx="163195" cy="163195"/>
            <a:chOff x="11527652" y="3208672"/>
            <a:chExt cx="163195" cy="163195"/>
          </a:xfrm>
        </p:grpSpPr>
        <p:sp>
          <p:nvSpPr>
            <p:cNvPr id="7" name="object 7"/>
            <p:cNvSpPr/>
            <p:nvPr/>
          </p:nvSpPr>
          <p:spPr>
            <a:xfrm>
              <a:off x="11527652" y="3208672"/>
              <a:ext cx="163195" cy="163195"/>
            </a:xfrm>
            <a:custGeom>
              <a:avLst/>
              <a:gdLst/>
              <a:ahLst/>
              <a:cxnLst/>
              <a:rect l="l" t="t" r="r" b="b"/>
              <a:pathLst>
                <a:path w="163195" h="163195">
                  <a:moveTo>
                    <a:pt x="81585" y="0"/>
                  </a:moveTo>
                  <a:lnTo>
                    <a:pt x="49827" y="6412"/>
                  </a:lnTo>
                  <a:lnTo>
                    <a:pt x="23894" y="23900"/>
                  </a:lnTo>
                  <a:lnTo>
                    <a:pt x="6410" y="49837"/>
                  </a:lnTo>
                  <a:lnTo>
                    <a:pt x="0" y="81597"/>
                  </a:lnTo>
                  <a:lnTo>
                    <a:pt x="6410" y="113354"/>
                  </a:lnTo>
                  <a:lnTo>
                    <a:pt x="23894" y="139287"/>
                  </a:lnTo>
                  <a:lnTo>
                    <a:pt x="49827" y="156771"/>
                  </a:lnTo>
                  <a:lnTo>
                    <a:pt x="81585" y="163182"/>
                  </a:lnTo>
                  <a:lnTo>
                    <a:pt x="113342" y="156771"/>
                  </a:lnTo>
                  <a:lnTo>
                    <a:pt x="139275" y="139287"/>
                  </a:lnTo>
                  <a:lnTo>
                    <a:pt x="156759" y="113354"/>
                  </a:lnTo>
                  <a:lnTo>
                    <a:pt x="163170" y="81597"/>
                  </a:lnTo>
                  <a:lnTo>
                    <a:pt x="156759" y="49837"/>
                  </a:lnTo>
                  <a:lnTo>
                    <a:pt x="139275" y="23900"/>
                  </a:lnTo>
                  <a:lnTo>
                    <a:pt x="113342" y="6412"/>
                  </a:lnTo>
                  <a:lnTo>
                    <a:pt x="81585" y="0"/>
                  </a:lnTo>
                  <a:close/>
                </a:path>
              </a:pathLst>
            </a:custGeom>
            <a:solidFill>
              <a:srgbClr val="1A1A18"/>
            </a:solidFill>
          </p:spPr>
          <p:txBody>
            <a:bodyPr wrap="square" lIns="0" tIns="0" rIns="0" bIns="0" rtlCol="0"/>
            <a:lstStyle/>
            <a:p>
              <a:endParaRPr/>
            </a:p>
          </p:txBody>
        </p:sp>
        <p:sp>
          <p:nvSpPr>
            <p:cNvPr id="8" name="object 8"/>
            <p:cNvSpPr/>
            <p:nvPr/>
          </p:nvSpPr>
          <p:spPr>
            <a:xfrm>
              <a:off x="11565582" y="3279354"/>
              <a:ext cx="87630" cy="22225"/>
            </a:xfrm>
            <a:custGeom>
              <a:avLst/>
              <a:gdLst/>
              <a:ahLst/>
              <a:cxnLst/>
              <a:rect l="l" t="t" r="r" b="b"/>
              <a:pathLst>
                <a:path w="87629" h="22225">
                  <a:moveTo>
                    <a:pt x="87316" y="0"/>
                  </a:moveTo>
                  <a:lnTo>
                    <a:pt x="0" y="0"/>
                  </a:lnTo>
                  <a:lnTo>
                    <a:pt x="0" y="21826"/>
                  </a:lnTo>
                  <a:lnTo>
                    <a:pt x="87316" y="21826"/>
                  </a:lnTo>
                  <a:lnTo>
                    <a:pt x="87316" y="0"/>
                  </a:lnTo>
                  <a:close/>
                </a:path>
              </a:pathLst>
            </a:custGeom>
            <a:solidFill>
              <a:srgbClr val="FFFFFF"/>
            </a:solidFill>
          </p:spPr>
          <p:txBody>
            <a:bodyPr wrap="square" lIns="0" tIns="0" rIns="0" bIns="0" rtlCol="0"/>
            <a:lstStyle/>
            <a:p>
              <a:endParaRPr/>
            </a:p>
          </p:txBody>
        </p:sp>
      </p:grpSp>
      <p:grpSp>
        <p:nvGrpSpPr>
          <p:cNvPr id="9" name="object 9"/>
          <p:cNvGrpSpPr/>
          <p:nvPr/>
        </p:nvGrpSpPr>
        <p:grpSpPr>
          <a:xfrm>
            <a:off x="11524130" y="4830461"/>
            <a:ext cx="163195" cy="163195"/>
            <a:chOff x="11524130" y="4830461"/>
            <a:chExt cx="163195" cy="163195"/>
          </a:xfrm>
        </p:grpSpPr>
        <p:sp>
          <p:nvSpPr>
            <p:cNvPr id="10" name="object 10"/>
            <p:cNvSpPr/>
            <p:nvPr/>
          </p:nvSpPr>
          <p:spPr>
            <a:xfrm>
              <a:off x="11524130" y="4830461"/>
              <a:ext cx="163195" cy="163195"/>
            </a:xfrm>
            <a:custGeom>
              <a:avLst/>
              <a:gdLst/>
              <a:ahLst/>
              <a:cxnLst/>
              <a:rect l="l" t="t" r="r" b="b"/>
              <a:pathLst>
                <a:path w="163195" h="163195">
                  <a:moveTo>
                    <a:pt x="81585" y="0"/>
                  </a:moveTo>
                  <a:lnTo>
                    <a:pt x="49827" y="6412"/>
                  </a:lnTo>
                  <a:lnTo>
                    <a:pt x="23894" y="23900"/>
                  </a:lnTo>
                  <a:lnTo>
                    <a:pt x="6410" y="49837"/>
                  </a:lnTo>
                  <a:lnTo>
                    <a:pt x="0" y="81597"/>
                  </a:lnTo>
                  <a:lnTo>
                    <a:pt x="6410" y="113354"/>
                  </a:lnTo>
                  <a:lnTo>
                    <a:pt x="23894" y="139287"/>
                  </a:lnTo>
                  <a:lnTo>
                    <a:pt x="49827" y="156771"/>
                  </a:lnTo>
                  <a:lnTo>
                    <a:pt x="81585" y="163182"/>
                  </a:lnTo>
                  <a:lnTo>
                    <a:pt x="113342" y="156771"/>
                  </a:lnTo>
                  <a:lnTo>
                    <a:pt x="139275" y="139287"/>
                  </a:lnTo>
                  <a:lnTo>
                    <a:pt x="156759" y="113354"/>
                  </a:lnTo>
                  <a:lnTo>
                    <a:pt x="163170" y="81597"/>
                  </a:lnTo>
                  <a:lnTo>
                    <a:pt x="156759" y="49837"/>
                  </a:lnTo>
                  <a:lnTo>
                    <a:pt x="139275" y="23900"/>
                  </a:lnTo>
                  <a:lnTo>
                    <a:pt x="113342" y="6412"/>
                  </a:lnTo>
                  <a:lnTo>
                    <a:pt x="81585" y="0"/>
                  </a:lnTo>
                  <a:close/>
                </a:path>
              </a:pathLst>
            </a:custGeom>
            <a:solidFill>
              <a:srgbClr val="1A1A18"/>
            </a:solidFill>
          </p:spPr>
          <p:txBody>
            <a:bodyPr wrap="square" lIns="0" tIns="0" rIns="0" bIns="0" rtlCol="0"/>
            <a:lstStyle/>
            <a:p>
              <a:endParaRPr/>
            </a:p>
          </p:txBody>
        </p:sp>
        <p:sp>
          <p:nvSpPr>
            <p:cNvPr id="11" name="object 11"/>
            <p:cNvSpPr/>
            <p:nvPr/>
          </p:nvSpPr>
          <p:spPr>
            <a:xfrm>
              <a:off x="11562060" y="4901145"/>
              <a:ext cx="87630" cy="22225"/>
            </a:xfrm>
            <a:custGeom>
              <a:avLst/>
              <a:gdLst/>
              <a:ahLst/>
              <a:cxnLst/>
              <a:rect l="l" t="t" r="r" b="b"/>
              <a:pathLst>
                <a:path w="87629" h="22225">
                  <a:moveTo>
                    <a:pt x="87316" y="0"/>
                  </a:moveTo>
                  <a:lnTo>
                    <a:pt x="0" y="0"/>
                  </a:lnTo>
                  <a:lnTo>
                    <a:pt x="0" y="21826"/>
                  </a:lnTo>
                  <a:lnTo>
                    <a:pt x="87316" y="21826"/>
                  </a:lnTo>
                  <a:lnTo>
                    <a:pt x="87316" y="0"/>
                  </a:lnTo>
                  <a:close/>
                </a:path>
              </a:pathLst>
            </a:custGeom>
            <a:solidFill>
              <a:srgbClr val="FFFFFF"/>
            </a:solidFill>
          </p:spPr>
          <p:txBody>
            <a:bodyPr wrap="square" lIns="0" tIns="0" rIns="0" bIns="0" rtlCol="0"/>
            <a:lstStyle/>
            <a:p>
              <a:endParaRPr/>
            </a:p>
          </p:txBody>
        </p:sp>
      </p:grpSp>
      <p:pic>
        <p:nvPicPr>
          <p:cNvPr id="12" name="object 12"/>
          <p:cNvPicPr/>
          <p:nvPr/>
        </p:nvPicPr>
        <p:blipFill>
          <a:blip r:embed="rId6" cstate="print"/>
          <a:stretch>
            <a:fillRect/>
          </a:stretch>
        </p:blipFill>
        <p:spPr>
          <a:xfrm>
            <a:off x="10834275" y="3214731"/>
            <a:ext cx="163182" cy="163170"/>
          </a:xfrm>
          <a:prstGeom prst="rect">
            <a:avLst/>
          </a:prstGeom>
        </p:spPr>
      </p:pic>
      <p:pic>
        <p:nvPicPr>
          <p:cNvPr id="13" name="object 13"/>
          <p:cNvPicPr/>
          <p:nvPr/>
        </p:nvPicPr>
        <p:blipFill>
          <a:blip r:embed="rId7" cstate="print"/>
          <a:stretch>
            <a:fillRect/>
          </a:stretch>
        </p:blipFill>
        <p:spPr>
          <a:xfrm>
            <a:off x="10835088" y="4836520"/>
            <a:ext cx="163182" cy="163170"/>
          </a:xfrm>
          <a:prstGeom prst="rect">
            <a:avLst/>
          </a:prstGeom>
        </p:spPr>
      </p:pic>
      <p:sp>
        <p:nvSpPr>
          <p:cNvPr id="14" name="object 14"/>
          <p:cNvSpPr txBox="1"/>
          <p:nvPr/>
        </p:nvSpPr>
        <p:spPr>
          <a:xfrm>
            <a:off x="11000782" y="3198512"/>
            <a:ext cx="6350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a:t>
            </a:r>
            <a:endParaRPr sz="700">
              <a:latin typeface="MB Corpo S Text Light"/>
              <a:cs typeface="MB Corpo S Text Light"/>
            </a:endParaRPr>
          </a:p>
        </p:txBody>
      </p:sp>
      <p:sp>
        <p:nvSpPr>
          <p:cNvPr id="15" name="object 15"/>
          <p:cNvSpPr txBox="1"/>
          <p:nvPr/>
        </p:nvSpPr>
        <p:spPr>
          <a:xfrm>
            <a:off x="11017169" y="4820065"/>
            <a:ext cx="6350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a:t>
            </a:r>
            <a:endParaRPr sz="700">
              <a:latin typeface="MB Corpo S Text Light"/>
              <a:cs typeface="MB Corpo S Text Light"/>
            </a:endParaRPr>
          </a:p>
        </p:txBody>
      </p:sp>
      <p:sp>
        <p:nvSpPr>
          <p:cNvPr id="16" name="object 16"/>
          <p:cNvSpPr txBox="1"/>
          <p:nvPr/>
        </p:nvSpPr>
        <p:spPr>
          <a:xfrm>
            <a:off x="11714397" y="3198512"/>
            <a:ext cx="10160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a:t>
            </a:r>
            <a:endParaRPr sz="700">
              <a:latin typeface="MB Corpo S Text Light"/>
              <a:cs typeface="MB Corpo S Text Light"/>
            </a:endParaRPr>
          </a:p>
        </p:txBody>
      </p:sp>
      <p:sp>
        <p:nvSpPr>
          <p:cNvPr id="17" name="object 17"/>
          <p:cNvSpPr txBox="1"/>
          <p:nvPr/>
        </p:nvSpPr>
        <p:spPr>
          <a:xfrm>
            <a:off x="11714397" y="4820065"/>
            <a:ext cx="10160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a:t>
            </a:r>
            <a:endParaRPr sz="700">
              <a:latin typeface="MB Corpo S Text Light"/>
              <a:cs typeface="MB Corpo S Text Light"/>
            </a:endParaRPr>
          </a:p>
        </p:txBody>
      </p:sp>
      <p:grpSp>
        <p:nvGrpSpPr>
          <p:cNvPr id="18" name="object 18"/>
          <p:cNvGrpSpPr/>
          <p:nvPr/>
        </p:nvGrpSpPr>
        <p:grpSpPr>
          <a:xfrm>
            <a:off x="18663324" y="565489"/>
            <a:ext cx="845819" cy="845819"/>
            <a:chOff x="18663324" y="565489"/>
            <a:chExt cx="845819" cy="845819"/>
          </a:xfrm>
        </p:grpSpPr>
        <p:sp>
          <p:nvSpPr>
            <p:cNvPr id="19" name="object 19"/>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20" name="object 20"/>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21" name="object 21"/>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grpSp>
        <p:nvGrpSpPr>
          <p:cNvPr id="22" name="object 22"/>
          <p:cNvGrpSpPr/>
          <p:nvPr/>
        </p:nvGrpSpPr>
        <p:grpSpPr>
          <a:xfrm>
            <a:off x="609219" y="4548800"/>
            <a:ext cx="8834120" cy="1930400"/>
            <a:chOff x="609219" y="4548800"/>
            <a:chExt cx="8834120" cy="1930400"/>
          </a:xfrm>
        </p:grpSpPr>
        <p:sp>
          <p:nvSpPr>
            <p:cNvPr id="23" name="object 23"/>
            <p:cNvSpPr/>
            <p:nvPr/>
          </p:nvSpPr>
          <p:spPr>
            <a:xfrm>
              <a:off x="609219" y="4548800"/>
              <a:ext cx="8834120" cy="1930400"/>
            </a:xfrm>
            <a:custGeom>
              <a:avLst/>
              <a:gdLst/>
              <a:ahLst/>
              <a:cxnLst/>
              <a:rect l="l" t="t" r="r" b="b"/>
              <a:pathLst>
                <a:path w="8834120" h="1930400">
                  <a:moveTo>
                    <a:pt x="8833622" y="0"/>
                  </a:moveTo>
                  <a:lnTo>
                    <a:pt x="0" y="0"/>
                  </a:lnTo>
                  <a:lnTo>
                    <a:pt x="0" y="1930389"/>
                  </a:lnTo>
                  <a:lnTo>
                    <a:pt x="8833622" y="1930389"/>
                  </a:lnTo>
                  <a:lnTo>
                    <a:pt x="8833622" y="0"/>
                  </a:lnTo>
                  <a:close/>
                </a:path>
              </a:pathLst>
            </a:custGeom>
            <a:solidFill>
              <a:srgbClr val="ECECED"/>
            </a:solidFill>
          </p:spPr>
          <p:txBody>
            <a:bodyPr wrap="square" lIns="0" tIns="0" rIns="0" bIns="0" rtlCol="0"/>
            <a:lstStyle/>
            <a:p>
              <a:endParaRPr/>
            </a:p>
          </p:txBody>
        </p:sp>
        <p:pic>
          <p:nvPicPr>
            <p:cNvPr id="24" name="object 24"/>
            <p:cNvPicPr/>
            <p:nvPr/>
          </p:nvPicPr>
          <p:blipFill>
            <a:blip r:embed="rId8" cstate="print"/>
            <a:stretch>
              <a:fillRect/>
            </a:stretch>
          </p:blipFill>
          <p:spPr>
            <a:xfrm>
              <a:off x="4062378" y="4734929"/>
              <a:ext cx="1152232" cy="1254783"/>
            </a:xfrm>
            <a:prstGeom prst="rect">
              <a:avLst/>
            </a:prstGeom>
          </p:spPr>
        </p:pic>
        <p:sp>
          <p:nvSpPr>
            <p:cNvPr id="25" name="object 25"/>
            <p:cNvSpPr/>
            <p:nvPr/>
          </p:nvSpPr>
          <p:spPr>
            <a:xfrm>
              <a:off x="3123908" y="5209993"/>
              <a:ext cx="2910840" cy="304800"/>
            </a:xfrm>
            <a:custGeom>
              <a:avLst/>
              <a:gdLst/>
              <a:ahLst/>
              <a:cxnLst/>
              <a:rect l="l" t="t" r="r" b="b"/>
              <a:pathLst>
                <a:path w="2910840" h="304800">
                  <a:moveTo>
                    <a:pt x="744601" y="150723"/>
                  </a:moveTo>
                  <a:lnTo>
                    <a:pt x="743356" y="146037"/>
                  </a:lnTo>
                  <a:lnTo>
                    <a:pt x="739076" y="141249"/>
                  </a:lnTo>
                  <a:lnTo>
                    <a:pt x="730859" y="135864"/>
                  </a:lnTo>
                  <a:lnTo>
                    <a:pt x="717842" y="129387"/>
                  </a:lnTo>
                  <a:lnTo>
                    <a:pt x="667994" y="101307"/>
                  </a:lnTo>
                  <a:lnTo>
                    <a:pt x="627964" y="74930"/>
                  </a:lnTo>
                  <a:lnTo>
                    <a:pt x="594487" y="47955"/>
                  </a:lnTo>
                  <a:lnTo>
                    <a:pt x="564273" y="18072"/>
                  </a:lnTo>
                  <a:lnTo>
                    <a:pt x="555523" y="8521"/>
                  </a:lnTo>
                  <a:lnTo>
                    <a:pt x="549287" y="3060"/>
                  </a:lnTo>
                  <a:lnTo>
                    <a:pt x="544144" y="584"/>
                  </a:lnTo>
                  <a:lnTo>
                    <a:pt x="538670" y="0"/>
                  </a:lnTo>
                  <a:lnTo>
                    <a:pt x="528205" y="0"/>
                  </a:lnTo>
                  <a:lnTo>
                    <a:pt x="521233" y="6388"/>
                  </a:lnTo>
                  <a:lnTo>
                    <a:pt x="521233" y="14884"/>
                  </a:lnTo>
                  <a:lnTo>
                    <a:pt x="527405" y="35267"/>
                  </a:lnTo>
                  <a:lnTo>
                    <a:pt x="542747" y="66497"/>
                  </a:lnTo>
                  <a:lnTo>
                    <a:pt x="562457" y="99758"/>
                  </a:lnTo>
                  <a:lnTo>
                    <a:pt x="581710" y="126187"/>
                  </a:lnTo>
                  <a:lnTo>
                    <a:pt x="0" y="126187"/>
                  </a:lnTo>
                  <a:lnTo>
                    <a:pt x="0" y="180581"/>
                  </a:lnTo>
                  <a:lnTo>
                    <a:pt x="581710" y="180581"/>
                  </a:lnTo>
                  <a:lnTo>
                    <a:pt x="558520" y="212686"/>
                  </a:lnTo>
                  <a:lnTo>
                    <a:pt x="539254" y="243878"/>
                  </a:lnTo>
                  <a:lnTo>
                    <a:pt x="526097" y="270446"/>
                  </a:lnTo>
                  <a:lnTo>
                    <a:pt x="521233" y="288671"/>
                  </a:lnTo>
                  <a:lnTo>
                    <a:pt x="521233" y="298234"/>
                  </a:lnTo>
                  <a:lnTo>
                    <a:pt x="528205" y="304622"/>
                  </a:lnTo>
                  <a:lnTo>
                    <a:pt x="545655" y="304622"/>
                  </a:lnTo>
                  <a:lnTo>
                    <a:pt x="550316" y="302488"/>
                  </a:lnTo>
                  <a:lnTo>
                    <a:pt x="557288" y="295046"/>
                  </a:lnTo>
                  <a:lnTo>
                    <a:pt x="591172" y="260197"/>
                  </a:lnTo>
                  <a:lnTo>
                    <a:pt x="624192" y="232638"/>
                  </a:lnTo>
                  <a:lnTo>
                    <a:pt x="665924" y="205282"/>
                  </a:lnTo>
                  <a:lnTo>
                    <a:pt x="735761" y="165417"/>
                  </a:lnTo>
                  <a:lnTo>
                    <a:pt x="741400" y="160845"/>
                  </a:lnTo>
                  <a:lnTo>
                    <a:pt x="743978" y="156286"/>
                  </a:lnTo>
                  <a:lnTo>
                    <a:pt x="744601" y="150723"/>
                  </a:lnTo>
                  <a:close/>
                </a:path>
                <a:path w="2910840" h="304800">
                  <a:moveTo>
                    <a:pt x="2910700" y="212420"/>
                  </a:moveTo>
                  <a:lnTo>
                    <a:pt x="2301481" y="212420"/>
                  </a:lnTo>
                  <a:lnTo>
                    <a:pt x="2301481" y="270776"/>
                  </a:lnTo>
                  <a:lnTo>
                    <a:pt x="2910700" y="270776"/>
                  </a:lnTo>
                  <a:lnTo>
                    <a:pt x="2910700" y="212420"/>
                  </a:lnTo>
                  <a:close/>
                </a:path>
                <a:path w="2910840" h="304800">
                  <a:moveTo>
                    <a:pt x="2910700" y="33858"/>
                  </a:moveTo>
                  <a:lnTo>
                    <a:pt x="2301481" y="33858"/>
                  </a:lnTo>
                  <a:lnTo>
                    <a:pt x="2301481" y="92214"/>
                  </a:lnTo>
                  <a:lnTo>
                    <a:pt x="2910700" y="92214"/>
                  </a:lnTo>
                  <a:lnTo>
                    <a:pt x="2910700" y="33858"/>
                  </a:lnTo>
                  <a:close/>
                </a:path>
              </a:pathLst>
            </a:custGeom>
            <a:solidFill>
              <a:srgbClr val="009EE3"/>
            </a:solidFill>
          </p:spPr>
          <p:txBody>
            <a:bodyPr wrap="square" lIns="0" tIns="0" rIns="0" bIns="0" rtlCol="0"/>
            <a:lstStyle/>
            <a:p>
              <a:endParaRPr/>
            </a:p>
          </p:txBody>
        </p:sp>
        <p:pic>
          <p:nvPicPr>
            <p:cNvPr id="26" name="object 26"/>
            <p:cNvPicPr/>
            <p:nvPr/>
          </p:nvPicPr>
          <p:blipFill>
            <a:blip r:embed="rId9" cstate="print"/>
            <a:stretch>
              <a:fillRect/>
            </a:stretch>
          </p:blipFill>
          <p:spPr>
            <a:xfrm>
              <a:off x="806328" y="4820217"/>
              <a:ext cx="1413534" cy="1084580"/>
            </a:xfrm>
            <a:prstGeom prst="rect">
              <a:avLst/>
            </a:prstGeom>
          </p:spPr>
        </p:pic>
        <p:sp>
          <p:nvSpPr>
            <p:cNvPr id="27" name="object 27"/>
            <p:cNvSpPr/>
            <p:nvPr/>
          </p:nvSpPr>
          <p:spPr>
            <a:xfrm>
              <a:off x="2310253" y="5222945"/>
              <a:ext cx="295275" cy="94615"/>
            </a:xfrm>
            <a:custGeom>
              <a:avLst/>
              <a:gdLst/>
              <a:ahLst/>
              <a:cxnLst/>
              <a:rect l="l" t="t" r="r" b="b"/>
              <a:pathLst>
                <a:path w="295275" h="94614">
                  <a:moveTo>
                    <a:pt x="0" y="47114"/>
                  </a:moveTo>
                  <a:lnTo>
                    <a:pt x="294663" y="47114"/>
                  </a:lnTo>
                </a:path>
                <a:path w="295275" h="94614">
                  <a:moveTo>
                    <a:pt x="209938" y="0"/>
                  </a:moveTo>
                  <a:lnTo>
                    <a:pt x="252301" y="23557"/>
                  </a:lnTo>
                  <a:lnTo>
                    <a:pt x="294663" y="47114"/>
                  </a:lnTo>
                  <a:lnTo>
                    <a:pt x="252301" y="70672"/>
                  </a:lnTo>
                  <a:lnTo>
                    <a:pt x="209938" y="94229"/>
                  </a:lnTo>
                </a:path>
              </a:pathLst>
            </a:custGeom>
            <a:ln w="22387">
              <a:solidFill>
                <a:srgbClr val="1A1A18"/>
              </a:solidFill>
            </a:ln>
          </p:spPr>
          <p:txBody>
            <a:bodyPr wrap="square" lIns="0" tIns="0" rIns="0" bIns="0" rtlCol="0"/>
            <a:lstStyle/>
            <a:p>
              <a:endParaRPr/>
            </a:p>
          </p:txBody>
        </p:sp>
        <p:sp>
          <p:nvSpPr>
            <p:cNvPr id="28" name="object 28"/>
            <p:cNvSpPr/>
            <p:nvPr/>
          </p:nvSpPr>
          <p:spPr>
            <a:xfrm>
              <a:off x="982200" y="5065328"/>
              <a:ext cx="1782445" cy="697230"/>
            </a:xfrm>
            <a:custGeom>
              <a:avLst/>
              <a:gdLst/>
              <a:ahLst/>
              <a:cxnLst/>
              <a:rect l="l" t="t" r="r" b="b"/>
              <a:pathLst>
                <a:path w="1782445" h="697229">
                  <a:moveTo>
                    <a:pt x="1273756" y="346984"/>
                  </a:moveTo>
                  <a:lnTo>
                    <a:pt x="1498643" y="346984"/>
                  </a:lnTo>
                </a:path>
                <a:path w="1782445" h="697229">
                  <a:moveTo>
                    <a:pt x="1445272" y="316788"/>
                  </a:moveTo>
                  <a:lnTo>
                    <a:pt x="1471958" y="331892"/>
                  </a:lnTo>
                  <a:lnTo>
                    <a:pt x="1498643" y="346984"/>
                  </a:lnTo>
                  <a:lnTo>
                    <a:pt x="1471958" y="362076"/>
                  </a:lnTo>
                  <a:lnTo>
                    <a:pt x="1445272" y="377180"/>
                  </a:lnTo>
                </a:path>
                <a:path w="1782445" h="697229">
                  <a:moveTo>
                    <a:pt x="1625110" y="407579"/>
                  </a:moveTo>
                  <a:lnTo>
                    <a:pt x="1782382" y="407579"/>
                  </a:lnTo>
                </a:path>
                <a:path w="1782445" h="697229">
                  <a:moveTo>
                    <a:pt x="1729011" y="377383"/>
                  </a:moveTo>
                  <a:lnTo>
                    <a:pt x="1755696" y="392475"/>
                  </a:lnTo>
                  <a:lnTo>
                    <a:pt x="1782382" y="407579"/>
                  </a:lnTo>
                  <a:lnTo>
                    <a:pt x="1755696" y="422671"/>
                  </a:lnTo>
                  <a:lnTo>
                    <a:pt x="1729011" y="437775"/>
                  </a:lnTo>
                </a:path>
                <a:path w="1782445" h="697229">
                  <a:moveTo>
                    <a:pt x="0" y="666566"/>
                  </a:moveTo>
                  <a:lnTo>
                    <a:pt x="210511" y="666566"/>
                  </a:lnTo>
                </a:path>
                <a:path w="1782445" h="697229">
                  <a:moveTo>
                    <a:pt x="157152" y="636370"/>
                  </a:moveTo>
                  <a:lnTo>
                    <a:pt x="183826" y="651474"/>
                  </a:lnTo>
                  <a:lnTo>
                    <a:pt x="210511" y="666566"/>
                  </a:lnTo>
                  <a:lnTo>
                    <a:pt x="183826" y="681670"/>
                  </a:lnTo>
                  <a:lnTo>
                    <a:pt x="157152" y="696762"/>
                  </a:lnTo>
                </a:path>
                <a:path w="1782445" h="697229">
                  <a:moveTo>
                    <a:pt x="1589338" y="30195"/>
                  </a:moveTo>
                  <a:lnTo>
                    <a:pt x="1782382" y="30195"/>
                  </a:lnTo>
                </a:path>
                <a:path w="1782445" h="697229">
                  <a:moveTo>
                    <a:pt x="1729011" y="0"/>
                  </a:moveTo>
                  <a:lnTo>
                    <a:pt x="1755696" y="15091"/>
                  </a:lnTo>
                  <a:lnTo>
                    <a:pt x="1782382" y="30195"/>
                  </a:lnTo>
                  <a:lnTo>
                    <a:pt x="1755696" y="45287"/>
                  </a:lnTo>
                  <a:lnTo>
                    <a:pt x="1729011" y="60391"/>
                  </a:lnTo>
                </a:path>
              </a:pathLst>
            </a:custGeom>
            <a:ln w="11199">
              <a:solidFill>
                <a:srgbClr val="1A1A18"/>
              </a:solidFill>
            </a:ln>
          </p:spPr>
          <p:txBody>
            <a:bodyPr wrap="square" lIns="0" tIns="0" rIns="0" bIns="0" rtlCol="0"/>
            <a:lstStyle/>
            <a:p>
              <a:endParaRPr/>
            </a:p>
          </p:txBody>
        </p:sp>
        <p:sp>
          <p:nvSpPr>
            <p:cNvPr id="29" name="object 29"/>
            <p:cNvSpPr/>
            <p:nvPr/>
          </p:nvSpPr>
          <p:spPr>
            <a:xfrm>
              <a:off x="925759" y="5001985"/>
              <a:ext cx="1958975" cy="619760"/>
            </a:xfrm>
            <a:custGeom>
              <a:avLst/>
              <a:gdLst/>
              <a:ahLst/>
              <a:cxnLst/>
              <a:rect l="l" t="t" r="r" b="b"/>
              <a:pathLst>
                <a:path w="1958975" h="619760">
                  <a:moveTo>
                    <a:pt x="1344082" y="588515"/>
                  </a:moveTo>
                  <a:lnTo>
                    <a:pt x="1644918" y="588515"/>
                  </a:lnTo>
                </a:path>
                <a:path w="1958975" h="619760">
                  <a:moveTo>
                    <a:pt x="1590222" y="557615"/>
                  </a:moveTo>
                  <a:lnTo>
                    <a:pt x="1617564" y="573065"/>
                  </a:lnTo>
                  <a:lnTo>
                    <a:pt x="1644918" y="588515"/>
                  </a:lnTo>
                  <a:lnTo>
                    <a:pt x="1617564" y="603965"/>
                  </a:lnTo>
                  <a:lnTo>
                    <a:pt x="1590222" y="619416"/>
                  </a:lnTo>
                </a:path>
                <a:path w="1958975" h="619760">
                  <a:moveTo>
                    <a:pt x="1342601" y="126490"/>
                  </a:moveTo>
                  <a:lnTo>
                    <a:pt x="1536922" y="127398"/>
                  </a:lnTo>
                </a:path>
                <a:path w="1958975" h="619760">
                  <a:moveTo>
                    <a:pt x="1482226" y="96497"/>
                  </a:moveTo>
                  <a:lnTo>
                    <a:pt x="1509568" y="111948"/>
                  </a:lnTo>
                  <a:lnTo>
                    <a:pt x="1536922" y="127398"/>
                  </a:lnTo>
                  <a:lnTo>
                    <a:pt x="1509568" y="142848"/>
                  </a:lnTo>
                  <a:lnTo>
                    <a:pt x="1482226" y="158286"/>
                  </a:lnTo>
                </a:path>
                <a:path w="1958975" h="619760">
                  <a:moveTo>
                    <a:pt x="1764114" y="350625"/>
                  </a:moveTo>
                  <a:lnTo>
                    <a:pt x="1958435" y="351533"/>
                  </a:lnTo>
                </a:path>
                <a:path w="1958975" h="619760">
                  <a:moveTo>
                    <a:pt x="1903739" y="320633"/>
                  </a:moveTo>
                  <a:lnTo>
                    <a:pt x="1931081" y="336083"/>
                  </a:lnTo>
                  <a:lnTo>
                    <a:pt x="1958435" y="351533"/>
                  </a:lnTo>
                  <a:lnTo>
                    <a:pt x="1931081" y="366983"/>
                  </a:lnTo>
                  <a:lnTo>
                    <a:pt x="1903739" y="382433"/>
                  </a:lnTo>
                </a:path>
                <a:path w="1958975" h="619760">
                  <a:moveTo>
                    <a:pt x="0" y="29980"/>
                  </a:moveTo>
                  <a:lnTo>
                    <a:pt x="194321" y="30888"/>
                  </a:lnTo>
                </a:path>
                <a:path w="1958975" h="619760">
                  <a:moveTo>
                    <a:pt x="139624" y="0"/>
                  </a:moveTo>
                  <a:lnTo>
                    <a:pt x="166978" y="15438"/>
                  </a:lnTo>
                  <a:lnTo>
                    <a:pt x="194321" y="30888"/>
                  </a:lnTo>
                  <a:lnTo>
                    <a:pt x="166978" y="46338"/>
                  </a:lnTo>
                  <a:lnTo>
                    <a:pt x="139624" y="61788"/>
                  </a:lnTo>
                </a:path>
              </a:pathLst>
            </a:custGeom>
            <a:ln w="19044">
              <a:solidFill>
                <a:srgbClr val="1A1A18"/>
              </a:solidFill>
            </a:ln>
          </p:spPr>
          <p:txBody>
            <a:bodyPr wrap="square" lIns="0" tIns="0" rIns="0" bIns="0" rtlCol="0"/>
            <a:lstStyle/>
            <a:p>
              <a:endParaRPr/>
            </a:p>
          </p:txBody>
        </p:sp>
        <p:sp>
          <p:nvSpPr>
            <p:cNvPr id="30" name="object 30"/>
            <p:cNvSpPr/>
            <p:nvPr/>
          </p:nvSpPr>
          <p:spPr>
            <a:xfrm>
              <a:off x="843517" y="5197917"/>
              <a:ext cx="295275" cy="94615"/>
            </a:xfrm>
            <a:custGeom>
              <a:avLst/>
              <a:gdLst/>
              <a:ahLst/>
              <a:cxnLst/>
              <a:rect l="l" t="t" r="r" b="b"/>
              <a:pathLst>
                <a:path w="295275" h="94614">
                  <a:moveTo>
                    <a:pt x="0" y="47114"/>
                  </a:moveTo>
                  <a:lnTo>
                    <a:pt x="294663" y="47114"/>
                  </a:lnTo>
                </a:path>
                <a:path w="295275" h="94614">
                  <a:moveTo>
                    <a:pt x="209938" y="0"/>
                  </a:moveTo>
                  <a:lnTo>
                    <a:pt x="252301" y="23557"/>
                  </a:lnTo>
                  <a:lnTo>
                    <a:pt x="294663" y="47114"/>
                  </a:lnTo>
                  <a:lnTo>
                    <a:pt x="252301" y="70672"/>
                  </a:lnTo>
                  <a:lnTo>
                    <a:pt x="209938" y="94229"/>
                  </a:lnTo>
                </a:path>
              </a:pathLst>
            </a:custGeom>
            <a:ln w="22387">
              <a:solidFill>
                <a:srgbClr val="1A1A18"/>
              </a:solidFill>
            </a:ln>
          </p:spPr>
          <p:txBody>
            <a:bodyPr wrap="square" lIns="0" tIns="0" rIns="0" bIns="0" rtlCol="0"/>
            <a:lstStyle/>
            <a:p>
              <a:endParaRPr/>
            </a:p>
          </p:txBody>
        </p:sp>
        <p:sp>
          <p:nvSpPr>
            <p:cNvPr id="31" name="object 31"/>
            <p:cNvSpPr/>
            <p:nvPr/>
          </p:nvSpPr>
          <p:spPr>
            <a:xfrm>
              <a:off x="791184" y="5338060"/>
              <a:ext cx="224154" cy="60325"/>
            </a:xfrm>
            <a:custGeom>
              <a:avLst/>
              <a:gdLst/>
              <a:ahLst/>
              <a:cxnLst/>
              <a:rect l="l" t="t" r="r" b="b"/>
              <a:pathLst>
                <a:path w="224155" h="60325">
                  <a:moveTo>
                    <a:pt x="0" y="30124"/>
                  </a:moveTo>
                  <a:lnTo>
                    <a:pt x="224027" y="30124"/>
                  </a:lnTo>
                </a:path>
                <a:path w="224155" h="60325">
                  <a:moveTo>
                    <a:pt x="170859" y="0"/>
                  </a:moveTo>
                  <a:lnTo>
                    <a:pt x="197437" y="15056"/>
                  </a:lnTo>
                  <a:lnTo>
                    <a:pt x="224027" y="30124"/>
                  </a:lnTo>
                  <a:lnTo>
                    <a:pt x="197437" y="45192"/>
                  </a:lnTo>
                  <a:lnTo>
                    <a:pt x="170859" y="60248"/>
                  </a:lnTo>
                </a:path>
              </a:pathLst>
            </a:custGeom>
            <a:ln w="11199">
              <a:solidFill>
                <a:srgbClr val="1A1A18"/>
              </a:solidFill>
            </a:ln>
          </p:spPr>
          <p:txBody>
            <a:bodyPr wrap="square" lIns="0" tIns="0" rIns="0" bIns="0" rtlCol="0"/>
            <a:lstStyle/>
            <a:p>
              <a:endParaRPr/>
            </a:p>
          </p:txBody>
        </p:sp>
        <p:sp>
          <p:nvSpPr>
            <p:cNvPr id="32" name="object 32"/>
            <p:cNvSpPr/>
            <p:nvPr/>
          </p:nvSpPr>
          <p:spPr>
            <a:xfrm>
              <a:off x="710751" y="6174588"/>
              <a:ext cx="4806315" cy="67945"/>
            </a:xfrm>
            <a:custGeom>
              <a:avLst/>
              <a:gdLst/>
              <a:ahLst/>
              <a:cxnLst/>
              <a:rect l="l" t="t" r="r" b="b"/>
              <a:pathLst>
                <a:path w="4806315" h="67945">
                  <a:moveTo>
                    <a:pt x="0" y="0"/>
                  </a:moveTo>
                  <a:lnTo>
                    <a:pt x="2335329" y="0"/>
                  </a:lnTo>
                  <a:lnTo>
                    <a:pt x="2403016" y="67687"/>
                  </a:lnTo>
                  <a:lnTo>
                    <a:pt x="2470703" y="0"/>
                  </a:lnTo>
                  <a:lnTo>
                    <a:pt x="4806033" y="0"/>
                  </a:lnTo>
                </a:path>
              </a:pathLst>
            </a:custGeom>
            <a:ln w="3581">
              <a:solidFill>
                <a:srgbClr val="1A1A18"/>
              </a:solidFill>
            </a:ln>
          </p:spPr>
          <p:txBody>
            <a:bodyPr wrap="square" lIns="0" tIns="0" rIns="0" bIns="0" rtlCol="0"/>
            <a:lstStyle/>
            <a:p>
              <a:endParaRPr/>
            </a:p>
          </p:txBody>
        </p:sp>
      </p:grpSp>
      <p:sp>
        <p:nvSpPr>
          <p:cNvPr id="33" name="object 33"/>
          <p:cNvSpPr txBox="1"/>
          <p:nvPr/>
        </p:nvSpPr>
        <p:spPr>
          <a:xfrm>
            <a:off x="10648560" y="1819791"/>
            <a:ext cx="4236085" cy="1153795"/>
          </a:xfrm>
          <a:prstGeom prst="rect">
            <a:avLst/>
          </a:prstGeom>
        </p:spPr>
        <p:txBody>
          <a:bodyPr vert="horz" wrap="square" lIns="0" tIns="12700" rIns="0" bIns="0" rtlCol="0">
            <a:spAutoFit/>
          </a:bodyPr>
          <a:lstStyle/>
          <a:p>
            <a:pPr marL="12700" marR="5080">
              <a:lnSpc>
                <a:spcPct val="111300"/>
              </a:lnSpc>
              <a:spcBef>
                <a:spcPts val="100"/>
              </a:spcBef>
            </a:pPr>
            <a:r>
              <a:rPr lang="it-IT" sz="950" b="1">
                <a:solidFill>
                  <a:srgbClr val="1A1A18"/>
                </a:solidFill>
                <a:latin typeface="MB Corpo S Text"/>
                <a:ea typeface="MB Corpo S Text"/>
                <a:cs typeface="MB Corpo S Text"/>
                <a:sym typeface="MB Corpo S Text"/>
              </a:rPr>
              <a:t>Test di resistenza. </a:t>
            </a:r>
            <a:r>
              <a:rPr lang="it-IT" sz="950">
                <a:solidFill>
                  <a:srgbClr val="1A1A18"/>
                </a:solidFill>
                <a:latin typeface="MB Corpo S Text Light"/>
                <a:ea typeface="MB Corpo S Text Light"/>
                <a:cs typeface="MB Corpo S Text Light"/>
                <a:sym typeface="MB Corpo S Text Light"/>
              </a:rPr>
              <a:t>È stata sottoposta a test la resistenza dei filtri dell'aria rispetto a fuoco e acqua. Il fuoco può ad es. propagarsi in seguito all'aspirazione di un mozzicone di sigaretta acceso. Pertanto uno dei criteri qualitativi più importanti è la realizzazione in materiale ritardante di fiamma. In questo modo si può impedire un incendio nel vano motore. Il test di resistenza all'acqua esamina la stabilità di forma in presenza di un'elevata umidità dell'aria o tempo piovoso. Questo test è un indicatore della qualità dell'impermeabilizzazione.</a:t>
            </a:r>
            <a:endParaRPr sz="950">
              <a:latin typeface="MB Corpo S Text Light"/>
              <a:cs typeface="MB Corpo S Text Light"/>
            </a:endParaRPr>
          </a:p>
        </p:txBody>
      </p:sp>
      <p:grpSp>
        <p:nvGrpSpPr>
          <p:cNvPr id="34" name="object 34"/>
          <p:cNvGrpSpPr/>
          <p:nvPr/>
        </p:nvGrpSpPr>
        <p:grpSpPr>
          <a:xfrm>
            <a:off x="12161735" y="4924706"/>
            <a:ext cx="67945" cy="107950"/>
            <a:chOff x="12161735" y="4924706"/>
            <a:chExt cx="67945" cy="107950"/>
          </a:xfrm>
        </p:grpSpPr>
        <p:sp>
          <p:nvSpPr>
            <p:cNvPr id="35" name="object 35"/>
            <p:cNvSpPr/>
            <p:nvPr/>
          </p:nvSpPr>
          <p:spPr>
            <a:xfrm>
              <a:off x="12161735" y="4924706"/>
              <a:ext cx="67945" cy="107950"/>
            </a:xfrm>
            <a:custGeom>
              <a:avLst/>
              <a:gdLst/>
              <a:ahLst/>
              <a:cxnLst/>
              <a:rect l="l" t="t" r="r" b="b"/>
              <a:pathLst>
                <a:path w="67945" h="107950">
                  <a:moveTo>
                    <a:pt x="33874" y="0"/>
                  </a:moveTo>
                  <a:lnTo>
                    <a:pt x="28820" y="13207"/>
                  </a:lnTo>
                  <a:lnTo>
                    <a:pt x="22165" y="25472"/>
                  </a:lnTo>
                  <a:lnTo>
                    <a:pt x="14845" y="37313"/>
                  </a:lnTo>
                  <a:lnTo>
                    <a:pt x="7797" y="49251"/>
                  </a:lnTo>
                  <a:lnTo>
                    <a:pt x="5230" y="54003"/>
                  </a:lnTo>
                  <a:lnTo>
                    <a:pt x="3176" y="59102"/>
                  </a:lnTo>
                  <a:lnTo>
                    <a:pt x="1564" y="64248"/>
                  </a:lnTo>
                  <a:lnTo>
                    <a:pt x="0" y="74404"/>
                  </a:lnTo>
                  <a:lnTo>
                    <a:pt x="1502" y="84210"/>
                  </a:lnTo>
                  <a:lnTo>
                    <a:pt x="5883" y="93055"/>
                  </a:lnTo>
                  <a:lnTo>
                    <a:pt x="12955" y="100330"/>
                  </a:lnTo>
                  <a:lnTo>
                    <a:pt x="21573" y="105294"/>
                  </a:lnTo>
                  <a:lnTo>
                    <a:pt x="30539" y="107525"/>
                  </a:lnTo>
                  <a:lnTo>
                    <a:pt x="39779" y="107055"/>
                  </a:lnTo>
                  <a:lnTo>
                    <a:pt x="67568" y="70695"/>
                  </a:lnTo>
                  <a:lnTo>
                    <a:pt x="66397" y="63665"/>
                  </a:lnTo>
                  <a:lnTo>
                    <a:pt x="64196" y="57005"/>
                  </a:lnTo>
                  <a:lnTo>
                    <a:pt x="61219" y="50629"/>
                  </a:lnTo>
                  <a:lnTo>
                    <a:pt x="57718" y="44452"/>
                  </a:lnTo>
                  <a:lnTo>
                    <a:pt x="44224" y="23206"/>
                  </a:lnTo>
                  <a:lnTo>
                    <a:pt x="38259" y="12075"/>
                  </a:lnTo>
                  <a:lnTo>
                    <a:pt x="33874" y="0"/>
                  </a:lnTo>
                  <a:close/>
                </a:path>
              </a:pathLst>
            </a:custGeom>
            <a:solidFill>
              <a:srgbClr val="1A1A18"/>
            </a:solidFill>
          </p:spPr>
          <p:txBody>
            <a:bodyPr wrap="square" lIns="0" tIns="0" rIns="0" bIns="0" rtlCol="0"/>
            <a:lstStyle/>
            <a:p>
              <a:endParaRPr/>
            </a:p>
          </p:txBody>
        </p:sp>
        <p:sp>
          <p:nvSpPr>
            <p:cNvPr id="36" name="object 36"/>
            <p:cNvSpPr/>
            <p:nvPr/>
          </p:nvSpPr>
          <p:spPr>
            <a:xfrm>
              <a:off x="12171933" y="4963960"/>
              <a:ext cx="15875" cy="43180"/>
            </a:xfrm>
            <a:custGeom>
              <a:avLst/>
              <a:gdLst/>
              <a:ahLst/>
              <a:cxnLst/>
              <a:rect l="l" t="t" r="r" b="b"/>
              <a:pathLst>
                <a:path w="15875" h="43179">
                  <a:moveTo>
                    <a:pt x="15653" y="0"/>
                  </a:moveTo>
                  <a:lnTo>
                    <a:pt x="0" y="32667"/>
                  </a:lnTo>
                  <a:lnTo>
                    <a:pt x="919" y="40285"/>
                  </a:lnTo>
                  <a:lnTo>
                    <a:pt x="2399" y="42673"/>
                  </a:lnTo>
                  <a:lnTo>
                    <a:pt x="8525" y="42828"/>
                  </a:lnTo>
                  <a:lnTo>
                    <a:pt x="10029" y="40249"/>
                  </a:lnTo>
                  <a:lnTo>
                    <a:pt x="9730" y="37503"/>
                  </a:lnTo>
                  <a:lnTo>
                    <a:pt x="9813" y="27956"/>
                  </a:lnTo>
                  <a:lnTo>
                    <a:pt x="11536" y="18662"/>
                  </a:lnTo>
                  <a:lnTo>
                    <a:pt x="13837" y="9412"/>
                  </a:lnTo>
                  <a:lnTo>
                    <a:pt x="15653" y="0"/>
                  </a:lnTo>
                  <a:close/>
                </a:path>
              </a:pathLst>
            </a:custGeom>
            <a:solidFill>
              <a:srgbClr val="FFFFFF"/>
            </a:solidFill>
          </p:spPr>
          <p:txBody>
            <a:bodyPr wrap="square" lIns="0" tIns="0" rIns="0" bIns="0" rtlCol="0"/>
            <a:lstStyle/>
            <a:p>
              <a:endParaRPr/>
            </a:p>
          </p:txBody>
        </p:sp>
      </p:grpSp>
      <p:sp>
        <p:nvSpPr>
          <p:cNvPr id="37" name="object 37"/>
          <p:cNvSpPr txBox="1"/>
          <p:nvPr/>
        </p:nvSpPr>
        <p:spPr>
          <a:xfrm>
            <a:off x="12269858" y="4900276"/>
            <a:ext cx="1167765" cy="168910"/>
          </a:xfrm>
          <a:prstGeom prst="rect">
            <a:avLst/>
          </a:prstGeom>
        </p:spPr>
        <p:txBody>
          <a:bodyPr vert="horz" wrap="square" lIns="0" tIns="11430" rIns="0" bIns="0" rtlCol="0">
            <a:spAutoFit/>
          </a:bodyPr>
          <a:lstStyle/>
          <a:p>
            <a:pPr marL="12700">
              <a:lnSpc>
                <a:spcPct val="100000"/>
              </a:lnSpc>
              <a:spcBef>
                <a:spcPts val="90"/>
              </a:spcBef>
            </a:pPr>
            <a:r>
              <a:rPr lang="it-IT" sz="950" b="1">
                <a:solidFill>
                  <a:srgbClr val="1A1A18"/>
                </a:solidFill>
                <a:latin typeface="MB Corpo S Text"/>
                <a:ea typeface="MB Corpo S Text"/>
                <a:cs typeface="MB Corpo S Text"/>
                <a:sym typeface="MB Corpo S Text"/>
              </a:rPr>
              <a:t>Resistenza all'acqua</a:t>
            </a:r>
            <a:endParaRPr sz="950">
              <a:latin typeface="MB Corpo S Text"/>
              <a:cs typeface="MB Corpo S Text"/>
            </a:endParaRPr>
          </a:p>
        </p:txBody>
      </p:sp>
      <p:sp>
        <p:nvSpPr>
          <p:cNvPr id="38" name="object 38"/>
          <p:cNvSpPr txBox="1"/>
          <p:nvPr/>
        </p:nvSpPr>
        <p:spPr>
          <a:xfrm>
            <a:off x="12149026" y="5204742"/>
            <a:ext cx="3084624" cy="1120948"/>
          </a:xfrm>
          <a:prstGeom prst="rect">
            <a:avLst/>
          </a:prstGeom>
        </p:spPr>
        <p:txBody>
          <a:bodyPr vert="horz" wrap="square" lIns="0" tIns="12700" rIns="0" bIns="0" rtlCol="0">
            <a:spAutoFit/>
          </a:bodyPr>
          <a:lstStyle/>
          <a:p>
            <a:pPr marL="95885" marR="252095" indent="-83820">
              <a:lnSpc>
                <a:spcPct val="111300"/>
              </a:lnSpc>
              <a:spcBef>
                <a:spcPts val="100"/>
              </a:spcBef>
              <a:buChar char="•"/>
              <a:tabLst>
                <a:tab pos="97155" algn="l"/>
              </a:tabLst>
            </a:pPr>
            <a:r>
              <a:rPr lang="it-IT" sz="950" dirty="0">
                <a:solidFill>
                  <a:srgbClr val="1A1A18"/>
                </a:solidFill>
                <a:latin typeface="MB Corpo S Text Light"/>
                <a:ea typeface="MB Corpo S Text Light"/>
                <a:cs typeface="MB Corpo S Text Light"/>
                <a:sym typeface="MB Corpo S Text Light"/>
              </a:rPr>
              <a:t>I filtri dell'aria originali Mercedes‑Benz offrono un'elevata resistenza e stabilità di forma in presenza di elevata umidità dell'aria o condizioni bagnate.</a:t>
            </a:r>
            <a:endParaRPr sz="950" dirty="0">
              <a:latin typeface="MB Corpo S Text Light"/>
              <a:cs typeface="MB Corpo S Text Light"/>
            </a:endParaRPr>
          </a:p>
          <a:p>
            <a:pPr marL="96520" indent="-83820">
              <a:lnSpc>
                <a:spcPct val="100000"/>
              </a:lnSpc>
              <a:spcBef>
                <a:spcPts val="130"/>
              </a:spcBef>
              <a:buChar char="•"/>
              <a:tabLst>
                <a:tab pos="96520" algn="l"/>
              </a:tabLst>
            </a:pPr>
            <a:r>
              <a:rPr lang="it-IT" sz="950" dirty="0">
                <a:solidFill>
                  <a:srgbClr val="1A1A18"/>
                </a:solidFill>
                <a:latin typeface="MB Corpo S Text Light"/>
                <a:ea typeface="MB Corpo S Text Light"/>
                <a:cs typeface="MB Corpo S Text Light"/>
                <a:sym typeface="MB Corpo S Text Light"/>
              </a:rPr>
              <a:t>La potenza del motore non viene compromessa in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alcun modo.</a:t>
            </a:r>
            <a:endParaRPr sz="950" dirty="0">
              <a:latin typeface="MB Corpo S Text Light"/>
              <a:cs typeface="MB Corpo S Text Light"/>
            </a:endParaRPr>
          </a:p>
          <a:p>
            <a:pPr marL="95885" marR="5080" indent="-83820">
              <a:lnSpc>
                <a:spcPct val="111300"/>
              </a:lnSpc>
              <a:buChar char="•"/>
              <a:tabLst>
                <a:tab pos="97155" algn="l"/>
              </a:tabLst>
            </a:pPr>
            <a:r>
              <a:rPr lang="it-IT" sz="950" dirty="0">
                <a:solidFill>
                  <a:srgbClr val="1A1A18"/>
                </a:solidFill>
                <a:latin typeface="MB Corpo S Text Light"/>
                <a:ea typeface="MB Corpo S Text Light"/>
                <a:cs typeface="MB Corpo S Text Light"/>
                <a:sym typeface="MB Corpo S Text Light"/>
              </a:rPr>
              <a:t>Nel filtro dell'aria contraffatto le pieghe possono deformarsi o incollarsi. Ne risente l'efficienza filtrante.</a:t>
            </a:r>
            <a:endParaRPr sz="950" dirty="0">
              <a:latin typeface="MB Corpo S Text Light"/>
              <a:cs typeface="MB Corpo S Text Light"/>
            </a:endParaRPr>
          </a:p>
        </p:txBody>
      </p:sp>
      <p:sp>
        <p:nvSpPr>
          <p:cNvPr id="39" name="object 39"/>
          <p:cNvSpPr txBox="1"/>
          <p:nvPr/>
        </p:nvSpPr>
        <p:spPr>
          <a:xfrm>
            <a:off x="10648562" y="6377776"/>
            <a:ext cx="1771014" cy="228909"/>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 Filtro dell'aria originale Mercedes‑Benz.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 Filtro contraffatto.</a:t>
            </a:r>
            <a:endParaRPr sz="700" dirty="0">
              <a:latin typeface="MB Corpo S Text Light"/>
              <a:cs typeface="MB Corpo S Text Light"/>
            </a:endParaRPr>
          </a:p>
        </p:txBody>
      </p:sp>
      <p:sp>
        <p:nvSpPr>
          <p:cNvPr id="40" name="object 40"/>
          <p:cNvSpPr txBox="1"/>
          <p:nvPr/>
        </p:nvSpPr>
        <p:spPr>
          <a:xfrm>
            <a:off x="16861676" y="6705882"/>
            <a:ext cx="2410574"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Confronto tra prodotti</a:t>
            </a:r>
            <a:endParaRPr sz="700" dirty="0">
              <a:latin typeface="MB Corpo S Text Light"/>
              <a:cs typeface="MB Corpo S Text Light"/>
            </a:endParaRPr>
          </a:p>
        </p:txBody>
      </p:sp>
      <p:grpSp>
        <p:nvGrpSpPr>
          <p:cNvPr id="41" name="object 41"/>
          <p:cNvGrpSpPr/>
          <p:nvPr/>
        </p:nvGrpSpPr>
        <p:grpSpPr>
          <a:xfrm>
            <a:off x="16163002" y="1827646"/>
            <a:ext cx="3332479" cy="2572385"/>
            <a:chOff x="16163002" y="1827646"/>
            <a:chExt cx="3332479" cy="2572385"/>
          </a:xfrm>
        </p:grpSpPr>
        <p:sp>
          <p:nvSpPr>
            <p:cNvPr id="42" name="object 42"/>
            <p:cNvSpPr/>
            <p:nvPr/>
          </p:nvSpPr>
          <p:spPr>
            <a:xfrm>
              <a:off x="16163002" y="1827646"/>
              <a:ext cx="3332479" cy="2572385"/>
            </a:xfrm>
            <a:custGeom>
              <a:avLst/>
              <a:gdLst/>
              <a:ahLst/>
              <a:cxnLst/>
              <a:rect l="l" t="t" r="r" b="b"/>
              <a:pathLst>
                <a:path w="3332480" h="2572385">
                  <a:moveTo>
                    <a:pt x="3331878" y="0"/>
                  </a:moveTo>
                  <a:lnTo>
                    <a:pt x="0" y="0"/>
                  </a:lnTo>
                  <a:lnTo>
                    <a:pt x="0" y="2571977"/>
                  </a:lnTo>
                  <a:lnTo>
                    <a:pt x="3331878" y="2571977"/>
                  </a:lnTo>
                  <a:lnTo>
                    <a:pt x="3331878" y="0"/>
                  </a:lnTo>
                  <a:close/>
                </a:path>
              </a:pathLst>
            </a:custGeom>
            <a:solidFill>
              <a:srgbClr val="ECECED"/>
            </a:solidFill>
          </p:spPr>
          <p:txBody>
            <a:bodyPr wrap="square" lIns="0" tIns="0" rIns="0" bIns="0" rtlCol="0"/>
            <a:lstStyle/>
            <a:p>
              <a:endParaRPr/>
            </a:p>
          </p:txBody>
        </p:sp>
        <p:pic>
          <p:nvPicPr>
            <p:cNvPr id="43" name="object 43"/>
            <p:cNvPicPr/>
            <p:nvPr/>
          </p:nvPicPr>
          <p:blipFill>
            <a:blip r:embed="rId10" cstate="print"/>
            <a:stretch>
              <a:fillRect/>
            </a:stretch>
          </p:blipFill>
          <p:spPr>
            <a:xfrm>
              <a:off x="16230683" y="2108200"/>
              <a:ext cx="169235" cy="169223"/>
            </a:xfrm>
            <a:prstGeom prst="rect">
              <a:avLst/>
            </a:prstGeom>
          </p:spPr>
        </p:pic>
        <p:pic>
          <p:nvPicPr>
            <p:cNvPr id="44" name="object 44"/>
            <p:cNvPicPr/>
            <p:nvPr/>
          </p:nvPicPr>
          <p:blipFill>
            <a:blip r:embed="rId11" cstate="print"/>
            <a:stretch>
              <a:fillRect/>
            </a:stretch>
          </p:blipFill>
          <p:spPr>
            <a:xfrm>
              <a:off x="16230683" y="2472377"/>
              <a:ext cx="169235" cy="169223"/>
            </a:xfrm>
            <a:prstGeom prst="rect">
              <a:avLst/>
            </a:prstGeom>
          </p:spPr>
        </p:pic>
        <p:pic>
          <p:nvPicPr>
            <p:cNvPr id="45" name="object 45"/>
            <p:cNvPicPr/>
            <p:nvPr/>
          </p:nvPicPr>
          <p:blipFill>
            <a:blip r:embed="rId12" cstate="print"/>
            <a:stretch>
              <a:fillRect/>
            </a:stretch>
          </p:blipFill>
          <p:spPr>
            <a:xfrm>
              <a:off x="16230683" y="2736000"/>
              <a:ext cx="169235" cy="169223"/>
            </a:xfrm>
            <a:prstGeom prst="rect">
              <a:avLst/>
            </a:prstGeom>
          </p:spPr>
        </p:pic>
        <p:pic>
          <p:nvPicPr>
            <p:cNvPr id="46" name="object 46"/>
            <p:cNvPicPr/>
            <p:nvPr/>
          </p:nvPicPr>
          <p:blipFill>
            <a:blip r:embed="rId13" cstate="print"/>
            <a:stretch>
              <a:fillRect/>
            </a:stretch>
          </p:blipFill>
          <p:spPr>
            <a:xfrm>
              <a:off x="16230683" y="3081977"/>
              <a:ext cx="169235" cy="169223"/>
            </a:xfrm>
            <a:prstGeom prst="rect">
              <a:avLst/>
            </a:prstGeom>
          </p:spPr>
        </p:pic>
        <p:pic>
          <p:nvPicPr>
            <p:cNvPr id="47" name="object 47"/>
            <p:cNvPicPr/>
            <p:nvPr/>
          </p:nvPicPr>
          <p:blipFill>
            <a:blip r:embed="rId13" cstate="print"/>
            <a:stretch>
              <a:fillRect/>
            </a:stretch>
          </p:blipFill>
          <p:spPr>
            <a:xfrm>
              <a:off x="16230683" y="3310577"/>
              <a:ext cx="169235" cy="169223"/>
            </a:xfrm>
            <a:prstGeom prst="rect">
              <a:avLst/>
            </a:prstGeom>
          </p:spPr>
        </p:pic>
        <p:pic>
          <p:nvPicPr>
            <p:cNvPr id="48" name="object 48"/>
            <p:cNvPicPr/>
            <p:nvPr/>
          </p:nvPicPr>
          <p:blipFill>
            <a:blip r:embed="rId14" cstate="print"/>
            <a:stretch>
              <a:fillRect/>
            </a:stretch>
          </p:blipFill>
          <p:spPr>
            <a:xfrm>
              <a:off x="16230683" y="3708000"/>
              <a:ext cx="169235" cy="169223"/>
            </a:xfrm>
            <a:prstGeom prst="rect">
              <a:avLst/>
            </a:prstGeom>
          </p:spPr>
        </p:pic>
        <p:pic>
          <p:nvPicPr>
            <p:cNvPr id="49" name="object 49"/>
            <p:cNvPicPr/>
            <p:nvPr/>
          </p:nvPicPr>
          <p:blipFill>
            <a:blip r:embed="rId15" cstate="print"/>
            <a:stretch>
              <a:fillRect/>
            </a:stretch>
          </p:blipFill>
          <p:spPr>
            <a:xfrm>
              <a:off x="16230683" y="3960000"/>
              <a:ext cx="169235" cy="169223"/>
            </a:xfrm>
            <a:prstGeom prst="rect">
              <a:avLst/>
            </a:prstGeom>
          </p:spPr>
        </p:pic>
      </p:grpSp>
      <p:sp>
        <p:nvSpPr>
          <p:cNvPr id="50" name="object 50"/>
          <p:cNvSpPr txBox="1"/>
          <p:nvPr/>
        </p:nvSpPr>
        <p:spPr>
          <a:xfrm>
            <a:off x="16168371" y="1827646"/>
            <a:ext cx="3332479" cy="2428229"/>
          </a:xfrm>
          <a:prstGeom prst="rect">
            <a:avLst/>
          </a:prstGeom>
        </p:spPr>
        <p:txBody>
          <a:bodyPr vert="horz" wrap="square" lIns="0" tIns="45085" rIns="0" bIns="0" rtlCol="0">
            <a:spAutoFit/>
          </a:bodyPr>
          <a:lstStyle/>
          <a:p>
            <a:pPr marL="67310">
              <a:lnSpc>
                <a:spcPct val="100000"/>
              </a:lnSpc>
              <a:spcBef>
                <a:spcPts val="355"/>
              </a:spcBef>
            </a:pPr>
            <a:r>
              <a:rPr lang="it-IT" sz="950" b="1" dirty="0">
                <a:solidFill>
                  <a:srgbClr val="1A1A18"/>
                </a:solidFill>
                <a:latin typeface="MB Corpo S Text"/>
                <a:ea typeface="MB Corpo S Text"/>
                <a:cs typeface="MB Corpo S Text"/>
                <a:sym typeface="MB Corpo S Text"/>
              </a:rPr>
              <a:t>Vantaggi dei filtri dell'aria originali Mercedes-Benz.</a:t>
            </a:r>
            <a:endParaRPr sz="950" dirty="0">
              <a:latin typeface="MB Corpo S Text"/>
              <a:cs typeface="MB Corpo S Text"/>
            </a:endParaRPr>
          </a:p>
          <a:p>
            <a:pPr marL="372110">
              <a:lnSpc>
                <a:spcPct val="100000"/>
              </a:lnSpc>
              <a:spcBef>
                <a:spcPts val="700"/>
              </a:spcBef>
            </a:pPr>
            <a:r>
              <a:rPr lang="it-IT" sz="950" dirty="0">
                <a:solidFill>
                  <a:srgbClr val="1A1A18"/>
                </a:solidFill>
                <a:latin typeface="MB Corpo S Text Light"/>
                <a:ea typeface="MB Corpo S Text Light"/>
                <a:cs typeface="MB Corpo S Text Light"/>
                <a:sym typeface="MB Corpo S Text Light"/>
              </a:rPr>
              <a:t>Massima efficienza filtrante e quindi massima potenza del motore</a:t>
            </a:r>
            <a:endParaRPr sz="950" dirty="0">
              <a:latin typeface="MB Corpo S Text Light"/>
              <a:cs typeface="MB Corpo S Text Light"/>
            </a:endParaRPr>
          </a:p>
          <a:p>
            <a:pPr marL="372110">
              <a:lnSpc>
                <a:spcPct val="100000"/>
              </a:lnSpc>
              <a:spcBef>
                <a:spcPts val="700"/>
              </a:spcBef>
            </a:pPr>
            <a:r>
              <a:rPr lang="it-IT" sz="950" dirty="0">
                <a:solidFill>
                  <a:srgbClr val="1A1A18"/>
                </a:solidFill>
                <a:latin typeface="MB Corpo S Text Light"/>
                <a:ea typeface="MB Corpo S Text Light"/>
                <a:cs typeface="MB Corpo S Text Light"/>
                <a:sym typeface="MB Corpo S Text Light"/>
              </a:rPr>
              <a:t>Durata più lunga tra i filtri testati</a:t>
            </a:r>
          </a:p>
          <a:p>
            <a:pPr marL="372110">
              <a:lnSpc>
                <a:spcPct val="100000"/>
              </a:lnSpc>
              <a:spcBef>
                <a:spcPts val="700"/>
              </a:spcBef>
            </a:pPr>
            <a:r>
              <a:rPr lang="it-IT" sz="950" dirty="0">
                <a:solidFill>
                  <a:srgbClr val="1A1A18"/>
                </a:solidFill>
                <a:latin typeface="MB Corpo S Text Light"/>
                <a:cs typeface="MB Corpo S Text Light"/>
                <a:sym typeface="MB Corpo S Text Light"/>
              </a:rPr>
              <a:t>Vantaggio di costo a lungo termine grazie al rispetto garantito dell'intervallo di sostituzione</a:t>
            </a:r>
            <a:endParaRPr sz="950" dirty="0">
              <a:latin typeface="MB Corpo S Text Light"/>
              <a:cs typeface="MB Corpo S Text Light"/>
            </a:endParaRPr>
          </a:p>
          <a:p>
            <a:pPr marL="372110">
              <a:lnSpc>
                <a:spcPct val="100000"/>
              </a:lnSpc>
              <a:spcBef>
                <a:spcPts val="700"/>
              </a:spcBef>
            </a:pPr>
            <a:r>
              <a:rPr lang="it-IT" sz="950" dirty="0">
                <a:solidFill>
                  <a:srgbClr val="1A1A18"/>
                </a:solidFill>
                <a:latin typeface="MB Corpo S Text Light"/>
                <a:ea typeface="MB Corpo S Text Light"/>
                <a:cs typeface="MB Corpo S Text Light"/>
                <a:sym typeface="MB Corpo S Text Light"/>
              </a:rPr>
              <a:t>Massima potenza con ridotti consumi di carburante</a:t>
            </a:r>
          </a:p>
          <a:p>
            <a:pPr marL="372110">
              <a:lnSpc>
                <a:spcPct val="100000"/>
              </a:lnSpc>
              <a:spcBef>
                <a:spcPts val="700"/>
              </a:spcBef>
            </a:pPr>
            <a:r>
              <a:rPr lang="it-IT" sz="950" dirty="0">
                <a:solidFill>
                  <a:srgbClr val="1A1A18"/>
                </a:solidFill>
                <a:latin typeface="MB Corpo S Text Light"/>
                <a:cs typeface="MB Corpo S Text Light"/>
                <a:sym typeface="MB Corpo S Text Light"/>
              </a:rPr>
              <a:t>Prevenzione di anomalie di funzionamento del misuratore di massa d'aria a film caldo (HFM)</a:t>
            </a:r>
            <a:endParaRPr sz="950" dirty="0">
              <a:latin typeface="MB Corpo S Text Light"/>
              <a:cs typeface="MB Corpo S Text Light"/>
            </a:endParaRPr>
          </a:p>
          <a:p>
            <a:pPr marL="372110">
              <a:lnSpc>
                <a:spcPct val="100000"/>
              </a:lnSpc>
              <a:spcBef>
                <a:spcPts val="700"/>
              </a:spcBef>
            </a:pPr>
            <a:r>
              <a:rPr lang="it-IT" sz="950" dirty="0">
                <a:solidFill>
                  <a:srgbClr val="1A1A18"/>
                </a:solidFill>
                <a:latin typeface="MB Corpo S Text Light"/>
                <a:ea typeface="MB Corpo S Text Light"/>
                <a:cs typeface="MB Corpo S Text Light"/>
                <a:sym typeface="MB Corpo S Text Light"/>
              </a:rPr>
              <a:t>Massima protezione contro danni al motore</a:t>
            </a:r>
          </a:p>
          <a:p>
            <a:pPr marL="372110">
              <a:lnSpc>
                <a:spcPct val="100000"/>
              </a:lnSpc>
              <a:spcBef>
                <a:spcPts val="700"/>
              </a:spcBef>
            </a:pPr>
            <a:r>
              <a:rPr lang="it-IT" sz="950" dirty="0">
                <a:solidFill>
                  <a:srgbClr val="1A1A18"/>
                </a:solidFill>
                <a:latin typeface="MB Corpo S Text Light"/>
                <a:cs typeface="MB Corpo S Text Light"/>
                <a:sym typeface="MB Corpo S Text Light"/>
              </a:rPr>
              <a:t>Eccellente stabilità di forma anche in presenza di </a:t>
            </a:r>
            <a:br>
              <a:rPr lang="it-IT" sz="950" dirty="0">
                <a:solidFill>
                  <a:srgbClr val="1A1A18"/>
                </a:solidFill>
                <a:latin typeface="MB Corpo S Text Light"/>
                <a:cs typeface="MB Corpo S Text Light"/>
                <a:sym typeface="MB Corpo S Text Light"/>
              </a:rPr>
            </a:br>
            <a:r>
              <a:rPr lang="it-IT" sz="950" dirty="0">
                <a:solidFill>
                  <a:srgbClr val="1A1A18"/>
                </a:solidFill>
                <a:latin typeface="MB Corpo S Text Light"/>
                <a:cs typeface="MB Corpo S Text Light"/>
                <a:sym typeface="MB Corpo S Text Light"/>
              </a:rPr>
              <a:t>elevata umidità dell'aria</a:t>
            </a:r>
          </a:p>
        </p:txBody>
      </p:sp>
      <p:sp>
        <p:nvSpPr>
          <p:cNvPr id="51" name="object 51"/>
          <p:cNvSpPr txBox="1"/>
          <p:nvPr/>
        </p:nvSpPr>
        <p:spPr>
          <a:xfrm>
            <a:off x="609219" y="4548800"/>
            <a:ext cx="8834120" cy="1958228"/>
          </a:xfrm>
          <a:prstGeom prst="rect">
            <a:avLst/>
          </a:prstGeom>
        </p:spPr>
        <p:txBody>
          <a:bodyPr vert="horz" wrap="square" lIns="0" tIns="72000" rIns="0" bIns="0" rtlCol="0">
            <a:spAutoFit/>
          </a:bodyPr>
          <a:lstStyle/>
          <a:p>
            <a:pPr marL="5605780">
              <a:spcBef>
                <a:spcPts val="600"/>
              </a:spcBef>
            </a:pPr>
            <a:r>
              <a:rPr lang="it-IT" sz="950" b="1" dirty="0">
                <a:solidFill>
                  <a:srgbClr val="1A1A18"/>
                </a:solidFill>
                <a:latin typeface="MB Corpo S Text"/>
                <a:ea typeface="MB Corpo S Text"/>
                <a:cs typeface="MB Corpo S Text"/>
                <a:sym typeface="MB Corpo S Text"/>
              </a:rPr>
              <a:t>Il filtro dell'aria del motore fornisce un contributo essenziale:</a:t>
            </a:r>
            <a:endParaRPr sz="950" dirty="0">
              <a:latin typeface="MB Corpo S Text"/>
              <a:cs typeface="MB Corpo S Text"/>
            </a:endParaRPr>
          </a:p>
          <a:p>
            <a:pPr>
              <a:spcBef>
                <a:spcPts val="55"/>
              </a:spcBef>
            </a:pPr>
            <a:endParaRPr sz="300" dirty="0">
              <a:latin typeface="MB Corpo S Text"/>
              <a:cs typeface="MB Corpo S Text"/>
            </a:endParaRPr>
          </a:p>
          <a:p>
            <a:pPr marL="5721350" marR="975994" indent="-116205">
              <a:buChar char="•"/>
              <a:tabLst>
                <a:tab pos="5721350" algn="l"/>
              </a:tabLst>
            </a:pPr>
            <a:r>
              <a:rPr lang="it-IT" sz="950" dirty="0">
                <a:solidFill>
                  <a:srgbClr val="1A1A18"/>
                </a:solidFill>
                <a:latin typeface="MB Corpo S Text Light"/>
                <a:ea typeface="MB Corpo S Text Light"/>
                <a:cs typeface="MB Corpo S Text Light"/>
                <a:sym typeface="MB Corpo S Text Light"/>
              </a:rPr>
              <a:t>alla </a:t>
            </a:r>
            <a:r>
              <a:rPr lang="it-IT" sz="950" b="1" dirty="0">
                <a:solidFill>
                  <a:srgbClr val="1A1A18"/>
                </a:solidFill>
                <a:latin typeface="MB Corpo S Text"/>
                <a:ea typeface="MB Corpo S Text"/>
                <a:cs typeface="MB Corpo S Text"/>
                <a:sym typeface="MB Corpo S Text"/>
              </a:rPr>
              <a:t>potenza del motore</a:t>
            </a:r>
            <a:r>
              <a:rPr lang="it-IT" sz="950" dirty="0">
                <a:solidFill>
                  <a:srgbClr val="1A1A18"/>
                </a:solidFill>
                <a:latin typeface="MB Corpo S Text Light"/>
                <a:ea typeface="MB Corpo S Text Light"/>
                <a:cs typeface="MB Corpo S Text Light"/>
                <a:sym typeface="MB Corpo S Text Light"/>
              </a:rPr>
              <a:t> grazie a un processo di combustione ottimale</a:t>
            </a:r>
            <a:endParaRPr sz="950" dirty="0">
              <a:latin typeface="MB Corpo S Text Light"/>
              <a:cs typeface="MB Corpo S Text Light"/>
            </a:endParaRPr>
          </a:p>
          <a:p>
            <a:pPr marL="5721350" marR="802640" indent="-116205">
              <a:buChar char="•"/>
              <a:tabLst>
                <a:tab pos="5721350" algn="l"/>
              </a:tabLst>
            </a:pPr>
            <a:r>
              <a:rPr lang="it-IT" sz="950" dirty="0">
                <a:solidFill>
                  <a:srgbClr val="1A1A18"/>
                </a:solidFill>
                <a:latin typeface="MB Corpo S Text Light"/>
                <a:ea typeface="MB Corpo S Text Light"/>
                <a:cs typeface="MB Corpo S Text Light"/>
                <a:sym typeface="MB Corpo S Text Light"/>
              </a:rPr>
              <a:t>alla </a:t>
            </a:r>
            <a:r>
              <a:rPr lang="it-IT" sz="950" b="1" dirty="0">
                <a:solidFill>
                  <a:srgbClr val="1A1A18"/>
                </a:solidFill>
                <a:latin typeface="MB Corpo S Text"/>
                <a:ea typeface="MB Corpo S Text"/>
                <a:cs typeface="MB Corpo S Text"/>
                <a:sym typeface="MB Corpo S Text"/>
              </a:rPr>
              <a:t>sicurezza del veicolo</a:t>
            </a:r>
            <a:r>
              <a:rPr lang="it-IT" sz="950" dirty="0">
                <a:solidFill>
                  <a:srgbClr val="1A1A18"/>
                </a:solidFill>
                <a:latin typeface="MB Corpo S Text Light"/>
                <a:ea typeface="MB Corpo S Text Light"/>
                <a:cs typeface="MB Corpo S Text Light"/>
                <a:sym typeface="MB Corpo S Text Light"/>
              </a:rPr>
              <a:t> grazie al rispetto dei requisiti di protezione antifiamma</a:t>
            </a:r>
            <a:endParaRPr sz="950" dirty="0">
              <a:latin typeface="MB Corpo S Text Light"/>
              <a:cs typeface="MB Corpo S Text Light"/>
            </a:endParaRPr>
          </a:p>
          <a:p>
            <a:pPr marL="5721350" marR="274955" indent="-116205">
              <a:buChar char="•"/>
              <a:tabLst>
                <a:tab pos="5721350" algn="l"/>
              </a:tabLst>
            </a:pPr>
            <a:r>
              <a:rPr lang="it-IT" sz="950" dirty="0">
                <a:solidFill>
                  <a:srgbClr val="1A1A18"/>
                </a:solidFill>
                <a:latin typeface="MB Corpo S Text Light"/>
                <a:ea typeface="MB Corpo S Text Light"/>
                <a:cs typeface="MB Corpo S Text Light"/>
                <a:sym typeface="MB Corpo S Text Light"/>
              </a:rPr>
              <a:t>alla </a:t>
            </a:r>
            <a:r>
              <a:rPr lang="it-IT" sz="950" b="1" dirty="0">
                <a:solidFill>
                  <a:srgbClr val="1A1A18"/>
                </a:solidFill>
                <a:latin typeface="MB Corpo S Text"/>
                <a:ea typeface="MB Corpo S Text"/>
                <a:cs typeface="MB Corpo S Text"/>
                <a:sym typeface="MB Corpo S Text"/>
              </a:rPr>
              <a:t>tutela ambientale</a:t>
            </a:r>
            <a:r>
              <a:rPr lang="it-IT" sz="950" dirty="0">
                <a:solidFill>
                  <a:srgbClr val="1A1A18"/>
                </a:solidFill>
                <a:latin typeface="MB Corpo S Text Light"/>
                <a:ea typeface="MB Corpo S Text Light"/>
                <a:cs typeface="MB Corpo S Text Light"/>
                <a:sym typeface="MB Corpo S Text Light"/>
              </a:rPr>
              <a:t> grazie al minore consumo di carburante e alla riduzione delle sostanze inquinanti emesse</a:t>
            </a:r>
            <a:endParaRPr sz="950" dirty="0">
              <a:latin typeface="MB Corpo S Text Light"/>
              <a:cs typeface="MB Corpo S Text Light"/>
            </a:endParaRPr>
          </a:p>
          <a:p>
            <a:pPr marL="5721350" marR="564515" indent="-116205">
              <a:buChar char="•"/>
              <a:tabLst>
                <a:tab pos="5721350" algn="l"/>
              </a:tabLst>
            </a:pPr>
            <a:r>
              <a:rPr lang="it-IT" sz="950" dirty="0">
                <a:solidFill>
                  <a:srgbClr val="1A1A18"/>
                </a:solidFill>
                <a:latin typeface="MB Corpo S Text Light"/>
                <a:ea typeface="MB Corpo S Text Light"/>
                <a:cs typeface="MB Corpo S Text Light"/>
                <a:sym typeface="MB Corpo S Text Light"/>
              </a:rPr>
              <a:t>alla </a:t>
            </a:r>
            <a:r>
              <a:rPr lang="it-IT" sz="950" b="1" dirty="0">
                <a:solidFill>
                  <a:srgbClr val="1A1A18"/>
                </a:solidFill>
                <a:latin typeface="MB Corpo S Text"/>
                <a:ea typeface="MB Corpo S Text"/>
                <a:cs typeface="MB Corpo S Text"/>
                <a:sym typeface="MB Corpo S Text"/>
              </a:rPr>
              <a:t>preservazione del valore del veicolo</a:t>
            </a:r>
            <a:r>
              <a:rPr lang="it-IT" sz="950" dirty="0">
                <a:solidFill>
                  <a:srgbClr val="1A1A18"/>
                </a:solidFill>
                <a:latin typeface="MB Corpo S Text Light"/>
                <a:ea typeface="MB Corpo S Text Light"/>
                <a:cs typeface="MB Corpo S Text Light"/>
                <a:sym typeface="MB Corpo S Text Light"/>
              </a:rPr>
              <a:t> grazie a fenomeni di usura minori su pistoni e cilindri</a:t>
            </a:r>
            <a:endParaRPr sz="950" dirty="0">
              <a:latin typeface="MB Corpo S Text Light"/>
              <a:cs typeface="MB Corpo S Text Light"/>
            </a:endParaRPr>
          </a:p>
          <a:p>
            <a:pPr marL="1518920">
              <a:lnSpc>
                <a:spcPct val="100000"/>
              </a:lnSpc>
              <a:spcBef>
                <a:spcPts val="100"/>
              </a:spcBef>
            </a:pPr>
            <a:r>
              <a:rPr lang="it-IT" sz="950" dirty="0">
                <a:solidFill>
                  <a:srgbClr val="1A1A18"/>
                </a:solidFill>
                <a:latin typeface="MB Corpo S Text Light"/>
                <a:ea typeface="MB Corpo S Text Light"/>
                <a:cs typeface="MB Corpo S Text Light"/>
                <a:sym typeface="MB Corpo S Text Light"/>
              </a:rPr>
              <a:t>PROCESSO DI COMBUSTIONE OTTIMALE</a:t>
            </a:r>
            <a:endParaRPr sz="950" dirty="0">
              <a:latin typeface="MB Corpo S Text Light"/>
              <a:cs typeface="MB Corpo S Text Light"/>
            </a:endParaRPr>
          </a:p>
        </p:txBody>
      </p:sp>
      <p:sp>
        <p:nvSpPr>
          <p:cNvPr id="52" name="object 52"/>
          <p:cNvSpPr txBox="1"/>
          <p:nvPr/>
        </p:nvSpPr>
        <p:spPr>
          <a:xfrm>
            <a:off x="609219" y="3581671"/>
            <a:ext cx="186182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EFFICIENZA FILTRANTE</a:t>
            </a:r>
            <a:endParaRPr sz="950">
              <a:latin typeface="MB Corpo S Text Light"/>
              <a:cs typeface="MB Corpo S Text Light"/>
            </a:endParaRPr>
          </a:p>
        </p:txBody>
      </p:sp>
      <p:sp>
        <p:nvSpPr>
          <p:cNvPr id="53" name="object 53"/>
          <p:cNvSpPr/>
          <p:nvPr/>
        </p:nvSpPr>
        <p:spPr>
          <a:xfrm>
            <a:off x="609214" y="3855986"/>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54" name="object 54"/>
          <p:cNvSpPr txBox="1"/>
          <p:nvPr/>
        </p:nvSpPr>
        <p:spPr>
          <a:xfrm>
            <a:off x="664205" y="3937236"/>
            <a:ext cx="2237736" cy="493724"/>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Grado di separazione frazionale</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Capacità di assorbimento delle impurità</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Perdita di pressione</a:t>
            </a:r>
            <a:endParaRPr sz="950" dirty="0">
              <a:latin typeface="MB Corpo S Text Light"/>
              <a:cs typeface="MB Corpo S Text Light"/>
            </a:endParaRPr>
          </a:p>
        </p:txBody>
      </p:sp>
      <p:sp>
        <p:nvSpPr>
          <p:cNvPr id="55" name="object 55"/>
          <p:cNvSpPr txBox="1"/>
          <p:nvPr/>
        </p:nvSpPr>
        <p:spPr>
          <a:xfrm>
            <a:off x="2846952" y="3581671"/>
            <a:ext cx="186182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RESISTENZA</a:t>
            </a:r>
            <a:endParaRPr sz="950">
              <a:latin typeface="MB Corpo S Text Light"/>
              <a:cs typeface="MB Corpo S Text Light"/>
            </a:endParaRPr>
          </a:p>
        </p:txBody>
      </p:sp>
      <p:sp>
        <p:nvSpPr>
          <p:cNvPr id="56" name="object 56"/>
          <p:cNvSpPr/>
          <p:nvPr/>
        </p:nvSpPr>
        <p:spPr>
          <a:xfrm>
            <a:off x="2846951" y="3855986"/>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57" name="object 57"/>
          <p:cNvSpPr txBox="1"/>
          <p:nvPr/>
        </p:nvSpPr>
        <p:spPr>
          <a:xfrm>
            <a:off x="2985135" y="3937236"/>
            <a:ext cx="1199515" cy="34798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Infiammabilità</a:t>
            </a:r>
            <a:endParaRPr sz="950" dirty="0">
              <a:latin typeface="MB Corpo S Text Light"/>
              <a:cs typeface="MB Corpo S Text Light"/>
            </a:endParaRPr>
          </a:p>
          <a:p>
            <a:pPr marL="125730" indent="-113030">
              <a:lnSpc>
                <a:spcPct val="100000"/>
              </a:lnSpc>
              <a:spcBef>
                <a:spcPts val="130"/>
              </a:spcBef>
              <a:buChar char="•"/>
              <a:tabLst>
                <a:tab pos="125730" algn="l"/>
              </a:tabLst>
            </a:pPr>
            <a:r>
              <a:rPr lang="it-IT" sz="950" dirty="0">
                <a:solidFill>
                  <a:srgbClr val="1A1A18"/>
                </a:solidFill>
                <a:latin typeface="MB Corpo S Text Light"/>
                <a:ea typeface="MB Corpo S Text Light"/>
                <a:cs typeface="MB Corpo S Text Light"/>
                <a:sym typeface="MB Corpo S Text Light"/>
              </a:rPr>
              <a:t>Resistenza all'acqua</a:t>
            </a:r>
            <a:endParaRPr sz="950" dirty="0">
              <a:latin typeface="MB Corpo S Text Light"/>
              <a:cs typeface="MB Corpo S Text Light"/>
            </a:endParaRPr>
          </a:p>
        </p:txBody>
      </p:sp>
      <p:sp>
        <p:nvSpPr>
          <p:cNvPr id="58" name="object 58"/>
          <p:cNvSpPr txBox="1"/>
          <p:nvPr/>
        </p:nvSpPr>
        <p:spPr>
          <a:xfrm>
            <a:off x="596474" y="1629222"/>
            <a:ext cx="4337685" cy="1144993"/>
          </a:xfrm>
          <a:prstGeom prst="rect">
            <a:avLst/>
          </a:prstGeom>
        </p:spPr>
        <p:txBody>
          <a:bodyPr vert="horz" wrap="square" lIns="0" tIns="16510" rIns="0" bIns="0" rtlCol="0">
            <a:spAutoFit/>
          </a:bodyPr>
          <a:lstStyle/>
          <a:p>
            <a:pPr marL="12700" algn="just">
              <a:lnSpc>
                <a:spcPts val="1639"/>
              </a:lnSpc>
              <a:spcBef>
                <a:spcPts val="130"/>
              </a:spcBef>
            </a:pPr>
            <a:r>
              <a:rPr lang="it-IT" sz="1400" dirty="0">
                <a:solidFill>
                  <a:srgbClr val="1A1A18"/>
                </a:solidFill>
                <a:latin typeface="MB Corpo S Text Light"/>
                <a:ea typeface="MB Corpo S Text Light"/>
                <a:cs typeface="MB Corpo S Text Light"/>
                <a:sym typeface="MB Corpo S Text Light"/>
              </a:rPr>
              <a:t>Originale vs. prodotto contraffatto.</a:t>
            </a:r>
            <a:endParaRPr sz="1400" dirty="0">
              <a:latin typeface="MB Corpo S Text Light"/>
              <a:cs typeface="MB Corpo S Text Light"/>
            </a:endParaRPr>
          </a:p>
          <a:p>
            <a:pPr marL="12700" algn="just">
              <a:lnSpc>
                <a:spcPct val="106000"/>
              </a:lnSpc>
            </a:pPr>
            <a:r>
              <a:rPr lang="it-IT" sz="950" dirty="0">
                <a:solidFill>
                  <a:srgbClr val="1A1A18"/>
                </a:solidFill>
                <a:latin typeface="MB Corpo S Text Light"/>
                <a:ea typeface="MB Corpo S Text Light"/>
                <a:cs typeface="MB Corpo S Text Light"/>
                <a:sym typeface="MB Corpo S Text Light"/>
              </a:rPr>
              <a:t>Nell'ambito di una prova comparativa di filtri dell'aria per il motore, i filtri dell'aria per il motore originali Mercedes‑Benz</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sono stati testati insieme a prodotti concorrenti paragonabili e prodotti contraffatti. Il confronto è stato commissionato da Mercedes‑Benz Group AG e svolto dall'istituto di controllo indipendente "</a:t>
            </a:r>
            <a:r>
              <a:rPr lang="it-IT" sz="950" dirty="0" err="1">
                <a:solidFill>
                  <a:srgbClr val="1A1A18"/>
                </a:solidFill>
                <a:latin typeface="MB Corpo S Text Light"/>
                <a:ea typeface="MB Corpo S Text Light"/>
                <a:cs typeface="MB Corpo S Text Light"/>
                <a:sym typeface="MB Corpo S Text Light"/>
              </a:rPr>
              <a:t>fiatec</a:t>
            </a:r>
            <a:r>
              <a:rPr lang="it-IT" sz="950" dirty="0">
                <a:solidFill>
                  <a:srgbClr val="1A1A18"/>
                </a:solidFill>
                <a:latin typeface="MB Corpo S Text Light"/>
                <a:ea typeface="MB Corpo S Text Light"/>
                <a:cs typeface="MB Corpo S Text Light"/>
                <a:sym typeface="MB Corpo S Text Light"/>
              </a:rPr>
              <a:t> Filter &amp; Aerosol </a:t>
            </a:r>
            <a:r>
              <a:rPr lang="it-IT" sz="950" dirty="0" err="1">
                <a:solidFill>
                  <a:srgbClr val="1A1A18"/>
                </a:solidFill>
                <a:latin typeface="MB Corpo S Text Light"/>
                <a:ea typeface="MB Corpo S Text Light"/>
                <a:cs typeface="MB Corpo S Text Light"/>
                <a:sym typeface="MB Corpo S Text Light"/>
              </a:rPr>
              <a:t>Technologie</a:t>
            </a:r>
            <a:r>
              <a:rPr lang="it-IT" sz="950" dirty="0">
                <a:solidFill>
                  <a:srgbClr val="1A1A18"/>
                </a:solidFill>
                <a:latin typeface="MB Corpo S Text Light"/>
                <a:ea typeface="MB Corpo S Text Light"/>
                <a:cs typeface="MB Corpo S Text Light"/>
                <a:sym typeface="MB Corpo S Text Light"/>
              </a:rPr>
              <a:t> GmbH". Il periodo di test andava dal 27.10.2015 al 06.12.2015.</a:t>
            </a:r>
            <a:endParaRPr sz="950" dirty="0">
              <a:latin typeface="MB Corpo S Text Light"/>
              <a:cs typeface="MB Corpo S Text Light"/>
            </a:endParaRPr>
          </a:p>
        </p:txBody>
      </p:sp>
      <p:sp>
        <p:nvSpPr>
          <p:cNvPr id="59" name="object 59"/>
          <p:cNvSpPr txBox="1"/>
          <p:nvPr/>
        </p:nvSpPr>
        <p:spPr>
          <a:xfrm>
            <a:off x="596474" y="2775017"/>
            <a:ext cx="4341495" cy="780983"/>
          </a:xfrm>
          <a:prstGeom prst="rect">
            <a:avLst/>
          </a:prstGeom>
        </p:spPr>
        <p:txBody>
          <a:bodyPr vert="horz" wrap="square" lIns="0" tIns="12700" rIns="0" bIns="0" rtlCol="0">
            <a:spAutoFit/>
          </a:bodyPr>
          <a:lstStyle/>
          <a:p>
            <a:pPr marL="12700" marR="13335">
              <a:lnSpc>
                <a:spcPct val="106000"/>
              </a:lnSpc>
              <a:spcBef>
                <a:spcPts val="100"/>
              </a:spcBef>
            </a:pPr>
            <a:r>
              <a:rPr lang="it-IT" sz="950" dirty="0">
                <a:solidFill>
                  <a:srgbClr val="1A1A18"/>
                </a:solidFill>
                <a:latin typeface="MB Corpo S Text Light"/>
                <a:ea typeface="MB Corpo S Text Light"/>
                <a:cs typeface="MB Corpo S Text Light"/>
                <a:sym typeface="MB Corpo S Text Light"/>
              </a:rPr>
              <a:t>Dal confronto diretto emergono evidenti differenze di qualità. Tali differenze stanno ad indicare che in particolare i prodotti contraffatti possono rappresentare un notevole rischio per la sicurezza.</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Segue qui un estratto dei test: il test dell'efficienza filtrante e il test di resistenza rispettivamente nel confronto tra filtro dell'aria per il motore originale Mercedes‑Benz e filtro contraffatto.</a:t>
            </a:r>
            <a:endParaRPr sz="950" dirty="0">
              <a:latin typeface="MB Corpo S Text Light"/>
              <a:cs typeface="MB Corpo S Text Light"/>
            </a:endParaRPr>
          </a:p>
        </p:txBody>
      </p:sp>
      <p:pic>
        <p:nvPicPr>
          <p:cNvPr id="60" name="object 60"/>
          <p:cNvPicPr/>
          <p:nvPr/>
        </p:nvPicPr>
        <p:blipFill>
          <a:blip r:embed="rId16" cstate="print"/>
          <a:stretch>
            <a:fillRect/>
          </a:stretch>
        </p:blipFill>
        <p:spPr>
          <a:xfrm>
            <a:off x="12161742" y="3307286"/>
            <a:ext cx="67957" cy="113643"/>
          </a:xfrm>
          <a:prstGeom prst="rect">
            <a:avLst/>
          </a:prstGeom>
        </p:spPr>
      </p:pic>
      <p:sp>
        <p:nvSpPr>
          <p:cNvPr id="61" name="object 61"/>
          <p:cNvSpPr txBox="1"/>
          <p:nvPr/>
        </p:nvSpPr>
        <p:spPr>
          <a:xfrm>
            <a:off x="12270216" y="3288394"/>
            <a:ext cx="1009707"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Infiammabilità</a:t>
            </a:r>
            <a:endParaRPr sz="950" dirty="0">
              <a:latin typeface="MB Corpo S Text"/>
              <a:cs typeface="MB Corpo S Text"/>
            </a:endParaRPr>
          </a:p>
        </p:txBody>
      </p:sp>
      <p:sp>
        <p:nvSpPr>
          <p:cNvPr id="62" name="object 62"/>
          <p:cNvSpPr txBox="1"/>
          <p:nvPr/>
        </p:nvSpPr>
        <p:spPr>
          <a:xfrm>
            <a:off x="12149027" y="3592860"/>
            <a:ext cx="3160823" cy="804900"/>
          </a:xfrm>
          <a:prstGeom prst="rect">
            <a:avLst/>
          </a:prstGeom>
        </p:spPr>
        <p:txBody>
          <a:bodyPr vert="horz" wrap="square" lIns="0" tIns="12700" rIns="0" bIns="0" rtlCol="0">
            <a:spAutoFit/>
          </a:bodyPr>
          <a:lstStyle/>
          <a:p>
            <a:pPr marL="95885" marR="589915" indent="-83820">
              <a:lnSpc>
                <a:spcPct val="111300"/>
              </a:lnSpc>
              <a:spcBef>
                <a:spcPts val="100"/>
              </a:spcBef>
              <a:buChar char="•"/>
              <a:tabLst>
                <a:tab pos="97155" algn="l"/>
              </a:tabLst>
            </a:pPr>
            <a:r>
              <a:rPr lang="it-IT" sz="950" dirty="0">
                <a:solidFill>
                  <a:srgbClr val="1A1A18"/>
                </a:solidFill>
                <a:latin typeface="MB Corpo S Text Light"/>
                <a:ea typeface="MB Corpo S Text Light"/>
                <a:cs typeface="MB Corpo S Text Light"/>
                <a:sym typeface="MB Corpo S Text Light"/>
              </a:rPr>
              <a:t>I filtri dell'aria originali Mercedes‑Benz sono realizzati in carta ritardante di fiamma per cui è escluso il rischio che un filtro possa incendiarsi.</a:t>
            </a:r>
            <a:endParaRPr sz="950" dirty="0">
              <a:latin typeface="MB Corpo S Text Light"/>
              <a:cs typeface="MB Corpo S Text Light"/>
            </a:endParaRPr>
          </a:p>
          <a:p>
            <a:pPr marL="96520" indent="-83820">
              <a:lnSpc>
                <a:spcPct val="100000"/>
              </a:lnSpc>
              <a:spcBef>
                <a:spcPts val="130"/>
              </a:spcBef>
              <a:buChar char="•"/>
              <a:tabLst>
                <a:tab pos="96520" algn="l"/>
              </a:tabLst>
            </a:pPr>
            <a:r>
              <a:rPr lang="it-IT" sz="950" dirty="0">
                <a:solidFill>
                  <a:srgbClr val="1A1A18"/>
                </a:solidFill>
                <a:latin typeface="MB Corpo S Text Light"/>
                <a:ea typeface="MB Corpo S Text Light"/>
                <a:cs typeface="MB Corpo S Text Light"/>
                <a:sym typeface="MB Corpo S Text Light"/>
              </a:rPr>
              <a:t>Un filtro dell'aria contraffatto può invece bruciarsi completamente.</a:t>
            </a:r>
            <a:endParaRPr sz="950" dirty="0">
              <a:latin typeface="MB Corpo S Text Light"/>
              <a:cs typeface="MB Corpo S Text Light"/>
            </a:endParaRPr>
          </a:p>
        </p:txBody>
      </p:sp>
      <p:grpSp>
        <p:nvGrpSpPr>
          <p:cNvPr id="63" name="object 63"/>
          <p:cNvGrpSpPr/>
          <p:nvPr/>
        </p:nvGrpSpPr>
        <p:grpSpPr>
          <a:xfrm>
            <a:off x="16163002" y="4568847"/>
            <a:ext cx="3332479" cy="1753235"/>
            <a:chOff x="16163002" y="4568847"/>
            <a:chExt cx="3332479" cy="1753235"/>
          </a:xfrm>
        </p:grpSpPr>
        <p:sp>
          <p:nvSpPr>
            <p:cNvPr id="64" name="object 64"/>
            <p:cNvSpPr/>
            <p:nvPr/>
          </p:nvSpPr>
          <p:spPr>
            <a:xfrm>
              <a:off x="16163002" y="4568847"/>
              <a:ext cx="3332479" cy="1753235"/>
            </a:xfrm>
            <a:custGeom>
              <a:avLst/>
              <a:gdLst/>
              <a:ahLst/>
              <a:cxnLst/>
              <a:rect l="l" t="t" r="r" b="b"/>
              <a:pathLst>
                <a:path w="3332480" h="1753235">
                  <a:moveTo>
                    <a:pt x="3331878" y="0"/>
                  </a:moveTo>
                  <a:lnTo>
                    <a:pt x="0" y="0"/>
                  </a:lnTo>
                  <a:lnTo>
                    <a:pt x="0" y="1753034"/>
                  </a:lnTo>
                  <a:lnTo>
                    <a:pt x="3331878" y="1753034"/>
                  </a:lnTo>
                  <a:lnTo>
                    <a:pt x="3331878" y="0"/>
                  </a:lnTo>
                  <a:close/>
                </a:path>
              </a:pathLst>
            </a:custGeom>
            <a:solidFill>
              <a:srgbClr val="ECECED"/>
            </a:solidFill>
          </p:spPr>
          <p:txBody>
            <a:bodyPr wrap="square" lIns="0" tIns="0" rIns="0" bIns="0" rtlCol="0"/>
            <a:lstStyle/>
            <a:p>
              <a:endParaRPr/>
            </a:p>
          </p:txBody>
        </p:sp>
        <p:pic>
          <p:nvPicPr>
            <p:cNvPr id="65" name="object 65"/>
            <p:cNvPicPr/>
            <p:nvPr/>
          </p:nvPicPr>
          <p:blipFill>
            <a:blip r:embed="rId17" cstate="print"/>
            <a:stretch>
              <a:fillRect/>
            </a:stretch>
          </p:blipFill>
          <p:spPr>
            <a:xfrm>
              <a:off x="16230690" y="4968000"/>
              <a:ext cx="169223" cy="169223"/>
            </a:xfrm>
            <a:prstGeom prst="rect">
              <a:avLst/>
            </a:prstGeom>
          </p:spPr>
        </p:pic>
        <p:pic>
          <p:nvPicPr>
            <p:cNvPr id="66" name="object 66"/>
            <p:cNvPicPr/>
            <p:nvPr/>
          </p:nvPicPr>
          <p:blipFill>
            <a:blip r:embed="rId17" cstate="print"/>
            <a:stretch>
              <a:fillRect/>
            </a:stretch>
          </p:blipFill>
          <p:spPr>
            <a:xfrm>
              <a:off x="16230690" y="5536800"/>
              <a:ext cx="169223" cy="169223"/>
            </a:xfrm>
            <a:prstGeom prst="rect">
              <a:avLst/>
            </a:prstGeom>
          </p:spPr>
        </p:pic>
        <p:pic>
          <p:nvPicPr>
            <p:cNvPr id="67" name="object 67"/>
            <p:cNvPicPr/>
            <p:nvPr/>
          </p:nvPicPr>
          <p:blipFill>
            <a:blip r:embed="rId18" cstate="print"/>
            <a:stretch>
              <a:fillRect/>
            </a:stretch>
          </p:blipFill>
          <p:spPr>
            <a:xfrm>
              <a:off x="16230690" y="5796000"/>
              <a:ext cx="169223" cy="169223"/>
            </a:xfrm>
            <a:prstGeom prst="rect">
              <a:avLst/>
            </a:prstGeom>
          </p:spPr>
        </p:pic>
        <p:pic>
          <p:nvPicPr>
            <p:cNvPr id="68" name="object 68"/>
            <p:cNvPicPr/>
            <p:nvPr/>
          </p:nvPicPr>
          <p:blipFill>
            <a:blip r:embed="rId18" cstate="print"/>
            <a:stretch>
              <a:fillRect/>
            </a:stretch>
          </p:blipFill>
          <p:spPr>
            <a:xfrm>
              <a:off x="16230690" y="6053777"/>
              <a:ext cx="169223" cy="169223"/>
            </a:xfrm>
            <a:prstGeom prst="rect">
              <a:avLst/>
            </a:prstGeom>
          </p:spPr>
        </p:pic>
      </p:grpSp>
      <p:sp>
        <p:nvSpPr>
          <p:cNvPr id="69" name="object 69"/>
          <p:cNvSpPr txBox="1"/>
          <p:nvPr/>
        </p:nvSpPr>
        <p:spPr>
          <a:xfrm>
            <a:off x="16168371" y="4568847"/>
            <a:ext cx="3332479" cy="1930080"/>
          </a:xfrm>
          <a:prstGeom prst="rect">
            <a:avLst/>
          </a:prstGeom>
        </p:spPr>
        <p:txBody>
          <a:bodyPr vert="horz" wrap="square" lIns="0" tIns="45085" rIns="0" bIns="0" rtlCol="0">
            <a:spAutoFit/>
          </a:bodyPr>
          <a:lstStyle/>
          <a:p>
            <a:pPr marL="67310">
              <a:lnSpc>
                <a:spcPct val="100000"/>
              </a:lnSpc>
              <a:spcBef>
                <a:spcPts val="355"/>
              </a:spcBef>
            </a:pPr>
            <a:r>
              <a:rPr lang="it-IT" sz="950" b="1" dirty="0">
                <a:solidFill>
                  <a:srgbClr val="1A1A18"/>
                </a:solidFill>
                <a:latin typeface="MB Corpo S Text"/>
                <a:ea typeface="MB Corpo S Text"/>
                <a:cs typeface="MB Corpo S Text"/>
                <a:sym typeface="MB Corpo S Text"/>
              </a:rPr>
              <a:t>Svantaggi dovuti a filtri dell'aria di scarsa qualità o contraffatti.</a:t>
            </a:r>
            <a:endParaRPr sz="950" dirty="0">
              <a:latin typeface="MB Corpo S Text"/>
              <a:cs typeface="MB Corpo S Text"/>
            </a:endParaRPr>
          </a:p>
          <a:p>
            <a:pPr marL="372110" marR="756285">
              <a:lnSpc>
                <a:spcPct val="111300"/>
              </a:lnSpc>
              <a:spcBef>
                <a:spcPts val="520"/>
              </a:spcBef>
            </a:pPr>
            <a:r>
              <a:rPr lang="it-IT" sz="950" dirty="0">
                <a:solidFill>
                  <a:srgbClr val="1A1A18"/>
                </a:solidFill>
                <a:latin typeface="MB Corpo S Text Light"/>
                <a:ea typeface="MB Corpo S Text Light"/>
                <a:cs typeface="MB Corpo S Text Light"/>
                <a:sym typeface="MB Corpo S Text Light"/>
              </a:rPr>
              <a:t>Intervalli di sostituzione più corti determinano maggiori costi di manutenzione</a:t>
            </a:r>
            <a:endParaRPr sz="950" dirty="0">
              <a:latin typeface="MB Corpo S Text Light"/>
              <a:cs typeface="MB Corpo S Text Light"/>
            </a:endParaRPr>
          </a:p>
          <a:p>
            <a:pPr marL="372110">
              <a:lnSpc>
                <a:spcPct val="100000"/>
              </a:lnSpc>
              <a:spcBef>
                <a:spcPts val="930"/>
              </a:spcBef>
            </a:pPr>
            <a:r>
              <a:rPr lang="it-IT" sz="950" dirty="0">
                <a:solidFill>
                  <a:srgbClr val="1A1A18"/>
                </a:solidFill>
                <a:latin typeface="MB Corpo S Text Light"/>
                <a:ea typeface="MB Corpo S Text Light"/>
                <a:cs typeface="MB Corpo S Text Light"/>
                <a:sym typeface="MB Corpo S Text Light"/>
              </a:rPr>
              <a:t>Scarsa resistenza all'acqua</a:t>
            </a:r>
            <a:endParaRPr sz="950" dirty="0">
              <a:latin typeface="MB Corpo S Text Light"/>
              <a:cs typeface="MB Corpo S Text Light"/>
            </a:endParaRPr>
          </a:p>
          <a:p>
            <a:pPr marL="372110">
              <a:lnSpc>
                <a:spcPct val="100000"/>
              </a:lnSpc>
              <a:spcBef>
                <a:spcPts val="925"/>
              </a:spcBef>
            </a:pPr>
            <a:r>
              <a:rPr lang="it-IT" sz="950" dirty="0">
                <a:solidFill>
                  <a:srgbClr val="1A1A18"/>
                </a:solidFill>
                <a:latin typeface="MB Corpo S Text Light"/>
                <a:ea typeface="MB Corpo S Text Light"/>
                <a:cs typeface="MB Corpo S Text Light"/>
                <a:sym typeface="MB Corpo S Text Light"/>
              </a:rPr>
              <a:t>Rischio di un incendio nel vano motore</a:t>
            </a:r>
          </a:p>
          <a:p>
            <a:pPr marL="372110">
              <a:lnSpc>
                <a:spcPct val="100000"/>
              </a:lnSpc>
              <a:spcBef>
                <a:spcPts val="925"/>
              </a:spcBef>
            </a:pPr>
            <a:r>
              <a:rPr lang="it-IT" sz="950" dirty="0">
                <a:solidFill>
                  <a:srgbClr val="1A1A18"/>
                </a:solidFill>
                <a:latin typeface="MB Corpo S Text Light"/>
                <a:cs typeface="MB Corpo S Text Light"/>
                <a:sym typeface="MB Corpo S Text Light"/>
              </a:rPr>
              <a:t>Rischio di fenomeni di usura su pistoni e cilindri</a:t>
            </a:r>
            <a:endParaRPr sz="950" dirty="0">
              <a:latin typeface="MB Corpo S Text Light"/>
              <a:cs typeface="MB Corpo S Text Light"/>
            </a:endParaRPr>
          </a:p>
          <a:p>
            <a:pPr marL="372110" marR="560070">
              <a:lnSpc>
                <a:spcPct val="111300"/>
              </a:lnSpc>
              <a:spcBef>
                <a:spcPts val="800"/>
              </a:spcBef>
            </a:pPr>
            <a:endParaRPr sz="950" dirty="0">
              <a:latin typeface="MB Corpo S Text Light"/>
              <a:cs typeface="MB Corpo S Text Light"/>
            </a:endParaRPr>
          </a:p>
        </p:txBody>
      </p:sp>
      <p:sp>
        <p:nvSpPr>
          <p:cNvPr id="70" name="object 70"/>
          <p:cNvSpPr txBox="1"/>
          <p:nvPr/>
        </p:nvSpPr>
        <p:spPr>
          <a:xfrm>
            <a:off x="5097955" y="1819832"/>
            <a:ext cx="4264025" cy="1140312"/>
          </a:xfrm>
          <a:prstGeom prst="rect">
            <a:avLst/>
          </a:prstGeom>
        </p:spPr>
        <p:txBody>
          <a:bodyPr vert="horz" wrap="square" lIns="0" tIns="12700" rIns="0" bIns="0" rtlCol="0">
            <a:spAutoFit/>
          </a:bodyPr>
          <a:lstStyle/>
          <a:p>
            <a:pPr marL="12700" marR="179705">
              <a:lnSpc>
                <a:spcPct val="111300"/>
              </a:lnSpc>
              <a:spcBef>
                <a:spcPts val="100"/>
              </a:spcBef>
            </a:pPr>
            <a:r>
              <a:rPr lang="it-IT" sz="950" b="1" dirty="0">
                <a:solidFill>
                  <a:srgbClr val="1A1A18"/>
                </a:solidFill>
                <a:latin typeface="MB Corpo S Text"/>
                <a:ea typeface="MB Corpo S Text"/>
                <a:cs typeface="MB Corpo S Text"/>
                <a:sym typeface="MB Corpo S Text"/>
              </a:rPr>
              <a:t>Test dell'efficienza filtrante. </a:t>
            </a:r>
            <a:r>
              <a:rPr lang="it-IT" sz="950" dirty="0">
                <a:solidFill>
                  <a:srgbClr val="1A1A18"/>
                </a:solidFill>
                <a:latin typeface="MB Corpo S Text Light"/>
                <a:ea typeface="MB Corpo S Text Light"/>
                <a:cs typeface="MB Corpo S Text Light"/>
                <a:sym typeface="MB Corpo S Text Light"/>
              </a:rPr>
              <a:t>Durante il test dell'efficienza filtrante viene esaminato il grado di separazione frazionale. Per quanto riguarda il filtro dell'aria per il motore a benzina, il prodotto contraffatto presenta una separazione del particolato inferiore del 71%</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rispetto al filtro dell'aria per il motore originale Mercedes‑Benz con un grado di separazione frazionale pari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al 47%. Con questo valore il filtro dell'aria Mercedes‑Benz per motori a benzina è il prodotto migliore tra tutti quelli testati.</a:t>
            </a:r>
            <a:endParaRPr sz="950" dirty="0">
              <a:latin typeface="MB Corpo S Text Light"/>
              <a:cs typeface="MB Corpo S Text Light"/>
            </a:endParaRPr>
          </a:p>
        </p:txBody>
      </p:sp>
      <p:sp>
        <p:nvSpPr>
          <p:cNvPr id="71" name="object 71"/>
          <p:cNvSpPr txBox="1"/>
          <p:nvPr/>
        </p:nvSpPr>
        <p:spPr>
          <a:xfrm>
            <a:off x="5097836" y="3020060"/>
            <a:ext cx="4248785" cy="993140"/>
          </a:xfrm>
          <a:prstGeom prst="rect">
            <a:avLst/>
          </a:prstGeom>
        </p:spPr>
        <p:txBody>
          <a:bodyPr vert="horz" wrap="square" lIns="0" tIns="12700" rIns="0" bIns="0" rtlCol="0">
            <a:spAutoFit/>
          </a:bodyPr>
          <a:lstStyle/>
          <a:p>
            <a:pPr marL="12700" marR="5080">
              <a:lnSpc>
                <a:spcPct val="111300"/>
              </a:lnSpc>
              <a:spcBef>
                <a:spcPts val="100"/>
              </a:spcBef>
            </a:pPr>
            <a:r>
              <a:rPr lang="it-IT" sz="950" dirty="0">
                <a:solidFill>
                  <a:srgbClr val="1A1A18"/>
                </a:solidFill>
                <a:latin typeface="MB Corpo S Text Light"/>
                <a:ea typeface="MB Corpo S Text Light"/>
                <a:cs typeface="MB Corpo S Text Light"/>
                <a:sym typeface="MB Corpo S Text Light"/>
              </a:rPr>
              <a:t>È stata inoltre esaminata la capacità di assorbimento delle impurità dei filtri dell'aria per il motore. Questa caratteristica indica la quantità di polvere e sporco che il filtro è in grado di trattenere e rappresenta quindi un indicatore per l'economicità del filtro dell'aria. Il risultato:</a:t>
            </a:r>
            <a:endParaRPr sz="950" dirty="0">
              <a:latin typeface="MB Corpo S Text Light"/>
              <a:cs typeface="MB Corpo S Text Light"/>
            </a:endParaRPr>
          </a:p>
          <a:p>
            <a:pPr marL="12700" marR="125730">
              <a:lnSpc>
                <a:spcPct val="111300"/>
              </a:lnSpc>
            </a:pPr>
            <a:r>
              <a:rPr lang="it-IT" sz="950" dirty="0">
                <a:solidFill>
                  <a:srgbClr val="1A1A18"/>
                </a:solidFill>
                <a:latin typeface="MB Corpo S Text Light"/>
                <a:ea typeface="MB Corpo S Text Light"/>
                <a:cs typeface="MB Corpo S Text Light"/>
                <a:sym typeface="MB Corpo S Text Light"/>
              </a:rPr>
              <a:t>il filtro dell'aria Mercedes‑Benz per motori a benzina ha una durata più lunga del 34% rispetto al prodotto contraffatto. Per il filtro dell'aria per motori diesel il ciclo di vita supera persino del 109% quello del filtro contraffatto.</a:t>
            </a:r>
            <a:endParaRPr sz="950" dirty="0">
              <a:latin typeface="MB Corpo S Text Light"/>
              <a:cs typeface="MB Corpo S Text Light"/>
            </a:endParaRPr>
          </a:p>
        </p:txBody>
      </p:sp>
      <p:sp>
        <p:nvSpPr>
          <p:cNvPr id="72" name="object 72"/>
          <p:cNvSpPr txBox="1">
            <a:spLocks noGrp="1"/>
          </p:cNvSpPr>
          <p:nvPr>
            <p:ph type="title"/>
          </p:nvPr>
        </p:nvSpPr>
        <p:spPr>
          <a:xfrm>
            <a:off x="596518" y="446793"/>
            <a:ext cx="8236332" cy="1114425"/>
          </a:xfrm>
          <a:prstGeom prst="rect">
            <a:avLst/>
          </a:prstGeom>
        </p:spPr>
        <p:txBody>
          <a:bodyPr vert="horz" wrap="square" lIns="0" tIns="12065" rIns="0" bIns="0" rtlCol="0">
            <a:spAutoFit/>
          </a:bodyPr>
          <a:lstStyle/>
          <a:p>
            <a:pPr marL="12700" marR="5080">
              <a:lnSpc>
                <a:spcPct val="100600"/>
              </a:lnSpc>
              <a:spcBef>
                <a:spcPts val="95"/>
              </a:spcBef>
            </a:pPr>
            <a:r>
              <a:rPr lang="it-IT" dirty="0"/>
              <a:t>Confronto tra concorrenti: filtro dell'aria per il motore.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1068</Words>
  <Application>Microsoft Office PowerPoint</Application>
  <PresentationFormat>Benutzerdefiniert</PresentationFormat>
  <Paragraphs>79</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Filtri per il motore. Qualità del costruttore per più potenza e ciclo di vita più lungo.</vt:lpstr>
      <vt:lpstr>Confronto tra concorrenti: filtro dell'aria per il motore.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beo</cp:lastModifiedBy>
  <cp:revision>4</cp:revision>
  <dcterms:created xsi:type="dcterms:W3CDTF">2023-08-25T08:59:58Z</dcterms:created>
  <dcterms:modified xsi:type="dcterms:W3CDTF">2023-09-07T11:08:07Z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2023-08-25T09:00:03Z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3f3a588f-bc01-4ee6-8926-19d633a6db76</vt:lpwstr>
  </property>
  <property fmtid="{D5CDD505-2E9C-101B-9397-08002B2CF9AE}" pid="12" name="MSIP_Label_924dbb1d-991d-4bbd-aad5-33bac1d8ffaf_ContentBits">
    <vt:lpwstr>0</vt:lpwstr>
  </property>
</Properties>
</file>