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485" y="-30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9" y="446793"/>
            <a:ext cx="3563620" cy="111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654982" y="609219"/>
            <a:ext cx="8834120" cy="5874385"/>
            <a:chOff x="10654982" y="609219"/>
            <a:chExt cx="8834120" cy="58743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54982" y="609219"/>
              <a:ext cx="8833610" cy="587385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5738059" y="3959902"/>
              <a:ext cx="3452495" cy="2301875"/>
            </a:xfrm>
            <a:custGeom>
              <a:avLst/>
              <a:gdLst/>
              <a:ahLst/>
              <a:cxnLst/>
              <a:rect l="l" t="t" r="r" b="b"/>
              <a:pathLst>
                <a:path w="3452494" h="2301875">
                  <a:moveTo>
                    <a:pt x="3452207" y="0"/>
                  </a:moveTo>
                  <a:lnTo>
                    <a:pt x="135374" y="0"/>
                  </a:lnTo>
                  <a:lnTo>
                    <a:pt x="135374" y="1049203"/>
                  </a:lnTo>
                  <a:lnTo>
                    <a:pt x="0" y="1150739"/>
                  </a:lnTo>
                  <a:lnTo>
                    <a:pt x="135374" y="1252276"/>
                  </a:lnTo>
                  <a:lnTo>
                    <a:pt x="135374" y="2301479"/>
                  </a:lnTo>
                  <a:lnTo>
                    <a:pt x="3452207" y="2301479"/>
                  </a:lnTo>
                  <a:lnTo>
                    <a:pt x="34522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74964" y="4992186"/>
              <a:ext cx="236922" cy="2369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218724" y="4054681"/>
              <a:ext cx="890128" cy="67104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6681451" y="6706753"/>
            <a:ext cx="2326066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 Originele Onderdelen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Onderhoud en slijtage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6514" y="219940"/>
            <a:ext cx="6334125" cy="1324080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nl-NL" spc="-10" dirty="0"/>
              <a:t>Interieurfilter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nl-NL" sz="1400" dirty="0">
                <a:latin typeface="MB Corpo S Text Light"/>
                <a:cs typeface="MB Corpo S Text Light"/>
              </a:rPr>
              <a:t>De kwaliteit van de fabrikant voor een gezonde interieurlucht zonder stank en schadelijke stoffen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10" name="object 10"/>
            <p:cNvSpPr/>
            <p:nvPr/>
          </p:nvSpPr>
          <p:spPr>
            <a:xfrm>
              <a:off x="609214" y="1862987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929180" y="1862987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5" name="object 15"/>
            <p:cNvSpPr/>
            <p:nvPr/>
          </p:nvSpPr>
          <p:spPr>
            <a:xfrm>
              <a:off x="609214" y="206290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1929180" y="206290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609214" y="3076772"/>
            <a:ext cx="6972300" cy="3175"/>
            <a:chOff x="609214" y="3076772"/>
            <a:chExt cx="6972300" cy="3175"/>
          </a:xfrm>
        </p:grpSpPr>
        <p:sp>
          <p:nvSpPr>
            <p:cNvPr id="20" name="object 20"/>
            <p:cNvSpPr/>
            <p:nvPr/>
          </p:nvSpPr>
          <p:spPr>
            <a:xfrm>
              <a:off x="609214" y="3078264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1929180" y="3078264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3181455" y="3078264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5381398" y="3078264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609214" y="5141334"/>
            <a:ext cx="6972300" cy="3175"/>
            <a:chOff x="609214" y="5141334"/>
            <a:chExt cx="6972300" cy="3175"/>
          </a:xfrm>
        </p:grpSpPr>
        <p:sp>
          <p:nvSpPr>
            <p:cNvPr id="25" name="object 25"/>
            <p:cNvSpPr/>
            <p:nvPr/>
          </p:nvSpPr>
          <p:spPr>
            <a:xfrm>
              <a:off x="609214" y="5142826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4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1929180" y="5142826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3181455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5381398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29" name="object 29"/>
          <p:cNvSpPr/>
          <p:nvPr/>
        </p:nvSpPr>
        <p:spPr>
          <a:xfrm>
            <a:off x="7649032" y="3078264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0" name="object 30"/>
          <p:cNvSpPr txBox="1"/>
          <p:nvPr/>
        </p:nvSpPr>
        <p:spPr>
          <a:xfrm>
            <a:off x="647283" y="1880040"/>
            <a:ext cx="45974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Product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19487" y="1880041"/>
            <a:ext cx="1657551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uw klanten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19406" y="1880041"/>
            <a:ext cx="1127444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49032" y="1861494"/>
            <a:ext cx="1793875" cy="17633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</a:pPr>
            <a:r>
              <a:rPr lang="nl-NL" sz="950" b="1" spc="-30" dirty="0">
                <a:solidFill>
                  <a:srgbClr val="FFFFFF"/>
                </a:solidFill>
                <a:latin typeface="MB Corpo S Text"/>
                <a:cs typeface="MB Corpo S Text"/>
              </a:rPr>
              <a:t>Praktische tips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7163" y="2126478"/>
            <a:ext cx="1177925" cy="5969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Interieurfilter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 algn="just">
              <a:lnSpc>
                <a:spcPct val="113300"/>
              </a:lnSpc>
              <a:spcBef>
                <a:spcPts val="22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Stevige structuur van het filtermateriaal en filterframe met een lange levensduur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pic>
        <p:nvPicPr>
          <p:cNvPr id="35" name="object 3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66105" y="2113677"/>
            <a:ext cx="778431" cy="913817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3181459" y="2192641"/>
            <a:ext cx="2200275" cy="27379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6985" rIns="0" bIns="0" rtlCol="0">
            <a:spAutoFit/>
          </a:bodyPr>
          <a:lstStyle/>
          <a:p>
            <a:pPr marL="136525" indent="-86360">
              <a:lnSpc>
                <a:spcPct val="100000"/>
              </a:lnSpc>
              <a:spcBef>
                <a:spcPts val="55"/>
              </a:spcBef>
              <a:buChar char="•"/>
              <a:tabLst>
                <a:tab pos="13652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Optimale keuze en samenstelling van de filtermaterialen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6525" indent="-86360">
              <a:lnSpc>
                <a:spcPct val="100000"/>
              </a:lnSpc>
              <a:spcBef>
                <a:spcPts val="380"/>
              </a:spcBef>
              <a:buChar char="•"/>
              <a:tabLst>
                <a:tab pos="13652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Bindt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p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ollen,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 fijnstof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,</a:t>
            </a:r>
            <a:r>
              <a:rPr lang="nl-NL" sz="700" b="0" spc="-2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25" dirty="0">
                <a:solidFill>
                  <a:srgbClr val="FFFFFF"/>
                </a:solidFill>
                <a:latin typeface="MB Corpo S Text Light"/>
                <a:cs typeface="MB Corpo S Text Light"/>
              </a:rPr>
              <a:t>gruis en roet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19472" y="2173316"/>
            <a:ext cx="1754505" cy="24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Snel te monteren dankzij nauwkeurige maatvoering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87120" y="2173316"/>
            <a:ext cx="1642745" cy="49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Dankzij frisse, schone licht wordt het concentratievermogen van de bestuurder bevorderd.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Het risico op ongevallen kan daardoor worden verkleind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4274" y="3196854"/>
            <a:ext cx="1228090" cy="10486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1130"/>
              </a:lnSpc>
              <a:spcBef>
                <a:spcPts val="135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Antiallergisch interieurfilter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127635">
              <a:lnSpc>
                <a:spcPct val="113300"/>
              </a:lnSpc>
              <a:spcBef>
                <a:spcPts val="18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Zorgt ervoor dat vooral inzittenden die allergieën of astma hebben of uiterst gevoelig op lucht met schadelijke stoffen reageren, worden ontzien.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134041" y="3301897"/>
            <a:ext cx="816610" cy="1023619"/>
            <a:chOff x="2134041" y="3301897"/>
            <a:chExt cx="816610" cy="1023619"/>
          </a:xfrm>
        </p:grpSpPr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73408" y="3301897"/>
              <a:ext cx="776795" cy="86510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129428" y="0"/>
                  </a:moveTo>
                  <a:lnTo>
                    <a:pt x="79047" y="10172"/>
                  </a:lnTo>
                  <a:lnTo>
                    <a:pt x="37907" y="37913"/>
                  </a:lnTo>
                  <a:lnTo>
                    <a:pt x="10170" y="79057"/>
                  </a:lnTo>
                  <a:lnTo>
                    <a:pt x="0" y="129440"/>
                  </a:lnTo>
                  <a:lnTo>
                    <a:pt x="10170" y="179822"/>
                  </a:lnTo>
                  <a:lnTo>
                    <a:pt x="37907" y="220966"/>
                  </a:lnTo>
                  <a:lnTo>
                    <a:pt x="79047" y="248707"/>
                  </a:lnTo>
                  <a:lnTo>
                    <a:pt x="129428" y="258880"/>
                  </a:lnTo>
                  <a:lnTo>
                    <a:pt x="179810" y="248707"/>
                  </a:lnTo>
                  <a:lnTo>
                    <a:pt x="220954" y="220966"/>
                  </a:lnTo>
                  <a:lnTo>
                    <a:pt x="248695" y="179822"/>
                  </a:lnTo>
                  <a:lnTo>
                    <a:pt x="258868" y="129440"/>
                  </a:lnTo>
                  <a:lnTo>
                    <a:pt x="248695" y="79057"/>
                  </a:lnTo>
                  <a:lnTo>
                    <a:pt x="220954" y="37913"/>
                  </a:lnTo>
                  <a:lnTo>
                    <a:pt x="179810" y="10172"/>
                  </a:lnTo>
                  <a:lnTo>
                    <a:pt x="129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2199411" y="4089979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5" h="191135">
                  <a:moveTo>
                    <a:pt x="35890" y="149288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42" y="145669"/>
                  </a:lnTo>
                  <a:lnTo>
                    <a:pt x="19735" y="149288"/>
                  </a:lnTo>
                  <a:lnTo>
                    <a:pt x="19735" y="158216"/>
                  </a:lnTo>
                  <a:lnTo>
                    <a:pt x="23342" y="161836"/>
                  </a:lnTo>
                  <a:lnTo>
                    <a:pt x="32283" y="161836"/>
                  </a:lnTo>
                  <a:lnTo>
                    <a:pt x="35890" y="158216"/>
                  </a:lnTo>
                  <a:lnTo>
                    <a:pt x="35890" y="149288"/>
                  </a:lnTo>
                  <a:close/>
                </a:path>
                <a:path w="140335" h="191135">
                  <a:moveTo>
                    <a:pt x="35890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42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42" y="137248"/>
                  </a:lnTo>
                  <a:lnTo>
                    <a:pt x="32283" y="137248"/>
                  </a:lnTo>
                  <a:lnTo>
                    <a:pt x="35890" y="133629"/>
                  </a:lnTo>
                  <a:lnTo>
                    <a:pt x="35890" y="124701"/>
                  </a:lnTo>
                  <a:close/>
                </a:path>
                <a:path w="140335" h="191135">
                  <a:moveTo>
                    <a:pt x="35890" y="100114"/>
                  </a:moveTo>
                  <a:lnTo>
                    <a:pt x="32283" y="96494"/>
                  </a:lnTo>
                  <a:lnTo>
                    <a:pt x="27813" y="96494"/>
                  </a:lnTo>
                  <a:lnTo>
                    <a:pt x="23342" y="96494"/>
                  </a:lnTo>
                  <a:lnTo>
                    <a:pt x="19735" y="100114"/>
                  </a:lnTo>
                  <a:lnTo>
                    <a:pt x="19735" y="109054"/>
                  </a:lnTo>
                  <a:lnTo>
                    <a:pt x="23342" y="112674"/>
                  </a:lnTo>
                  <a:lnTo>
                    <a:pt x="32283" y="112674"/>
                  </a:lnTo>
                  <a:lnTo>
                    <a:pt x="35890" y="109054"/>
                  </a:lnTo>
                  <a:lnTo>
                    <a:pt x="35890" y="100114"/>
                  </a:lnTo>
                  <a:close/>
                </a:path>
                <a:path w="140335" h="191135">
                  <a:moveTo>
                    <a:pt x="35890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42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42" y="88087"/>
                  </a:lnTo>
                  <a:lnTo>
                    <a:pt x="32283" y="88087"/>
                  </a:lnTo>
                  <a:lnTo>
                    <a:pt x="35890" y="84467"/>
                  </a:lnTo>
                  <a:lnTo>
                    <a:pt x="35890" y="75526"/>
                  </a:lnTo>
                  <a:close/>
                </a:path>
                <a:path w="140335" h="191135">
                  <a:moveTo>
                    <a:pt x="35890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42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42" y="63512"/>
                  </a:lnTo>
                  <a:lnTo>
                    <a:pt x="32283" y="63512"/>
                  </a:lnTo>
                  <a:lnTo>
                    <a:pt x="35890" y="59893"/>
                  </a:lnTo>
                  <a:lnTo>
                    <a:pt x="35890" y="50965"/>
                  </a:lnTo>
                  <a:close/>
                </a:path>
                <a:path w="140335" h="191135">
                  <a:moveTo>
                    <a:pt x="65189" y="150596"/>
                  </a:moveTo>
                  <a:lnTo>
                    <a:pt x="42062" y="150596"/>
                  </a:lnTo>
                  <a:lnTo>
                    <a:pt x="42062" y="156895"/>
                  </a:lnTo>
                  <a:lnTo>
                    <a:pt x="58089" y="156895"/>
                  </a:lnTo>
                  <a:lnTo>
                    <a:pt x="65189" y="150596"/>
                  </a:lnTo>
                  <a:close/>
                </a:path>
                <a:path w="140335" h="191135">
                  <a:moveTo>
                    <a:pt x="66179" y="132321"/>
                  </a:moveTo>
                  <a:lnTo>
                    <a:pt x="59613" y="126022"/>
                  </a:lnTo>
                  <a:lnTo>
                    <a:pt x="42062" y="126022"/>
                  </a:lnTo>
                  <a:lnTo>
                    <a:pt x="42062" y="132321"/>
                  </a:lnTo>
                  <a:lnTo>
                    <a:pt x="66179" y="132321"/>
                  </a:lnTo>
                  <a:close/>
                </a:path>
                <a:path w="140335" h="191135">
                  <a:moveTo>
                    <a:pt x="70980" y="83146"/>
                  </a:moveTo>
                  <a:lnTo>
                    <a:pt x="65112" y="76847"/>
                  </a:lnTo>
                  <a:lnTo>
                    <a:pt x="42062" y="76847"/>
                  </a:lnTo>
                  <a:lnTo>
                    <a:pt x="42062" y="83146"/>
                  </a:lnTo>
                  <a:lnTo>
                    <a:pt x="70980" y="83146"/>
                  </a:lnTo>
                  <a:close/>
                </a:path>
                <a:path w="140335" h="191135">
                  <a:moveTo>
                    <a:pt x="102971" y="51790"/>
                  </a:moveTo>
                  <a:lnTo>
                    <a:pt x="42062" y="51790"/>
                  </a:lnTo>
                  <a:lnTo>
                    <a:pt x="42062" y="58089"/>
                  </a:lnTo>
                  <a:lnTo>
                    <a:pt x="96367" y="58089"/>
                  </a:lnTo>
                  <a:lnTo>
                    <a:pt x="102971" y="51790"/>
                  </a:lnTo>
                  <a:close/>
                </a:path>
                <a:path w="140335" h="191135">
                  <a:moveTo>
                    <a:pt x="110337" y="124663"/>
                  </a:moveTo>
                  <a:lnTo>
                    <a:pt x="105511" y="119837"/>
                  </a:lnTo>
                  <a:lnTo>
                    <a:pt x="89636" y="135724"/>
                  </a:lnTo>
                  <a:lnTo>
                    <a:pt x="73748" y="119837"/>
                  </a:lnTo>
                  <a:lnTo>
                    <a:pt x="68935" y="124663"/>
                  </a:lnTo>
                  <a:lnTo>
                    <a:pt x="84810" y="140538"/>
                  </a:lnTo>
                  <a:lnTo>
                    <a:pt x="68935" y="156425"/>
                  </a:lnTo>
                  <a:lnTo>
                    <a:pt x="73748" y="161251"/>
                  </a:lnTo>
                  <a:lnTo>
                    <a:pt x="89636" y="145364"/>
                  </a:lnTo>
                  <a:lnTo>
                    <a:pt x="105511" y="161251"/>
                  </a:lnTo>
                  <a:lnTo>
                    <a:pt x="110337" y="156425"/>
                  </a:lnTo>
                  <a:lnTo>
                    <a:pt x="94462" y="140538"/>
                  </a:lnTo>
                  <a:lnTo>
                    <a:pt x="110337" y="124663"/>
                  </a:lnTo>
                  <a:close/>
                </a:path>
                <a:path w="140335" h="191135">
                  <a:moveTo>
                    <a:pt x="111302" y="30619"/>
                  </a:moveTo>
                  <a:lnTo>
                    <a:pt x="107035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66" y="0"/>
                  </a:lnTo>
                  <a:lnTo>
                    <a:pt x="28752" y="30619"/>
                  </a:lnTo>
                  <a:lnTo>
                    <a:pt x="111302" y="30619"/>
                  </a:lnTo>
                  <a:close/>
                </a:path>
                <a:path w="140335" h="191135">
                  <a:moveTo>
                    <a:pt x="120192" y="101434"/>
                  </a:moveTo>
                  <a:lnTo>
                    <a:pt x="42075" y="101434"/>
                  </a:lnTo>
                  <a:lnTo>
                    <a:pt x="42075" y="107734"/>
                  </a:lnTo>
                  <a:lnTo>
                    <a:pt x="120192" y="107734"/>
                  </a:lnTo>
                  <a:lnTo>
                    <a:pt x="120192" y="101434"/>
                  </a:lnTo>
                  <a:close/>
                </a:path>
                <a:path w="140335" h="191135">
                  <a:moveTo>
                    <a:pt x="125222" y="50876"/>
                  </a:moveTo>
                  <a:lnTo>
                    <a:pt x="120218" y="45872"/>
                  </a:lnTo>
                  <a:lnTo>
                    <a:pt x="87274" y="78828"/>
                  </a:lnTo>
                  <a:lnTo>
                    <a:pt x="73926" y="65493"/>
                  </a:lnTo>
                  <a:lnTo>
                    <a:pt x="68935" y="70485"/>
                  </a:lnTo>
                  <a:lnTo>
                    <a:pt x="87312" y="88785"/>
                  </a:lnTo>
                  <a:lnTo>
                    <a:pt x="125222" y="50876"/>
                  </a:lnTo>
                  <a:close/>
                </a:path>
                <a:path w="140335" h="191135">
                  <a:moveTo>
                    <a:pt x="140068" y="18415"/>
                  </a:moveTo>
                  <a:lnTo>
                    <a:pt x="137883" y="16230"/>
                  </a:lnTo>
                  <a:lnTo>
                    <a:pt x="135178" y="16230"/>
                  </a:lnTo>
                  <a:lnTo>
                    <a:pt x="107022" y="16230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45" y="16230"/>
                  </a:lnTo>
                  <a:lnTo>
                    <a:pt x="2184" y="16230"/>
                  </a:lnTo>
                  <a:lnTo>
                    <a:pt x="0" y="18415"/>
                  </a:lnTo>
                  <a:lnTo>
                    <a:pt x="0" y="188417"/>
                  </a:lnTo>
                  <a:lnTo>
                    <a:pt x="2184" y="190601"/>
                  </a:lnTo>
                  <a:lnTo>
                    <a:pt x="137883" y="190601"/>
                  </a:lnTo>
                  <a:lnTo>
                    <a:pt x="140068" y="188417"/>
                  </a:lnTo>
                  <a:lnTo>
                    <a:pt x="140068" y="1841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129428" y="0"/>
                  </a:moveTo>
                  <a:lnTo>
                    <a:pt x="79047" y="10172"/>
                  </a:lnTo>
                  <a:lnTo>
                    <a:pt x="37907" y="37913"/>
                  </a:lnTo>
                  <a:lnTo>
                    <a:pt x="10170" y="79057"/>
                  </a:lnTo>
                  <a:lnTo>
                    <a:pt x="0" y="129440"/>
                  </a:lnTo>
                  <a:lnTo>
                    <a:pt x="10170" y="179822"/>
                  </a:lnTo>
                  <a:lnTo>
                    <a:pt x="37907" y="220966"/>
                  </a:lnTo>
                  <a:lnTo>
                    <a:pt x="79047" y="248707"/>
                  </a:lnTo>
                  <a:lnTo>
                    <a:pt x="129428" y="258880"/>
                  </a:lnTo>
                  <a:lnTo>
                    <a:pt x="179810" y="248707"/>
                  </a:lnTo>
                  <a:lnTo>
                    <a:pt x="220954" y="220966"/>
                  </a:lnTo>
                  <a:lnTo>
                    <a:pt x="248695" y="179822"/>
                  </a:lnTo>
                  <a:lnTo>
                    <a:pt x="258868" y="129440"/>
                  </a:lnTo>
                  <a:lnTo>
                    <a:pt x="248695" y="79057"/>
                  </a:lnTo>
                  <a:lnTo>
                    <a:pt x="220954" y="37913"/>
                  </a:lnTo>
                  <a:lnTo>
                    <a:pt x="179810" y="10172"/>
                  </a:lnTo>
                  <a:lnTo>
                    <a:pt x="129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7" name="object 47"/>
            <p:cNvSpPr/>
            <p:nvPr/>
          </p:nvSpPr>
          <p:spPr>
            <a:xfrm>
              <a:off x="2199411" y="4089979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5" h="191135">
                  <a:moveTo>
                    <a:pt x="35890" y="149288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42" y="145669"/>
                  </a:lnTo>
                  <a:lnTo>
                    <a:pt x="19735" y="149288"/>
                  </a:lnTo>
                  <a:lnTo>
                    <a:pt x="19735" y="158216"/>
                  </a:lnTo>
                  <a:lnTo>
                    <a:pt x="23342" y="161836"/>
                  </a:lnTo>
                  <a:lnTo>
                    <a:pt x="32283" y="161836"/>
                  </a:lnTo>
                  <a:lnTo>
                    <a:pt x="35890" y="158216"/>
                  </a:lnTo>
                  <a:lnTo>
                    <a:pt x="35890" y="149288"/>
                  </a:lnTo>
                  <a:close/>
                </a:path>
                <a:path w="140335" h="191135">
                  <a:moveTo>
                    <a:pt x="35890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42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42" y="137248"/>
                  </a:lnTo>
                  <a:lnTo>
                    <a:pt x="32283" y="137248"/>
                  </a:lnTo>
                  <a:lnTo>
                    <a:pt x="35890" y="133629"/>
                  </a:lnTo>
                  <a:lnTo>
                    <a:pt x="35890" y="124701"/>
                  </a:lnTo>
                  <a:close/>
                </a:path>
                <a:path w="140335" h="191135">
                  <a:moveTo>
                    <a:pt x="35890" y="100114"/>
                  </a:moveTo>
                  <a:lnTo>
                    <a:pt x="32283" y="96494"/>
                  </a:lnTo>
                  <a:lnTo>
                    <a:pt x="27813" y="96494"/>
                  </a:lnTo>
                  <a:lnTo>
                    <a:pt x="23342" y="96494"/>
                  </a:lnTo>
                  <a:lnTo>
                    <a:pt x="19735" y="100114"/>
                  </a:lnTo>
                  <a:lnTo>
                    <a:pt x="19735" y="109054"/>
                  </a:lnTo>
                  <a:lnTo>
                    <a:pt x="23342" y="112674"/>
                  </a:lnTo>
                  <a:lnTo>
                    <a:pt x="32283" y="112674"/>
                  </a:lnTo>
                  <a:lnTo>
                    <a:pt x="35890" y="109054"/>
                  </a:lnTo>
                  <a:lnTo>
                    <a:pt x="35890" y="100114"/>
                  </a:lnTo>
                  <a:close/>
                </a:path>
                <a:path w="140335" h="191135">
                  <a:moveTo>
                    <a:pt x="35890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42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42" y="88087"/>
                  </a:lnTo>
                  <a:lnTo>
                    <a:pt x="32283" y="88087"/>
                  </a:lnTo>
                  <a:lnTo>
                    <a:pt x="35890" y="84467"/>
                  </a:lnTo>
                  <a:lnTo>
                    <a:pt x="35890" y="75526"/>
                  </a:lnTo>
                  <a:close/>
                </a:path>
                <a:path w="140335" h="191135">
                  <a:moveTo>
                    <a:pt x="35890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42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42" y="63512"/>
                  </a:lnTo>
                  <a:lnTo>
                    <a:pt x="32283" y="63512"/>
                  </a:lnTo>
                  <a:lnTo>
                    <a:pt x="35890" y="59893"/>
                  </a:lnTo>
                  <a:lnTo>
                    <a:pt x="35890" y="50965"/>
                  </a:lnTo>
                  <a:close/>
                </a:path>
                <a:path w="140335" h="191135">
                  <a:moveTo>
                    <a:pt x="65189" y="150596"/>
                  </a:moveTo>
                  <a:lnTo>
                    <a:pt x="42062" y="150596"/>
                  </a:lnTo>
                  <a:lnTo>
                    <a:pt x="42062" y="156895"/>
                  </a:lnTo>
                  <a:lnTo>
                    <a:pt x="58089" y="156895"/>
                  </a:lnTo>
                  <a:lnTo>
                    <a:pt x="65189" y="150596"/>
                  </a:lnTo>
                  <a:close/>
                </a:path>
                <a:path w="140335" h="191135">
                  <a:moveTo>
                    <a:pt x="66179" y="132321"/>
                  </a:moveTo>
                  <a:lnTo>
                    <a:pt x="59613" y="126022"/>
                  </a:lnTo>
                  <a:lnTo>
                    <a:pt x="42062" y="126022"/>
                  </a:lnTo>
                  <a:lnTo>
                    <a:pt x="42062" y="132321"/>
                  </a:lnTo>
                  <a:lnTo>
                    <a:pt x="66179" y="132321"/>
                  </a:lnTo>
                  <a:close/>
                </a:path>
                <a:path w="140335" h="191135">
                  <a:moveTo>
                    <a:pt x="70980" y="83146"/>
                  </a:moveTo>
                  <a:lnTo>
                    <a:pt x="65112" y="76847"/>
                  </a:lnTo>
                  <a:lnTo>
                    <a:pt x="42062" y="76847"/>
                  </a:lnTo>
                  <a:lnTo>
                    <a:pt x="42062" y="83146"/>
                  </a:lnTo>
                  <a:lnTo>
                    <a:pt x="70980" y="83146"/>
                  </a:lnTo>
                  <a:close/>
                </a:path>
                <a:path w="140335" h="191135">
                  <a:moveTo>
                    <a:pt x="102971" y="51790"/>
                  </a:moveTo>
                  <a:lnTo>
                    <a:pt x="42062" y="51790"/>
                  </a:lnTo>
                  <a:lnTo>
                    <a:pt x="42062" y="58089"/>
                  </a:lnTo>
                  <a:lnTo>
                    <a:pt x="96367" y="58089"/>
                  </a:lnTo>
                  <a:lnTo>
                    <a:pt x="102971" y="51790"/>
                  </a:lnTo>
                  <a:close/>
                </a:path>
                <a:path w="140335" h="191135">
                  <a:moveTo>
                    <a:pt x="110337" y="124663"/>
                  </a:moveTo>
                  <a:lnTo>
                    <a:pt x="105511" y="119837"/>
                  </a:lnTo>
                  <a:lnTo>
                    <a:pt x="89636" y="135724"/>
                  </a:lnTo>
                  <a:lnTo>
                    <a:pt x="73748" y="119837"/>
                  </a:lnTo>
                  <a:lnTo>
                    <a:pt x="68935" y="124663"/>
                  </a:lnTo>
                  <a:lnTo>
                    <a:pt x="84810" y="140538"/>
                  </a:lnTo>
                  <a:lnTo>
                    <a:pt x="68935" y="156425"/>
                  </a:lnTo>
                  <a:lnTo>
                    <a:pt x="73748" y="161251"/>
                  </a:lnTo>
                  <a:lnTo>
                    <a:pt x="89636" y="145364"/>
                  </a:lnTo>
                  <a:lnTo>
                    <a:pt x="105511" y="161251"/>
                  </a:lnTo>
                  <a:lnTo>
                    <a:pt x="110337" y="156425"/>
                  </a:lnTo>
                  <a:lnTo>
                    <a:pt x="94462" y="140538"/>
                  </a:lnTo>
                  <a:lnTo>
                    <a:pt x="110337" y="124663"/>
                  </a:lnTo>
                  <a:close/>
                </a:path>
                <a:path w="140335" h="191135">
                  <a:moveTo>
                    <a:pt x="111302" y="30619"/>
                  </a:moveTo>
                  <a:lnTo>
                    <a:pt x="107035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66" y="0"/>
                  </a:lnTo>
                  <a:lnTo>
                    <a:pt x="28752" y="30619"/>
                  </a:lnTo>
                  <a:lnTo>
                    <a:pt x="111302" y="30619"/>
                  </a:lnTo>
                  <a:close/>
                </a:path>
                <a:path w="140335" h="191135">
                  <a:moveTo>
                    <a:pt x="120192" y="101434"/>
                  </a:moveTo>
                  <a:lnTo>
                    <a:pt x="42075" y="101434"/>
                  </a:lnTo>
                  <a:lnTo>
                    <a:pt x="42075" y="107734"/>
                  </a:lnTo>
                  <a:lnTo>
                    <a:pt x="120192" y="107734"/>
                  </a:lnTo>
                  <a:lnTo>
                    <a:pt x="120192" y="101434"/>
                  </a:lnTo>
                  <a:close/>
                </a:path>
                <a:path w="140335" h="191135">
                  <a:moveTo>
                    <a:pt x="125222" y="50876"/>
                  </a:moveTo>
                  <a:lnTo>
                    <a:pt x="120218" y="45872"/>
                  </a:lnTo>
                  <a:lnTo>
                    <a:pt x="87274" y="78828"/>
                  </a:lnTo>
                  <a:lnTo>
                    <a:pt x="73926" y="65493"/>
                  </a:lnTo>
                  <a:lnTo>
                    <a:pt x="68935" y="70485"/>
                  </a:lnTo>
                  <a:lnTo>
                    <a:pt x="87312" y="88785"/>
                  </a:lnTo>
                  <a:lnTo>
                    <a:pt x="125222" y="50876"/>
                  </a:lnTo>
                  <a:close/>
                </a:path>
                <a:path w="140335" h="191135">
                  <a:moveTo>
                    <a:pt x="140068" y="18415"/>
                  </a:moveTo>
                  <a:lnTo>
                    <a:pt x="137883" y="16230"/>
                  </a:lnTo>
                  <a:lnTo>
                    <a:pt x="135178" y="16230"/>
                  </a:lnTo>
                  <a:lnTo>
                    <a:pt x="107022" y="16230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45" y="16230"/>
                  </a:lnTo>
                  <a:lnTo>
                    <a:pt x="2184" y="16230"/>
                  </a:lnTo>
                  <a:lnTo>
                    <a:pt x="0" y="18415"/>
                  </a:lnTo>
                  <a:lnTo>
                    <a:pt x="0" y="188417"/>
                  </a:lnTo>
                  <a:lnTo>
                    <a:pt x="2184" y="190601"/>
                  </a:lnTo>
                  <a:lnTo>
                    <a:pt x="137883" y="190601"/>
                  </a:lnTo>
                  <a:lnTo>
                    <a:pt x="140068" y="188417"/>
                  </a:lnTo>
                  <a:lnTo>
                    <a:pt x="140068" y="1841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8" name="object 48"/>
            <p:cNvSpPr/>
            <p:nvPr/>
          </p:nvSpPr>
          <p:spPr>
            <a:xfrm>
              <a:off x="2139987" y="4060188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3181459" y="3106392"/>
            <a:ext cx="2200275" cy="8613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lang="nl-NL" sz="600" dirty="0">
              <a:latin typeface="Times New Roman"/>
              <a:cs typeface="Times New Roman"/>
            </a:endParaRPr>
          </a:p>
          <a:p>
            <a:pPr marL="132080" marR="36830" indent="-85090">
              <a:lnSpc>
                <a:spcPct val="113300"/>
              </a:lnSpc>
              <a:buFont typeface="MB Corpo S Text Light"/>
              <a:buChar char="•"/>
              <a:tabLst>
                <a:tab pos="132080" algn="l"/>
                <a:tab pos="133350" algn="l"/>
              </a:tabLst>
            </a:pPr>
            <a:r>
              <a:rPr lang="nl-NL" sz="700" b="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nl-NL" sz="700" dirty="0">
                <a:solidFill>
                  <a:srgbClr val="FFFFFF"/>
                </a:solidFill>
                <a:latin typeface="MB Corpo S Text Light"/>
                <a:cs typeface="Times New Roman"/>
              </a:rPr>
              <a:t>Uiterst effectieve vlies- en actievekoolstoflaag vermindert naast pollen, fijnstof en andere deeltjes ook schadelijke gassen en stank in het interieur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32080" marR="189865" indent="-85090">
              <a:lnSpc>
                <a:spcPct val="113300"/>
              </a:lnSpc>
              <a:spcBef>
                <a:spcPts val="265"/>
              </a:spcBef>
              <a:buFont typeface="MB Corpo S Text Light"/>
              <a:buChar char="•"/>
              <a:tabLst>
                <a:tab pos="132080" algn="l"/>
                <a:tab pos="133350" algn="l"/>
              </a:tabLst>
            </a:pPr>
            <a:r>
              <a:rPr lang="nl-NL" sz="700" b="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Als alternatief biedt Mercedes‑Benz </a:t>
            </a: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p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olyfenolfilters voor montage achteraf aan die betrouwbare bescherming tegen pollen en fijnstof bieden.*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6591" y="5280766"/>
            <a:ext cx="3740459" cy="99383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*</a:t>
            </a:r>
            <a:r>
              <a:rPr lang="nl-NL" sz="550" spc="365" dirty="0">
                <a:solidFill>
                  <a:srgbClr val="1A1A18"/>
                </a:solidFill>
                <a:latin typeface="MB Corpo S Text"/>
                <a:cs typeface="MB Corpo S Text"/>
              </a:rPr>
              <a:t>  </a:t>
            </a: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Polyfenol-oplossing voor montage achteraf leverbaar voor ML,</a:t>
            </a:r>
            <a:r>
              <a:rPr lang="nl-NL" sz="550" spc="2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GLE,</a:t>
            </a:r>
            <a:r>
              <a:rPr lang="nl-NL" sz="550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GLE</a:t>
            </a:r>
            <a:r>
              <a:rPr lang="nl-NL" sz="550" spc="2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Coupé,</a:t>
            </a:r>
            <a:r>
              <a:rPr lang="nl-NL" sz="550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GL</a:t>
            </a:r>
            <a:r>
              <a:rPr lang="nl-NL" sz="550" spc="5" dirty="0">
                <a:solidFill>
                  <a:srgbClr val="1A1A18"/>
                </a:solidFill>
                <a:latin typeface="MB Corpo S Text"/>
                <a:cs typeface="MB Corpo S Text"/>
              </a:rPr>
              <a:t> en</a:t>
            </a:r>
            <a:r>
              <a:rPr lang="nl-NL" sz="550" spc="2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GLS</a:t>
            </a:r>
            <a:r>
              <a:rPr lang="nl-NL" sz="550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550" dirty="0">
                <a:solidFill>
                  <a:srgbClr val="1A1A18"/>
                </a:solidFill>
                <a:latin typeface="MB Corpo S Text"/>
                <a:cs typeface="MB Corpo S Text"/>
              </a:rPr>
              <a:t>(modelserie 166</a:t>
            </a:r>
            <a:r>
              <a:rPr lang="nl-NL" sz="550" spc="25" dirty="0">
                <a:solidFill>
                  <a:srgbClr val="1A1A18"/>
                </a:solidFill>
                <a:latin typeface="MB Corpo S Text"/>
                <a:cs typeface="MB Corpo S Text"/>
              </a:rPr>
              <a:t> en</a:t>
            </a:r>
            <a:r>
              <a:rPr lang="nl-NL" sz="550" spc="2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550" spc="-10" dirty="0">
                <a:solidFill>
                  <a:srgbClr val="1A1A18"/>
                </a:solidFill>
                <a:latin typeface="MB Corpo S Text"/>
                <a:cs typeface="MB Corpo S Text"/>
              </a:rPr>
              <a:t>292).</a:t>
            </a:r>
            <a:endParaRPr lang="nl-NL" sz="550" dirty="0">
              <a:latin typeface="MB Corpo S Text"/>
              <a:cs typeface="MB Corpo S Tex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6266876" y="3989785"/>
            <a:ext cx="2395774" cy="1528239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Meteen meebestellen:</a:t>
            </a:r>
            <a:endParaRPr lang="nl-NL" sz="700" dirty="0">
              <a:latin typeface="MB Corpo S Text"/>
              <a:cs typeface="MB Corpo S Text"/>
            </a:endParaRPr>
          </a:p>
          <a:p>
            <a:pPr marL="113664" marR="124460" indent="-101600">
              <a:lnSpc>
                <a:spcPct val="113300"/>
              </a:lnSpc>
              <a:spcBef>
                <a:spcPts val="270"/>
              </a:spcBef>
              <a:buChar char="•"/>
              <a:tabLst>
                <a:tab pos="113664" algn="l"/>
              </a:tabLst>
            </a:pP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 origineel </a:t>
            </a:r>
            <a:r>
              <a:rPr lang="nl-NL" sz="70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professioneel air</a:t>
            </a:r>
            <a:r>
              <a:rPr lang="nl-NL" sz="70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coreinigingsmiddel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</a:t>
            </a:r>
            <a:r>
              <a:rPr lang="nl-NL" sz="70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000 989 46 00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09)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75"/>
              </a:spcBef>
            </a:pPr>
            <a:r>
              <a:rPr lang="nl-NL" sz="700" spc="-35" dirty="0">
                <a:solidFill>
                  <a:srgbClr val="009EE3"/>
                </a:solidFill>
                <a:latin typeface="MB Corpo S Text Light"/>
                <a:cs typeface="MB Corpo S Text Light"/>
              </a:rPr>
              <a:t>Het voordeel voor u</a:t>
            </a:r>
            <a:r>
              <a:rPr lang="nl-NL" sz="700" b="0" spc="-3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5"/>
              </a:spcBef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+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snelwerkend reinigingsmiddel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 marR="5080" indent="-101600">
              <a:lnSpc>
                <a:spcPct val="113300"/>
              </a:lnSpc>
              <a:spcBef>
                <a:spcPts val="265"/>
              </a:spcBef>
              <a:buChar char="•"/>
              <a:tabLst>
                <a:tab pos="113664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Drukbekerpistool met 2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sproeikopstukken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voor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 o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rigineel</a:t>
            </a:r>
            <a:r>
              <a:rPr lang="nl-NL" sz="70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professioneel aircoreinigingsmiddel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000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581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04),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110"/>
              </a:spcBef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Drukbekerpistool zonder 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sproeikopstukken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(A</a:t>
            </a:r>
            <a:r>
              <a:rPr lang="nl-NL" sz="70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000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581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02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04)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3664">
              <a:lnSpc>
                <a:spcPct val="100000"/>
              </a:lnSpc>
              <a:spcBef>
                <a:spcPts val="380"/>
              </a:spcBef>
            </a:pPr>
            <a:r>
              <a:rPr lang="nl-NL" sz="700" spc="-35" dirty="0">
                <a:solidFill>
                  <a:srgbClr val="009EE3"/>
                </a:solidFill>
                <a:latin typeface="MB Corpo S Text Light"/>
                <a:cs typeface="MB Corpo S Text Light"/>
              </a:rPr>
              <a:t>Het voordeel voor u</a:t>
            </a:r>
            <a:r>
              <a:rPr lang="nl-NL" sz="700" b="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85420" marR="111125" indent="-71755">
              <a:lnSpc>
                <a:spcPct val="113300"/>
              </a:lnSpc>
            </a:pP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+</a:t>
            </a:r>
            <a:r>
              <a:rPr lang="nl-NL" sz="700" b="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eenvoudig toe te passen met drukbekerpistool en betreffende sonde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266871" y="5711357"/>
            <a:ext cx="2740646" cy="268022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R="59055" algn="r">
              <a:lnSpc>
                <a:spcPct val="100000"/>
              </a:lnSpc>
              <a:spcBef>
                <a:spcPts val="210"/>
              </a:spcBef>
            </a:pP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Voor personenwagens:</a:t>
            </a:r>
            <a:r>
              <a:rPr lang="nl-NL" sz="700" b="1" spc="1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</a:t>
            </a:r>
            <a:r>
              <a:rPr lang="nl-NL" sz="70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000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581 00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05</a:t>
            </a:r>
            <a:r>
              <a:rPr lang="nl-NL" sz="700" b="0" spc="39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Sproeikopstuk, kort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(954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mm)</a:t>
            </a:r>
            <a:endParaRPr lang="nl-NL" sz="700" spc="-25" dirty="0">
              <a:latin typeface="MB Corpo S Text Light"/>
              <a:cs typeface="MB Corpo S Text Light"/>
            </a:endParaRPr>
          </a:p>
          <a:p>
            <a:pPr marR="59055" algn="r">
              <a:lnSpc>
                <a:spcPct val="100000"/>
              </a:lnSpc>
              <a:spcBef>
                <a:spcPts val="21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</a:t>
            </a:r>
            <a:r>
              <a:rPr lang="nl-NL" sz="70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000 581 01 05</a:t>
            </a:r>
            <a:r>
              <a:rPr lang="nl-NL" sz="700" b="0" spc="190" dirty="0">
                <a:solidFill>
                  <a:srgbClr val="1A1A18"/>
                </a:solidFill>
                <a:latin typeface="MB Corpo S Text Light"/>
                <a:cs typeface="MB Corpo S Text Light"/>
              </a:rPr>
              <a:t> 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Sproeikopstuk,</a:t>
            </a:r>
            <a:r>
              <a:rPr lang="nl-NL" sz="70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lang (1054 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mm)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609219" y="6187737"/>
            <a:ext cx="271145" cy="271145"/>
            <a:chOff x="609219" y="6187737"/>
            <a:chExt cx="271145" cy="271145"/>
          </a:xfrm>
        </p:grpSpPr>
        <p:sp>
          <p:nvSpPr>
            <p:cNvPr id="54" name="object 54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5" name="object 55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6" name="object 56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7" name="object 57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129428" y="0"/>
                  </a:moveTo>
                  <a:lnTo>
                    <a:pt x="79047" y="10172"/>
                  </a:lnTo>
                  <a:lnTo>
                    <a:pt x="37907" y="37913"/>
                  </a:lnTo>
                  <a:lnTo>
                    <a:pt x="10170" y="79057"/>
                  </a:lnTo>
                  <a:lnTo>
                    <a:pt x="0" y="129440"/>
                  </a:lnTo>
                  <a:lnTo>
                    <a:pt x="10170" y="179822"/>
                  </a:lnTo>
                  <a:lnTo>
                    <a:pt x="37907" y="220966"/>
                  </a:lnTo>
                  <a:lnTo>
                    <a:pt x="79047" y="248707"/>
                  </a:lnTo>
                  <a:lnTo>
                    <a:pt x="129428" y="258880"/>
                  </a:lnTo>
                  <a:lnTo>
                    <a:pt x="179810" y="248707"/>
                  </a:lnTo>
                  <a:lnTo>
                    <a:pt x="220954" y="220966"/>
                  </a:lnTo>
                  <a:lnTo>
                    <a:pt x="248695" y="179822"/>
                  </a:lnTo>
                  <a:lnTo>
                    <a:pt x="258868" y="129440"/>
                  </a:lnTo>
                  <a:lnTo>
                    <a:pt x="248695" y="79057"/>
                  </a:lnTo>
                  <a:lnTo>
                    <a:pt x="220954" y="37913"/>
                  </a:lnTo>
                  <a:lnTo>
                    <a:pt x="179810" y="10172"/>
                  </a:lnTo>
                  <a:lnTo>
                    <a:pt x="1294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8" name="object 58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9" name="object 59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60" name="object 60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970577" y="6272637"/>
            <a:ext cx="591439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spc="35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producten met dit pictogram zijn concurrentievergelijkingen uitgevoerd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selectie van de testresultaten vindt u op de volgende pagina’s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219" y="4452350"/>
            <a:ext cx="8834120" cy="2030730"/>
            <a:chOff x="609219" y="4452350"/>
            <a:chExt cx="8834120" cy="2030730"/>
          </a:xfrm>
        </p:grpSpPr>
        <p:sp>
          <p:nvSpPr>
            <p:cNvPr id="3" name="object 3"/>
            <p:cNvSpPr/>
            <p:nvPr/>
          </p:nvSpPr>
          <p:spPr>
            <a:xfrm>
              <a:off x="609219" y="4452350"/>
              <a:ext cx="8834120" cy="2030730"/>
            </a:xfrm>
            <a:custGeom>
              <a:avLst/>
              <a:gdLst/>
              <a:ahLst/>
              <a:cxnLst/>
              <a:rect l="l" t="t" r="r" b="b"/>
              <a:pathLst>
                <a:path w="8834120" h="2030729">
                  <a:moveTo>
                    <a:pt x="8833622" y="0"/>
                  </a:moveTo>
                  <a:lnTo>
                    <a:pt x="0" y="0"/>
                  </a:lnTo>
                  <a:lnTo>
                    <a:pt x="0" y="2030719"/>
                  </a:lnTo>
                  <a:lnTo>
                    <a:pt x="8833622" y="2030719"/>
                  </a:lnTo>
                  <a:lnTo>
                    <a:pt x="8833622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3046069" y="5315403"/>
              <a:ext cx="3401695" cy="304800"/>
            </a:xfrm>
            <a:custGeom>
              <a:avLst/>
              <a:gdLst/>
              <a:ahLst/>
              <a:cxnLst/>
              <a:rect l="l" t="t" r="r" b="b"/>
              <a:pathLst>
                <a:path w="3401695" h="304800">
                  <a:moveTo>
                    <a:pt x="744588" y="150723"/>
                  </a:moveTo>
                  <a:lnTo>
                    <a:pt x="743356" y="146037"/>
                  </a:lnTo>
                  <a:lnTo>
                    <a:pt x="739063" y="141249"/>
                  </a:lnTo>
                  <a:lnTo>
                    <a:pt x="730846" y="135864"/>
                  </a:lnTo>
                  <a:lnTo>
                    <a:pt x="717829" y="129387"/>
                  </a:lnTo>
                  <a:lnTo>
                    <a:pt x="667994" y="101295"/>
                  </a:lnTo>
                  <a:lnTo>
                    <a:pt x="627964" y="74930"/>
                  </a:lnTo>
                  <a:lnTo>
                    <a:pt x="594474" y="47955"/>
                  </a:lnTo>
                  <a:lnTo>
                    <a:pt x="564261" y="18072"/>
                  </a:lnTo>
                  <a:lnTo>
                    <a:pt x="555523" y="8521"/>
                  </a:lnTo>
                  <a:lnTo>
                    <a:pt x="549287" y="3060"/>
                  </a:lnTo>
                  <a:lnTo>
                    <a:pt x="544131" y="584"/>
                  </a:lnTo>
                  <a:lnTo>
                    <a:pt x="538670" y="0"/>
                  </a:lnTo>
                  <a:lnTo>
                    <a:pt x="528193" y="0"/>
                  </a:lnTo>
                  <a:lnTo>
                    <a:pt x="521220" y="6375"/>
                  </a:lnTo>
                  <a:lnTo>
                    <a:pt x="521220" y="14884"/>
                  </a:lnTo>
                  <a:lnTo>
                    <a:pt x="527405" y="35255"/>
                  </a:lnTo>
                  <a:lnTo>
                    <a:pt x="542747" y="66497"/>
                  </a:lnTo>
                  <a:lnTo>
                    <a:pt x="562444" y="99745"/>
                  </a:lnTo>
                  <a:lnTo>
                    <a:pt x="581710" y="126187"/>
                  </a:lnTo>
                  <a:lnTo>
                    <a:pt x="0" y="126187"/>
                  </a:lnTo>
                  <a:lnTo>
                    <a:pt x="0" y="180581"/>
                  </a:lnTo>
                  <a:lnTo>
                    <a:pt x="581710" y="180581"/>
                  </a:lnTo>
                  <a:lnTo>
                    <a:pt x="558520" y="212686"/>
                  </a:lnTo>
                  <a:lnTo>
                    <a:pt x="539254" y="243878"/>
                  </a:lnTo>
                  <a:lnTo>
                    <a:pt x="526084" y="270446"/>
                  </a:lnTo>
                  <a:lnTo>
                    <a:pt x="521220" y="288671"/>
                  </a:lnTo>
                  <a:lnTo>
                    <a:pt x="521220" y="298234"/>
                  </a:lnTo>
                  <a:lnTo>
                    <a:pt x="528193" y="304609"/>
                  </a:lnTo>
                  <a:lnTo>
                    <a:pt x="545655" y="304609"/>
                  </a:lnTo>
                  <a:lnTo>
                    <a:pt x="550303" y="302488"/>
                  </a:lnTo>
                  <a:lnTo>
                    <a:pt x="557276" y="295046"/>
                  </a:lnTo>
                  <a:lnTo>
                    <a:pt x="591159" y="260197"/>
                  </a:lnTo>
                  <a:lnTo>
                    <a:pt x="624179" y="232638"/>
                  </a:lnTo>
                  <a:lnTo>
                    <a:pt x="665911" y="205270"/>
                  </a:lnTo>
                  <a:lnTo>
                    <a:pt x="735761" y="165417"/>
                  </a:lnTo>
                  <a:lnTo>
                    <a:pt x="741387" y="160845"/>
                  </a:lnTo>
                  <a:lnTo>
                    <a:pt x="743978" y="156286"/>
                  </a:lnTo>
                  <a:lnTo>
                    <a:pt x="744588" y="150723"/>
                  </a:lnTo>
                  <a:close/>
                </a:path>
                <a:path w="3401695" h="304800">
                  <a:moveTo>
                    <a:pt x="3401453" y="212407"/>
                  </a:moveTo>
                  <a:lnTo>
                    <a:pt x="2792234" y="212407"/>
                  </a:lnTo>
                  <a:lnTo>
                    <a:pt x="2792234" y="270776"/>
                  </a:lnTo>
                  <a:lnTo>
                    <a:pt x="3401453" y="270776"/>
                  </a:lnTo>
                  <a:lnTo>
                    <a:pt x="3401453" y="212407"/>
                  </a:lnTo>
                  <a:close/>
                </a:path>
                <a:path w="3401695" h="304800">
                  <a:moveTo>
                    <a:pt x="3401453" y="33858"/>
                  </a:moveTo>
                  <a:lnTo>
                    <a:pt x="2792234" y="33858"/>
                  </a:lnTo>
                  <a:lnTo>
                    <a:pt x="2792234" y="92214"/>
                  </a:lnTo>
                  <a:lnTo>
                    <a:pt x="3401453" y="92214"/>
                  </a:lnTo>
                  <a:lnTo>
                    <a:pt x="3401453" y="3385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6131" y="4706191"/>
              <a:ext cx="1999152" cy="152303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984210" y="5420134"/>
              <a:ext cx="1658620" cy="399415"/>
            </a:xfrm>
            <a:custGeom>
              <a:avLst/>
              <a:gdLst/>
              <a:ahLst/>
              <a:cxnLst/>
              <a:rect l="l" t="t" r="r" b="b"/>
              <a:pathLst>
                <a:path w="1658620" h="399414">
                  <a:moveTo>
                    <a:pt x="1658184" y="0"/>
                  </a:moveTo>
                  <a:lnTo>
                    <a:pt x="0" y="0"/>
                  </a:lnTo>
                  <a:lnTo>
                    <a:pt x="59508" y="276598"/>
                  </a:lnTo>
                  <a:lnTo>
                    <a:pt x="84161" y="328254"/>
                  </a:lnTo>
                  <a:lnTo>
                    <a:pt x="118509" y="362880"/>
                  </a:lnTo>
                  <a:lnTo>
                    <a:pt x="158974" y="383882"/>
                  </a:lnTo>
                  <a:lnTo>
                    <a:pt x="201980" y="394668"/>
                  </a:lnTo>
                  <a:lnTo>
                    <a:pt x="243948" y="398641"/>
                  </a:lnTo>
                  <a:lnTo>
                    <a:pt x="281303" y="399209"/>
                  </a:lnTo>
                  <a:lnTo>
                    <a:pt x="1376880" y="399209"/>
                  </a:lnTo>
                  <a:lnTo>
                    <a:pt x="1456257" y="390810"/>
                  </a:lnTo>
                  <a:lnTo>
                    <a:pt x="1499298" y="377372"/>
                  </a:lnTo>
                  <a:lnTo>
                    <a:pt x="1539780" y="355164"/>
                  </a:lnTo>
                  <a:lnTo>
                    <a:pt x="1574105" y="322226"/>
                  </a:lnTo>
                  <a:lnTo>
                    <a:pt x="1598675" y="276598"/>
                  </a:lnTo>
                  <a:lnTo>
                    <a:pt x="1570020" y="241352"/>
                  </a:lnTo>
                  <a:lnTo>
                    <a:pt x="1498703" y="227048"/>
                  </a:lnTo>
                  <a:lnTo>
                    <a:pt x="1609336" y="227048"/>
                  </a:lnTo>
                  <a:lnTo>
                    <a:pt x="1613579" y="207323"/>
                  </a:lnTo>
                  <a:lnTo>
                    <a:pt x="1576849" y="207323"/>
                  </a:lnTo>
                  <a:lnTo>
                    <a:pt x="1505532" y="193007"/>
                  </a:lnTo>
                  <a:lnTo>
                    <a:pt x="1616659" y="193007"/>
                  </a:lnTo>
                  <a:lnTo>
                    <a:pt x="1620903" y="173283"/>
                  </a:lnTo>
                  <a:lnTo>
                    <a:pt x="1583679" y="173283"/>
                  </a:lnTo>
                  <a:lnTo>
                    <a:pt x="1512362" y="158979"/>
                  </a:lnTo>
                  <a:lnTo>
                    <a:pt x="1623980" y="158979"/>
                  </a:lnTo>
                  <a:lnTo>
                    <a:pt x="1628224" y="139254"/>
                  </a:lnTo>
                  <a:lnTo>
                    <a:pt x="1590508" y="139254"/>
                  </a:lnTo>
                  <a:lnTo>
                    <a:pt x="1519192" y="124938"/>
                  </a:lnTo>
                  <a:lnTo>
                    <a:pt x="1631304" y="124938"/>
                  </a:lnTo>
                  <a:lnTo>
                    <a:pt x="1635548" y="105214"/>
                  </a:lnTo>
                  <a:lnTo>
                    <a:pt x="1597338" y="105214"/>
                  </a:lnTo>
                  <a:lnTo>
                    <a:pt x="1526021" y="90910"/>
                  </a:lnTo>
                  <a:lnTo>
                    <a:pt x="1638625" y="90910"/>
                  </a:lnTo>
                  <a:lnTo>
                    <a:pt x="1658184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3984210" y="5420134"/>
              <a:ext cx="1658620" cy="399415"/>
            </a:xfrm>
            <a:custGeom>
              <a:avLst/>
              <a:gdLst/>
              <a:ahLst/>
              <a:cxnLst/>
              <a:rect l="l" t="t" r="r" b="b"/>
              <a:pathLst>
                <a:path w="1658620" h="399414">
                  <a:moveTo>
                    <a:pt x="1597338" y="105214"/>
                  </a:moveTo>
                  <a:lnTo>
                    <a:pt x="1526021" y="90910"/>
                  </a:lnTo>
                </a:path>
                <a:path w="1658620" h="399414">
                  <a:moveTo>
                    <a:pt x="1590508" y="139254"/>
                  </a:moveTo>
                  <a:lnTo>
                    <a:pt x="1519192" y="124938"/>
                  </a:lnTo>
                </a:path>
                <a:path w="1658620" h="399414">
                  <a:moveTo>
                    <a:pt x="1583679" y="173283"/>
                  </a:moveTo>
                  <a:lnTo>
                    <a:pt x="1512362" y="158979"/>
                  </a:lnTo>
                </a:path>
                <a:path w="1658620" h="399414">
                  <a:moveTo>
                    <a:pt x="1576849" y="207323"/>
                  </a:moveTo>
                  <a:lnTo>
                    <a:pt x="1505532" y="193007"/>
                  </a:lnTo>
                </a:path>
                <a:path w="1658620" h="399414">
                  <a:moveTo>
                    <a:pt x="1570020" y="241352"/>
                  </a:moveTo>
                  <a:lnTo>
                    <a:pt x="1498703" y="227048"/>
                  </a:lnTo>
                </a:path>
                <a:path w="1658620" h="399414">
                  <a:moveTo>
                    <a:pt x="0" y="0"/>
                  </a:moveTo>
                  <a:lnTo>
                    <a:pt x="59508" y="276598"/>
                  </a:lnTo>
                  <a:lnTo>
                    <a:pt x="84161" y="328254"/>
                  </a:lnTo>
                  <a:lnTo>
                    <a:pt x="118509" y="362880"/>
                  </a:lnTo>
                  <a:lnTo>
                    <a:pt x="158974" y="383882"/>
                  </a:lnTo>
                  <a:lnTo>
                    <a:pt x="201980" y="394668"/>
                  </a:lnTo>
                  <a:lnTo>
                    <a:pt x="243948" y="398641"/>
                  </a:lnTo>
                  <a:lnTo>
                    <a:pt x="281303" y="399209"/>
                  </a:lnTo>
                  <a:lnTo>
                    <a:pt x="1376880" y="399209"/>
                  </a:lnTo>
                  <a:lnTo>
                    <a:pt x="1456257" y="390810"/>
                  </a:lnTo>
                  <a:lnTo>
                    <a:pt x="1499298" y="377372"/>
                  </a:lnTo>
                  <a:lnTo>
                    <a:pt x="1539780" y="355164"/>
                  </a:lnTo>
                  <a:lnTo>
                    <a:pt x="1574105" y="322226"/>
                  </a:lnTo>
                  <a:lnTo>
                    <a:pt x="1598675" y="276598"/>
                  </a:lnTo>
                  <a:lnTo>
                    <a:pt x="1658184" y="0"/>
                  </a:lnTo>
                  <a:lnTo>
                    <a:pt x="0" y="0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4142482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38052" y="203622"/>
                  </a:lnTo>
                  <a:lnTo>
                    <a:pt x="54488" y="248692"/>
                  </a:lnTo>
                  <a:lnTo>
                    <a:pt x="112187" y="294171"/>
                  </a:lnTo>
                  <a:lnTo>
                    <a:pt x="153761" y="301839"/>
                  </a:lnTo>
                  <a:lnTo>
                    <a:pt x="587238" y="316489"/>
                  </a:lnTo>
                  <a:lnTo>
                    <a:pt x="605094" y="313407"/>
                  </a:lnTo>
                  <a:lnTo>
                    <a:pt x="619675" y="305000"/>
                  </a:lnTo>
                  <a:lnTo>
                    <a:pt x="629506" y="292533"/>
                  </a:lnTo>
                  <a:lnTo>
                    <a:pt x="633111" y="277267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4142482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38052" y="203622"/>
                  </a:lnTo>
                  <a:lnTo>
                    <a:pt x="54488" y="248692"/>
                  </a:lnTo>
                  <a:lnTo>
                    <a:pt x="112187" y="294171"/>
                  </a:lnTo>
                  <a:lnTo>
                    <a:pt x="153761" y="301839"/>
                  </a:lnTo>
                  <a:lnTo>
                    <a:pt x="587238" y="316489"/>
                  </a:lnTo>
                  <a:lnTo>
                    <a:pt x="605094" y="313407"/>
                  </a:lnTo>
                  <a:lnTo>
                    <a:pt x="619675" y="305000"/>
                  </a:lnTo>
                  <a:lnTo>
                    <a:pt x="629506" y="292533"/>
                  </a:lnTo>
                  <a:lnTo>
                    <a:pt x="633111" y="277267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150309" y="5494346"/>
              <a:ext cx="625475" cy="210820"/>
            </a:xfrm>
            <a:custGeom>
              <a:avLst/>
              <a:gdLst/>
              <a:ahLst/>
              <a:cxnLst/>
              <a:rect l="l" t="t" r="r" b="b"/>
              <a:pathLst>
                <a:path w="625475" h="210820">
                  <a:moveTo>
                    <a:pt x="625195" y="197980"/>
                  </a:moveTo>
                  <a:lnTo>
                    <a:pt x="45085" y="197980"/>
                  </a:lnTo>
                  <a:lnTo>
                    <a:pt x="45085" y="206870"/>
                  </a:lnTo>
                  <a:lnTo>
                    <a:pt x="48399" y="206870"/>
                  </a:lnTo>
                  <a:lnTo>
                    <a:pt x="48399" y="210680"/>
                  </a:lnTo>
                  <a:lnTo>
                    <a:pt x="625195" y="210680"/>
                  </a:lnTo>
                  <a:lnTo>
                    <a:pt x="625195" y="206870"/>
                  </a:lnTo>
                  <a:lnTo>
                    <a:pt x="625195" y="197980"/>
                  </a:lnTo>
                  <a:close/>
                </a:path>
                <a:path w="625475" h="210820">
                  <a:moveTo>
                    <a:pt x="625221" y="148767"/>
                  </a:moveTo>
                  <a:lnTo>
                    <a:pt x="27800" y="148767"/>
                  </a:lnTo>
                  <a:lnTo>
                    <a:pt x="30035" y="160705"/>
                  </a:lnTo>
                  <a:lnTo>
                    <a:pt x="625208" y="160705"/>
                  </a:lnTo>
                  <a:lnTo>
                    <a:pt x="625221" y="148767"/>
                  </a:lnTo>
                  <a:close/>
                </a:path>
                <a:path w="625475" h="210820">
                  <a:moveTo>
                    <a:pt x="625233" y="99174"/>
                  </a:moveTo>
                  <a:lnTo>
                    <a:pt x="18542" y="99174"/>
                  </a:lnTo>
                  <a:lnTo>
                    <a:pt x="20764" y="111125"/>
                  </a:lnTo>
                  <a:lnTo>
                    <a:pt x="625233" y="111125"/>
                  </a:lnTo>
                  <a:lnTo>
                    <a:pt x="625233" y="99174"/>
                  </a:lnTo>
                  <a:close/>
                </a:path>
                <a:path w="625475" h="210820">
                  <a:moveTo>
                    <a:pt x="625246" y="49593"/>
                  </a:moveTo>
                  <a:lnTo>
                    <a:pt x="9271" y="49593"/>
                  </a:lnTo>
                  <a:lnTo>
                    <a:pt x="11506" y="61531"/>
                  </a:lnTo>
                  <a:lnTo>
                    <a:pt x="625246" y="61531"/>
                  </a:lnTo>
                  <a:lnTo>
                    <a:pt x="625246" y="49593"/>
                  </a:lnTo>
                  <a:close/>
                </a:path>
                <a:path w="625475" h="210820">
                  <a:moveTo>
                    <a:pt x="625271" y="0"/>
                  </a:moveTo>
                  <a:lnTo>
                    <a:pt x="0" y="0"/>
                  </a:lnTo>
                  <a:lnTo>
                    <a:pt x="2235" y="11938"/>
                  </a:lnTo>
                  <a:lnTo>
                    <a:pt x="625259" y="11938"/>
                  </a:lnTo>
                  <a:lnTo>
                    <a:pt x="625271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4142482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0" y="0"/>
                  </a:moveTo>
                  <a:lnTo>
                    <a:pt x="38052" y="203622"/>
                  </a:lnTo>
                  <a:lnTo>
                    <a:pt x="54488" y="248692"/>
                  </a:lnTo>
                  <a:lnTo>
                    <a:pt x="112187" y="294171"/>
                  </a:lnTo>
                  <a:lnTo>
                    <a:pt x="153761" y="301839"/>
                  </a:lnTo>
                  <a:lnTo>
                    <a:pt x="587238" y="316489"/>
                  </a:lnTo>
                  <a:lnTo>
                    <a:pt x="605094" y="313407"/>
                  </a:lnTo>
                  <a:lnTo>
                    <a:pt x="619675" y="305000"/>
                  </a:lnTo>
                  <a:lnTo>
                    <a:pt x="629506" y="292533"/>
                  </a:lnTo>
                  <a:lnTo>
                    <a:pt x="633111" y="277267"/>
                  </a:lnTo>
                  <a:lnTo>
                    <a:pt x="633111" y="0"/>
                  </a:lnTo>
                  <a:lnTo>
                    <a:pt x="0" y="0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390024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170262" y="0"/>
                  </a:moveTo>
                  <a:lnTo>
                    <a:pt x="0" y="0"/>
                  </a:lnTo>
                  <a:lnTo>
                    <a:pt x="0" y="24046"/>
                  </a:lnTo>
                  <a:lnTo>
                    <a:pt x="170262" y="24046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4390024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170262" y="24046"/>
                  </a:moveTo>
                  <a:lnTo>
                    <a:pt x="0" y="24046"/>
                  </a:lnTo>
                  <a:lnTo>
                    <a:pt x="0" y="0"/>
                  </a:lnTo>
                  <a:lnTo>
                    <a:pt x="170262" y="0"/>
                  </a:lnTo>
                  <a:lnTo>
                    <a:pt x="170262" y="24046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4390024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170262" y="0"/>
                  </a:moveTo>
                  <a:lnTo>
                    <a:pt x="0" y="0"/>
                  </a:lnTo>
                  <a:lnTo>
                    <a:pt x="0" y="38685"/>
                  </a:lnTo>
                  <a:lnTo>
                    <a:pt x="170262" y="38685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4390024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170262" y="38685"/>
                  </a:moveTo>
                  <a:lnTo>
                    <a:pt x="0" y="38685"/>
                  </a:lnTo>
                  <a:lnTo>
                    <a:pt x="0" y="0"/>
                  </a:lnTo>
                  <a:lnTo>
                    <a:pt x="170262" y="0"/>
                  </a:lnTo>
                  <a:lnTo>
                    <a:pt x="170262" y="38685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4037542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51765" y="11"/>
                  </a:moveTo>
                  <a:lnTo>
                    <a:pt x="10457" y="8302"/>
                  </a:lnTo>
                  <a:lnTo>
                    <a:pt x="0" y="33945"/>
                  </a:lnTo>
                  <a:lnTo>
                    <a:pt x="42828" y="247381"/>
                  </a:lnTo>
                  <a:lnTo>
                    <a:pt x="46675" y="256554"/>
                  </a:lnTo>
                  <a:lnTo>
                    <a:pt x="53504" y="263303"/>
                  </a:lnTo>
                  <a:lnTo>
                    <a:pt x="62367" y="266999"/>
                  </a:lnTo>
                  <a:lnTo>
                    <a:pt x="72319" y="267011"/>
                  </a:lnTo>
                  <a:lnTo>
                    <a:pt x="94504" y="262557"/>
                  </a:lnTo>
                  <a:lnTo>
                    <a:pt x="103676" y="258708"/>
                  </a:lnTo>
                  <a:lnTo>
                    <a:pt x="110425" y="251877"/>
                  </a:lnTo>
                  <a:lnTo>
                    <a:pt x="114121" y="243013"/>
                  </a:lnTo>
                  <a:lnTo>
                    <a:pt x="114133" y="233066"/>
                  </a:lnTo>
                  <a:lnTo>
                    <a:pt x="71304" y="19629"/>
                  </a:lnTo>
                  <a:lnTo>
                    <a:pt x="67457" y="10457"/>
                  </a:lnTo>
                  <a:lnTo>
                    <a:pt x="60629" y="3707"/>
                  </a:lnTo>
                  <a:lnTo>
                    <a:pt x="51765" y="11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4037542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94504" y="262557"/>
                  </a:moveTo>
                  <a:lnTo>
                    <a:pt x="72319" y="267011"/>
                  </a:lnTo>
                  <a:lnTo>
                    <a:pt x="62367" y="266999"/>
                  </a:lnTo>
                  <a:lnTo>
                    <a:pt x="53504" y="263303"/>
                  </a:lnTo>
                  <a:lnTo>
                    <a:pt x="46675" y="256554"/>
                  </a:lnTo>
                  <a:lnTo>
                    <a:pt x="42828" y="247381"/>
                  </a:lnTo>
                  <a:lnTo>
                    <a:pt x="0" y="33945"/>
                  </a:lnTo>
                  <a:lnTo>
                    <a:pt x="11" y="23997"/>
                  </a:lnTo>
                  <a:lnTo>
                    <a:pt x="3707" y="15133"/>
                  </a:lnTo>
                  <a:lnTo>
                    <a:pt x="10457" y="8302"/>
                  </a:lnTo>
                  <a:lnTo>
                    <a:pt x="19629" y="4453"/>
                  </a:lnTo>
                  <a:lnTo>
                    <a:pt x="41813" y="0"/>
                  </a:lnTo>
                  <a:lnTo>
                    <a:pt x="51765" y="11"/>
                  </a:lnTo>
                  <a:lnTo>
                    <a:pt x="60629" y="3707"/>
                  </a:lnTo>
                  <a:lnTo>
                    <a:pt x="67457" y="10457"/>
                  </a:lnTo>
                  <a:lnTo>
                    <a:pt x="71304" y="19629"/>
                  </a:lnTo>
                  <a:lnTo>
                    <a:pt x="114133" y="233066"/>
                  </a:lnTo>
                  <a:lnTo>
                    <a:pt x="114121" y="243013"/>
                  </a:lnTo>
                  <a:lnTo>
                    <a:pt x="110425" y="251877"/>
                  </a:lnTo>
                  <a:lnTo>
                    <a:pt x="103676" y="258708"/>
                  </a:lnTo>
                  <a:lnTo>
                    <a:pt x="94504" y="262557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33227" y="5474674"/>
              <a:ext cx="122765" cy="22317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851249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0" y="277267"/>
                  </a:lnTo>
                  <a:lnTo>
                    <a:pt x="3604" y="292533"/>
                  </a:lnTo>
                  <a:lnTo>
                    <a:pt x="13435" y="305000"/>
                  </a:lnTo>
                  <a:lnTo>
                    <a:pt x="28016" y="313407"/>
                  </a:lnTo>
                  <a:lnTo>
                    <a:pt x="45872" y="316489"/>
                  </a:lnTo>
                  <a:lnTo>
                    <a:pt x="479349" y="301839"/>
                  </a:lnTo>
                  <a:lnTo>
                    <a:pt x="520924" y="294171"/>
                  </a:lnTo>
                  <a:lnTo>
                    <a:pt x="578623" y="248692"/>
                  </a:lnTo>
                  <a:lnTo>
                    <a:pt x="595058" y="203622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4851249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0" y="0"/>
                  </a:lnTo>
                  <a:lnTo>
                    <a:pt x="0" y="277267"/>
                  </a:lnTo>
                  <a:lnTo>
                    <a:pt x="3604" y="292533"/>
                  </a:lnTo>
                  <a:lnTo>
                    <a:pt x="13435" y="305000"/>
                  </a:lnTo>
                  <a:lnTo>
                    <a:pt x="28016" y="313407"/>
                  </a:lnTo>
                  <a:lnTo>
                    <a:pt x="45872" y="316489"/>
                  </a:lnTo>
                  <a:lnTo>
                    <a:pt x="479349" y="301839"/>
                  </a:lnTo>
                  <a:lnTo>
                    <a:pt x="520924" y="294171"/>
                  </a:lnTo>
                  <a:lnTo>
                    <a:pt x="578623" y="248692"/>
                  </a:lnTo>
                  <a:lnTo>
                    <a:pt x="595058" y="203622"/>
                  </a:lnTo>
                  <a:lnTo>
                    <a:pt x="633111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851260" y="5494346"/>
              <a:ext cx="625475" cy="210820"/>
            </a:xfrm>
            <a:custGeom>
              <a:avLst/>
              <a:gdLst/>
              <a:ahLst/>
              <a:cxnLst/>
              <a:rect l="l" t="t" r="r" b="b"/>
              <a:pathLst>
                <a:path w="625475" h="210820">
                  <a:moveTo>
                    <a:pt x="580174" y="197980"/>
                  </a:moveTo>
                  <a:lnTo>
                    <a:pt x="63" y="197980"/>
                  </a:lnTo>
                  <a:lnTo>
                    <a:pt x="63" y="206870"/>
                  </a:lnTo>
                  <a:lnTo>
                    <a:pt x="76" y="210680"/>
                  </a:lnTo>
                  <a:lnTo>
                    <a:pt x="576872" y="210680"/>
                  </a:lnTo>
                  <a:lnTo>
                    <a:pt x="576872" y="206870"/>
                  </a:lnTo>
                  <a:lnTo>
                    <a:pt x="580174" y="206870"/>
                  </a:lnTo>
                  <a:lnTo>
                    <a:pt x="580174" y="197980"/>
                  </a:lnTo>
                  <a:close/>
                </a:path>
                <a:path w="625475" h="210820">
                  <a:moveTo>
                    <a:pt x="597446" y="148767"/>
                  </a:moveTo>
                  <a:lnTo>
                    <a:pt x="50" y="148767"/>
                  </a:lnTo>
                  <a:lnTo>
                    <a:pt x="50" y="160705"/>
                  </a:lnTo>
                  <a:lnTo>
                    <a:pt x="595223" y="160705"/>
                  </a:lnTo>
                  <a:lnTo>
                    <a:pt x="597446" y="148767"/>
                  </a:lnTo>
                  <a:close/>
                </a:path>
                <a:path w="625475" h="210820">
                  <a:moveTo>
                    <a:pt x="606717" y="99174"/>
                  </a:moveTo>
                  <a:lnTo>
                    <a:pt x="38" y="99174"/>
                  </a:lnTo>
                  <a:lnTo>
                    <a:pt x="38" y="111125"/>
                  </a:lnTo>
                  <a:lnTo>
                    <a:pt x="604481" y="111125"/>
                  </a:lnTo>
                  <a:lnTo>
                    <a:pt x="606717" y="99174"/>
                  </a:lnTo>
                  <a:close/>
                </a:path>
                <a:path w="625475" h="210820">
                  <a:moveTo>
                    <a:pt x="615988" y="49593"/>
                  </a:moveTo>
                  <a:lnTo>
                    <a:pt x="12" y="49593"/>
                  </a:lnTo>
                  <a:lnTo>
                    <a:pt x="12" y="61531"/>
                  </a:lnTo>
                  <a:lnTo>
                    <a:pt x="613752" y="61531"/>
                  </a:lnTo>
                  <a:lnTo>
                    <a:pt x="615988" y="49593"/>
                  </a:lnTo>
                  <a:close/>
                </a:path>
                <a:path w="625475" h="210820">
                  <a:moveTo>
                    <a:pt x="625246" y="0"/>
                  </a:moveTo>
                  <a:lnTo>
                    <a:pt x="0" y="0"/>
                  </a:lnTo>
                  <a:lnTo>
                    <a:pt x="0" y="11938"/>
                  </a:lnTo>
                  <a:lnTo>
                    <a:pt x="623023" y="11938"/>
                  </a:lnTo>
                  <a:lnTo>
                    <a:pt x="62524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4851249" y="5452368"/>
              <a:ext cx="633730" cy="316865"/>
            </a:xfrm>
            <a:custGeom>
              <a:avLst/>
              <a:gdLst/>
              <a:ahLst/>
              <a:cxnLst/>
              <a:rect l="l" t="t" r="r" b="b"/>
              <a:pathLst>
                <a:path w="633729" h="316864">
                  <a:moveTo>
                    <a:pt x="633111" y="0"/>
                  </a:moveTo>
                  <a:lnTo>
                    <a:pt x="595058" y="203622"/>
                  </a:lnTo>
                  <a:lnTo>
                    <a:pt x="578623" y="248692"/>
                  </a:lnTo>
                  <a:lnTo>
                    <a:pt x="520924" y="294171"/>
                  </a:lnTo>
                  <a:lnTo>
                    <a:pt x="479349" y="301839"/>
                  </a:lnTo>
                  <a:lnTo>
                    <a:pt x="45872" y="316489"/>
                  </a:lnTo>
                  <a:lnTo>
                    <a:pt x="28016" y="313407"/>
                  </a:lnTo>
                  <a:lnTo>
                    <a:pt x="13435" y="305000"/>
                  </a:lnTo>
                  <a:lnTo>
                    <a:pt x="3604" y="292533"/>
                  </a:lnTo>
                  <a:lnTo>
                    <a:pt x="0" y="277267"/>
                  </a:lnTo>
                  <a:lnTo>
                    <a:pt x="0" y="0"/>
                  </a:lnTo>
                  <a:lnTo>
                    <a:pt x="633111" y="0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5066548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170262" y="0"/>
                  </a:moveTo>
                  <a:lnTo>
                    <a:pt x="0" y="0"/>
                  </a:lnTo>
                  <a:lnTo>
                    <a:pt x="0" y="24046"/>
                  </a:lnTo>
                  <a:lnTo>
                    <a:pt x="170262" y="24046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5066548" y="5638802"/>
              <a:ext cx="170815" cy="24130"/>
            </a:xfrm>
            <a:custGeom>
              <a:avLst/>
              <a:gdLst/>
              <a:ahLst/>
              <a:cxnLst/>
              <a:rect l="l" t="t" r="r" b="b"/>
              <a:pathLst>
                <a:path w="170814" h="24129">
                  <a:moveTo>
                    <a:pt x="0" y="24046"/>
                  </a:moveTo>
                  <a:lnTo>
                    <a:pt x="170262" y="24046"/>
                  </a:lnTo>
                  <a:lnTo>
                    <a:pt x="170262" y="0"/>
                  </a:lnTo>
                  <a:lnTo>
                    <a:pt x="0" y="0"/>
                  </a:lnTo>
                  <a:lnTo>
                    <a:pt x="0" y="24046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5066548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170262" y="0"/>
                  </a:moveTo>
                  <a:lnTo>
                    <a:pt x="0" y="0"/>
                  </a:lnTo>
                  <a:lnTo>
                    <a:pt x="0" y="38685"/>
                  </a:lnTo>
                  <a:lnTo>
                    <a:pt x="170262" y="38685"/>
                  </a:lnTo>
                  <a:lnTo>
                    <a:pt x="170262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5066548" y="5600129"/>
              <a:ext cx="170815" cy="38735"/>
            </a:xfrm>
            <a:custGeom>
              <a:avLst/>
              <a:gdLst/>
              <a:ahLst/>
              <a:cxnLst/>
              <a:rect l="l" t="t" r="r" b="b"/>
              <a:pathLst>
                <a:path w="170814" h="38735">
                  <a:moveTo>
                    <a:pt x="0" y="38685"/>
                  </a:moveTo>
                  <a:lnTo>
                    <a:pt x="170262" y="38685"/>
                  </a:lnTo>
                  <a:lnTo>
                    <a:pt x="170262" y="0"/>
                  </a:lnTo>
                  <a:lnTo>
                    <a:pt x="0" y="0"/>
                  </a:lnTo>
                  <a:lnTo>
                    <a:pt x="0" y="38685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5166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72319" y="0"/>
                  </a:moveTo>
                  <a:lnTo>
                    <a:pt x="0" y="233066"/>
                  </a:lnTo>
                  <a:lnTo>
                    <a:pt x="11" y="243013"/>
                  </a:lnTo>
                  <a:lnTo>
                    <a:pt x="3707" y="251877"/>
                  </a:lnTo>
                  <a:lnTo>
                    <a:pt x="10457" y="258708"/>
                  </a:lnTo>
                  <a:lnTo>
                    <a:pt x="19629" y="262557"/>
                  </a:lnTo>
                  <a:lnTo>
                    <a:pt x="41813" y="267011"/>
                  </a:lnTo>
                  <a:lnTo>
                    <a:pt x="51765" y="266999"/>
                  </a:lnTo>
                  <a:lnTo>
                    <a:pt x="60629" y="263303"/>
                  </a:lnTo>
                  <a:lnTo>
                    <a:pt x="67457" y="256554"/>
                  </a:lnTo>
                  <a:lnTo>
                    <a:pt x="71304" y="247381"/>
                  </a:lnTo>
                  <a:lnTo>
                    <a:pt x="114133" y="33945"/>
                  </a:lnTo>
                  <a:lnTo>
                    <a:pt x="114121" y="23997"/>
                  </a:lnTo>
                  <a:lnTo>
                    <a:pt x="110425" y="15133"/>
                  </a:lnTo>
                  <a:lnTo>
                    <a:pt x="103676" y="8302"/>
                  </a:lnTo>
                  <a:lnTo>
                    <a:pt x="94504" y="4453"/>
                  </a:lnTo>
                  <a:lnTo>
                    <a:pt x="72319" y="0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5166" y="5452759"/>
              <a:ext cx="114300" cy="267335"/>
            </a:xfrm>
            <a:custGeom>
              <a:avLst/>
              <a:gdLst/>
              <a:ahLst/>
              <a:cxnLst/>
              <a:rect l="l" t="t" r="r" b="b"/>
              <a:pathLst>
                <a:path w="114300" h="267335">
                  <a:moveTo>
                    <a:pt x="19629" y="262557"/>
                  </a:moveTo>
                  <a:lnTo>
                    <a:pt x="41813" y="267011"/>
                  </a:lnTo>
                  <a:lnTo>
                    <a:pt x="51765" y="266999"/>
                  </a:lnTo>
                  <a:lnTo>
                    <a:pt x="60629" y="263303"/>
                  </a:lnTo>
                  <a:lnTo>
                    <a:pt x="67457" y="256554"/>
                  </a:lnTo>
                  <a:lnTo>
                    <a:pt x="71304" y="247381"/>
                  </a:lnTo>
                  <a:lnTo>
                    <a:pt x="114133" y="33945"/>
                  </a:lnTo>
                  <a:lnTo>
                    <a:pt x="114121" y="23997"/>
                  </a:lnTo>
                  <a:lnTo>
                    <a:pt x="110425" y="15133"/>
                  </a:lnTo>
                  <a:lnTo>
                    <a:pt x="103676" y="8302"/>
                  </a:lnTo>
                  <a:lnTo>
                    <a:pt x="94504" y="4453"/>
                  </a:lnTo>
                  <a:lnTo>
                    <a:pt x="72319" y="0"/>
                  </a:lnTo>
                  <a:lnTo>
                    <a:pt x="62367" y="11"/>
                  </a:lnTo>
                  <a:lnTo>
                    <a:pt x="53504" y="3707"/>
                  </a:lnTo>
                  <a:lnTo>
                    <a:pt x="46675" y="10457"/>
                  </a:lnTo>
                  <a:lnTo>
                    <a:pt x="42828" y="19629"/>
                  </a:lnTo>
                  <a:lnTo>
                    <a:pt x="0" y="233066"/>
                  </a:lnTo>
                  <a:lnTo>
                    <a:pt x="11" y="243013"/>
                  </a:lnTo>
                  <a:lnTo>
                    <a:pt x="3707" y="251877"/>
                  </a:lnTo>
                  <a:lnTo>
                    <a:pt x="10457" y="258708"/>
                  </a:lnTo>
                  <a:lnTo>
                    <a:pt x="19629" y="262557"/>
                  </a:lnTo>
                  <a:close/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70849" y="5474674"/>
              <a:ext cx="122765" cy="223179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558188" y="5110224"/>
              <a:ext cx="510540" cy="239395"/>
            </a:xfrm>
            <a:custGeom>
              <a:avLst/>
              <a:gdLst/>
              <a:ahLst/>
              <a:cxnLst/>
              <a:rect l="l" t="t" r="r" b="b"/>
              <a:pathLst>
                <a:path w="510539" h="239395">
                  <a:moveTo>
                    <a:pt x="479797" y="0"/>
                  </a:moveTo>
                  <a:lnTo>
                    <a:pt x="472886" y="556"/>
                  </a:lnTo>
                  <a:lnTo>
                    <a:pt x="466505" y="3864"/>
                  </a:lnTo>
                  <a:lnTo>
                    <a:pt x="452234" y="20016"/>
                  </a:lnTo>
                  <a:lnTo>
                    <a:pt x="442480" y="44705"/>
                  </a:lnTo>
                  <a:lnTo>
                    <a:pt x="444007" y="76266"/>
                  </a:lnTo>
                  <a:lnTo>
                    <a:pt x="463580" y="113030"/>
                  </a:lnTo>
                  <a:lnTo>
                    <a:pt x="473911" y="144371"/>
                  </a:lnTo>
                  <a:lnTo>
                    <a:pt x="466515" y="175481"/>
                  </a:lnTo>
                  <a:lnTo>
                    <a:pt x="453252" y="199410"/>
                  </a:lnTo>
                  <a:lnTo>
                    <a:pt x="445980" y="209205"/>
                  </a:lnTo>
                  <a:lnTo>
                    <a:pt x="442439" y="215436"/>
                  </a:lnTo>
                  <a:lnTo>
                    <a:pt x="455449" y="239186"/>
                  </a:lnTo>
                  <a:lnTo>
                    <a:pt x="464738" y="239186"/>
                  </a:lnTo>
                  <a:lnTo>
                    <a:pt x="502286" y="183855"/>
                  </a:lnTo>
                  <a:lnTo>
                    <a:pt x="510360" y="138584"/>
                  </a:lnTo>
                  <a:lnTo>
                    <a:pt x="491984" y="90475"/>
                  </a:lnTo>
                  <a:lnTo>
                    <a:pt x="479324" y="67271"/>
                  </a:lnTo>
                  <a:lnTo>
                    <a:pt x="478634" y="49683"/>
                  </a:lnTo>
                  <a:lnTo>
                    <a:pt x="483933" y="37871"/>
                  </a:lnTo>
                  <a:lnTo>
                    <a:pt x="489238" y="31994"/>
                  </a:lnTo>
                  <a:lnTo>
                    <a:pt x="493731" y="26514"/>
                  </a:lnTo>
                  <a:lnTo>
                    <a:pt x="495735" y="19930"/>
                  </a:lnTo>
                  <a:lnTo>
                    <a:pt x="495154" y="13053"/>
                  </a:lnTo>
                  <a:lnTo>
                    <a:pt x="491889" y="6693"/>
                  </a:lnTo>
                  <a:lnTo>
                    <a:pt x="486408" y="2082"/>
                  </a:lnTo>
                  <a:lnTo>
                    <a:pt x="479797" y="0"/>
                  </a:lnTo>
                  <a:close/>
                </a:path>
                <a:path w="510539" h="239395">
                  <a:moveTo>
                    <a:pt x="321247" y="0"/>
                  </a:moveTo>
                  <a:lnTo>
                    <a:pt x="314336" y="556"/>
                  </a:lnTo>
                  <a:lnTo>
                    <a:pt x="307955" y="3864"/>
                  </a:lnTo>
                  <a:lnTo>
                    <a:pt x="293685" y="20016"/>
                  </a:lnTo>
                  <a:lnTo>
                    <a:pt x="283931" y="44705"/>
                  </a:lnTo>
                  <a:lnTo>
                    <a:pt x="285458" y="76266"/>
                  </a:lnTo>
                  <a:lnTo>
                    <a:pt x="305030" y="113030"/>
                  </a:lnTo>
                  <a:lnTo>
                    <a:pt x="315367" y="144371"/>
                  </a:lnTo>
                  <a:lnTo>
                    <a:pt x="307970" y="175481"/>
                  </a:lnTo>
                  <a:lnTo>
                    <a:pt x="294704" y="199410"/>
                  </a:lnTo>
                  <a:lnTo>
                    <a:pt x="287431" y="209205"/>
                  </a:lnTo>
                  <a:lnTo>
                    <a:pt x="283890" y="215436"/>
                  </a:lnTo>
                  <a:lnTo>
                    <a:pt x="296899" y="239186"/>
                  </a:lnTo>
                  <a:lnTo>
                    <a:pt x="306188" y="239186"/>
                  </a:lnTo>
                  <a:lnTo>
                    <a:pt x="343738" y="183855"/>
                  </a:lnTo>
                  <a:lnTo>
                    <a:pt x="351811" y="138584"/>
                  </a:lnTo>
                  <a:lnTo>
                    <a:pt x="333435" y="90475"/>
                  </a:lnTo>
                  <a:lnTo>
                    <a:pt x="320774" y="67271"/>
                  </a:lnTo>
                  <a:lnTo>
                    <a:pt x="320085" y="49683"/>
                  </a:lnTo>
                  <a:lnTo>
                    <a:pt x="325384" y="37871"/>
                  </a:lnTo>
                  <a:lnTo>
                    <a:pt x="330689" y="31994"/>
                  </a:lnTo>
                  <a:lnTo>
                    <a:pt x="335186" y="26514"/>
                  </a:lnTo>
                  <a:lnTo>
                    <a:pt x="337190" y="19930"/>
                  </a:lnTo>
                  <a:lnTo>
                    <a:pt x="336606" y="13053"/>
                  </a:lnTo>
                  <a:lnTo>
                    <a:pt x="333340" y="6693"/>
                  </a:lnTo>
                  <a:lnTo>
                    <a:pt x="327859" y="2082"/>
                  </a:lnTo>
                  <a:lnTo>
                    <a:pt x="321247" y="0"/>
                  </a:lnTo>
                  <a:close/>
                </a:path>
                <a:path w="510539" h="239395">
                  <a:moveTo>
                    <a:pt x="196739" y="0"/>
                  </a:moveTo>
                  <a:lnTo>
                    <a:pt x="189827" y="556"/>
                  </a:lnTo>
                  <a:lnTo>
                    <a:pt x="183447" y="3864"/>
                  </a:lnTo>
                  <a:lnTo>
                    <a:pt x="169176" y="20016"/>
                  </a:lnTo>
                  <a:lnTo>
                    <a:pt x="159422" y="44705"/>
                  </a:lnTo>
                  <a:lnTo>
                    <a:pt x="160949" y="76266"/>
                  </a:lnTo>
                  <a:lnTo>
                    <a:pt x="180521" y="113030"/>
                  </a:lnTo>
                  <a:lnTo>
                    <a:pt x="190858" y="144371"/>
                  </a:lnTo>
                  <a:lnTo>
                    <a:pt x="183461" y="175481"/>
                  </a:lnTo>
                  <a:lnTo>
                    <a:pt x="170195" y="199410"/>
                  </a:lnTo>
                  <a:lnTo>
                    <a:pt x="162922" y="209205"/>
                  </a:lnTo>
                  <a:lnTo>
                    <a:pt x="159381" y="215436"/>
                  </a:lnTo>
                  <a:lnTo>
                    <a:pt x="172390" y="239186"/>
                  </a:lnTo>
                  <a:lnTo>
                    <a:pt x="181679" y="239186"/>
                  </a:lnTo>
                  <a:lnTo>
                    <a:pt x="219229" y="183855"/>
                  </a:lnTo>
                  <a:lnTo>
                    <a:pt x="227302" y="138584"/>
                  </a:lnTo>
                  <a:lnTo>
                    <a:pt x="208926" y="90475"/>
                  </a:lnTo>
                  <a:lnTo>
                    <a:pt x="196265" y="67271"/>
                  </a:lnTo>
                  <a:lnTo>
                    <a:pt x="195576" y="49683"/>
                  </a:lnTo>
                  <a:lnTo>
                    <a:pt x="200875" y="37871"/>
                  </a:lnTo>
                  <a:lnTo>
                    <a:pt x="206180" y="31994"/>
                  </a:lnTo>
                  <a:lnTo>
                    <a:pt x="210678" y="26514"/>
                  </a:lnTo>
                  <a:lnTo>
                    <a:pt x="212681" y="19930"/>
                  </a:lnTo>
                  <a:lnTo>
                    <a:pt x="212097" y="13053"/>
                  </a:lnTo>
                  <a:lnTo>
                    <a:pt x="208831" y="6693"/>
                  </a:lnTo>
                  <a:lnTo>
                    <a:pt x="203350" y="2082"/>
                  </a:lnTo>
                  <a:lnTo>
                    <a:pt x="196739" y="0"/>
                  </a:lnTo>
                  <a:close/>
                </a:path>
                <a:path w="510539" h="239395">
                  <a:moveTo>
                    <a:pt x="38200" y="0"/>
                  </a:moveTo>
                  <a:lnTo>
                    <a:pt x="31285" y="556"/>
                  </a:lnTo>
                  <a:lnTo>
                    <a:pt x="24897" y="3864"/>
                  </a:lnTo>
                  <a:lnTo>
                    <a:pt x="10633" y="20016"/>
                  </a:lnTo>
                  <a:lnTo>
                    <a:pt x="882" y="44705"/>
                  </a:lnTo>
                  <a:lnTo>
                    <a:pt x="2406" y="76266"/>
                  </a:lnTo>
                  <a:lnTo>
                    <a:pt x="21972" y="113030"/>
                  </a:lnTo>
                  <a:lnTo>
                    <a:pt x="32310" y="144371"/>
                  </a:lnTo>
                  <a:lnTo>
                    <a:pt x="24918" y="175481"/>
                  </a:lnTo>
                  <a:lnTo>
                    <a:pt x="11656" y="199410"/>
                  </a:lnTo>
                  <a:lnTo>
                    <a:pt x="4384" y="209205"/>
                  </a:lnTo>
                  <a:lnTo>
                    <a:pt x="839" y="215436"/>
                  </a:lnTo>
                  <a:lnTo>
                    <a:pt x="13841" y="239186"/>
                  </a:lnTo>
                  <a:lnTo>
                    <a:pt x="23130" y="239186"/>
                  </a:lnTo>
                  <a:lnTo>
                    <a:pt x="60684" y="183855"/>
                  </a:lnTo>
                  <a:lnTo>
                    <a:pt x="68758" y="138584"/>
                  </a:lnTo>
                  <a:lnTo>
                    <a:pt x="50377" y="90475"/>
                  </a:lnTo>
                  <a:lnTo>
                    <a:pt x="37718" y="67271"/>
                  </a:lnTo>
                  <a:lnTo>
                    <a:pt x="37032" y="49683"/>
                  </a:lnTo>
                  <a:lnTo>
                    <a:pt x="42336" y="37871"/>
                  </a:lnTo>
                  <a:lnTo>
                    <a:pt x="47643" y="31994"/>
                  </a:lnTo>
                  <a:lnTo>
                    <a:pt x="52133" y="26514"/>
                  </a:lnTo>
                  <a:lnTo>
                    <a:pt x="54135" y="19930"/>
                  </a:lnTo>
                  <a:lnTo>
                    <a:pt x="53553" y="13053"/>
                  </a:lnTo>
                  <a:lnTo>
                    <a:pt x="50293" y="6693"/>
                  </a:lnTo>
                  <a:lnTo>
                    <a:pt x="44812" y="2082"/>
                  </a:lnTo>
                  <a:lnTo>
                    <a:pt x="38200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5482913" y="5511044"/>
              <a:ext cx="99060" cy="150495"/>
            </a:xfrm>
            <a:custGeom>
              <a:avLst/>
              <a:gdLst/>
              <a:ahLst/>
              <a:cxnLst/>
              <a:rect l="l" t="t" r="r" b="b"/>
              <a:pathLst>
                <a:path w="99060" h="150495">
                  <a:moveTo>
                    <a:pt x="98635" y="14303"/>
                  </a:moveTo>
                  <a:lnTo>
                    <a:pt x="27318" y="0"/>
                  </a:lnTo>
                </a:path>
                <a:path w="99060" h="150495">
                  <a:moveTo>
                    <a:pt x="91805" y="48344"/>
                  </a:moveTo>
                  <a:lnTo>
                    <a:pt x="20488" y="34028"/>
                  </a:lnTo>
                </a:path>
                <a:path w="99060" h="150495">
                  <a:moveTo>
                    <a:pt x="84975" y="82373"/>
                  </a:moveTo>
                  <a:lnTo>
                    <a:pt x="13659" y="68069"/>
                  </a:lnTo>
                </a:path>
                <a:path w="99060" h="150495">
                  <a:moveTo>
                    <a:pt x="78146" y="116413"/>
                  </a:moveTo>
                  <a:lnTo>
                    <a:pt x="6829" y="102097"/>
                  </a:lnTo>
                </a:path>
                <a:path w="99060" h="150495">
                  <a:moveTo>
                    <a:pt x="71316" y="150442"/>
                  </a:moveTo>
                  <a:lnTo>
                    <a:pt x="0" y="136138"/>
                  </a:lnTo>
                </a:path>
              </a:pathLst>
            </a:custGeom>
            <a:ln w="11939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33" name="object 33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10661253" y="4522998"/>
            <a:ext cx="3100070" cy="1674495"/>
            <a:chOff x="10661253" y="4522998"/>
            <a:chExt cx="3100070" cy="1674495"/>
          </a:xfrm>
        </p:grpSpPr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661253" y="4575963"/>
              <a:ext cx="3099552" cy="162105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1884997" y="4526652"/>
              <a:ext cx="83820" cy="41275"/>
            </a:xfrm>
            <a:custGeom>
              <a:avLst/>
              <a:gdLst/>
              <a:ahLst/>
              <a:cxnLst/>
              <a:rect l="l" t="t" r="r" b="b"/>
              <a:pathLst>
                <a:path w="83820" h="41275">
                  <a:moveTo>
                    <a:pt x="83650" y="0"/>
                  </a:moveTo>
                  <a:lnTo>
                    <a:pt x="0" y="0"/>
                  </a:lnTo>
                  <a:lnTo>
                    <a:pt x="0" y="40834"/>
                  </a:lnTo>
                  <a:lnTo>
                    <a:pt x="83650" y="40834"/>
                  </a:lnTo>
                  <a:lnTo>
                    <a:pt x="83650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11896977" y="4522998"/>
              <a:ext cx="59690" cy="47625"/>
            </a:xfrm>
            <a:custGeom>
              <a:avLst/>
              <a:gdLst/>
              <a:ahLst/>
              <a:cxnLst/>
              <a:rect l="l" t="t" r="r" b="b"/>
              <a:pathLst>
                <a:path w="59690" h="47625">
                  <a:moveTo>
                    <a:pt x="0" y="47305"/>
                  </a:moveTo>
                  <a:lnTo>
                    <a:pt x="0" y="0"/>
                  </a:lnTo>
                </a:path>
                <a:path w="59690" h="47625">
                  <a:moveTo>
                    <a:pt x="11939" y="47305"/>
                  </a:moveTo>
                  <a:lnTo>
                    <a:pt x="11939" y="0"/>
                  </a:lnTo>
                </a:path>
                <a:path w="59690" h="47625">
                  <a:moveTo>
                    <a:pt x="23879" y="47305"/>
                  </a:moveTo>
                  <a:lnTo>
                    <a:pt x="23879" y="0"/>
                  </a:lnTo>
                </a:path>
                <a:path w="59690" h="47625">
                  <a:moveTo>
                    <a:pt x="35819" y="47305"/>
                  </a:moveTo>
                  <a:lnTo>
                    <a:pt x="35819" y="0"/>
                  </a:lnTo>
                </a:path>
                <a:path w="59690" h="47625">
                  <a:moveTo>
                    <a:pt x="47759" y="47305"/>
                  </a:moveTo>
                  <a:lnTo>
                    <a:pt x="47759" y="0"/>
                  </a:lnTo>
                </a:path>
                <a:path w="59690" h="47625">
                  <a:moveTo>
                    <a:pt x="59687" y="47305"/>
                  </a:moveTo>
                  <a:lnTo>
                    <a:pt x="59687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15162693" y="4226436"/>
            <a:ext cx="4332605" cy="2256790"/>
            <a:chOff x="15162693" y="4226436"/>
            <a:chExt cx="4332605" cy="2256790"/>
          </a:xfrm>
        </p:grpSpPr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162693" y="4226436"/>
              <a:ext cx="4332187" cy="2256633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7030137" y="4546690"/>
              <a:ext cx="665480" cy="665480"/>
            </a:xfrm>
            <a:custGeom>
              <a:avLst/>
              <a:gdLst/>
              <a:ahLst/>
              <a:cxnLst/>
              <a:rect l="l" t="t" r="r" b="b"/>
              <a:pathLst>
                <a:path w="665480" h="665479">
                  <a:moveTo>
                    <a:pt x="332489" y="664966"/>
                  </a:moveTo>
                  <a:lnTo>
                    <a:pt x="381620" y="661361"/>
                  </a:lnTo>
                  <a:lnTo>
                    <a:pt x="428513" y="650890"/>
                  </a:lnTo>
                  <a:lnTo>
                    <a:pt x="472653" y="634065"/>
                  </a:lnTo>
                  <a:lnTo>
                    <a:pt x="513527" y="611402"/>
                  </a:lnTo>
                  <a:lnTo>
                    <a:pt x="550619" y="583415"/>
                  </a:lnTo>
                  <a:lnTo>
                    <a:pt x="583415" y="550619"/>
                  </a:lnTo>
                  <a:lnTo>
                    <a:pt x="611402" y="513527"/>
                  </a:lnTo>
                  <a:lnTo>
                    <a:pt x="634065" y="472653"/>
                  </a:lnTo>
                  <a:lnTo>
                    <a:pt x="650890" y="428513"/>
                  </a:lnTo>
                  <a:lnTo>
                    <a:pt x="661361" y="381620"/>
                  </a:lnTo>
                  <a:lnTo>
                    <a:pt x="664966" y="332489"/>
                  </a:lnTo>
                  <a:lnTo>
                    <a:pt x="661361" y="283355"/>
                  </a:lnTo>
                  <a:lnTo>
                    <a:pt x="650890" y="236459"/>
                  </a:lnTo>
                  <a:lnTo>
                    <a:pt x="634065" y="192317"/>
                  </a:lnTo>
                  <a:lnTo>
                    <a:pt x="611402" y="151442"/>
                  </a:lnTo>
                  <a:lnTo>
                    <a:pt x="583415" y="114349"/>
                  </a:lnTo>
                  <a:lnTo>
                    <a:pt x="550619" y="81551"/>
                  </a:lnTo>
                  <a:lnTo>
                    <a:pt x="513527" y="53564"/>
                  </a:lnTo>
                  <a:lnTo>
                    <a:pt x="472653" y="30901"/>
                  </a:lnTo>
                  <a:lnTo>
                    <a:pt x="428513" y="14076"/>
                  </a:lnTo>
                  <a:lnTo>
                    <a:pt x="381620" y="3604"/>
                  </a:lnTo>
                  <a:lnTo>
                    <a:pt x="332489" y="0"/>
                  </a:lnTo>
                  <a:lnTo>
                    <a:pt x="283357" y="3604"/>
                  </a:lnTo>
                  <a:lnTo>
                    <a:pt x="236464" y="14076"/>
                  </a:lnTo>
                  <a:lnTo>
                    <a:pt x="192322" y="30901"/>
                  </a:lnTo>
                  <a:lnTo>
                    <a:pt x="151447" y="53564"/>
                  </a:lnTo>
                  <a:lnTo>
                    <a:pt x="114354" y="81551"/>
                  </a:lnTo>
                  <a:lnTo>
                    <a:pt x="81555" y="114349"/>
                  </a:lnTo>
                  <a:lnTo>
                    <a:pt x="53567" y="151442"/>
                  </a:lnTo>
                  <a:lnTo>
                    <a:pt x="30903" y="192317"/>
                  </a:lnTo>
                  <a:lnTo>
                    <a:pt x="14077" y="236459"/>
                  </a:lnTo>
                  <a:lnTo>
                    <a:pt x="3605" y="283355"/>
                  </a:lnTo>
                  <a:lnTo>
                    <a:pt x="0" y="332489"/>
                  </a:lnTo>
                  <a:lnTo>
                    <a:pt x="3605" y="381620"/>
                  </a:lnTo>
                  <a:lnTo>
                    <a:pt x="14077" y="428513"/>
                  </a:lnTo>
                  <a:lnTo>
                    <a:pt x="30903" y="472653"/>
                  </a:lnTo>
                  <a:lnTo>
                    <a:pt x="53567" y="513527"/>
                  </a:lnTo>
                  <a:lnTo>
                    <a:pt x="81555" y="550619"/>
                  </a:lnTo>
                  <a:lnTo>
                    <a:pt x="114354" y="583415"/>
                  </a:lnTo>
                  <a:lnTo>
                    <a:pt x="151447" y="611402"/>
                  </a:lnTo>
                  <a:lnTo>
                    <a:pt x="192322" y="634065"/>
                  </a:lnTo>
                  <a:lnTo>
                    <a:pt x="236464" y="650890"/>
                  </a:lnTo>
                  <a:lnTo>
                    <a:pt x="283357" y="661361"/>
                  </a:lnTo>
                  <a:lnTo>
                    <a:pt x="332489" y="664966"/>
                  </a:lnTo>
                  <a:close/>
                </a:path>
              </a:pathLst>
            </a:custGeom>
            <a:ln w="11939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96514" y="1629223"/>
            <a:ext cx="4334510" cy="106824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639"/>
              </a:lnSpc>
              <a:spcBef>
                <a:spcPts val="130"/>
              </a:spcBef>
            </a:pPr>
            <a:r>
              <a:rPr lang="nl-NL" sz="14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Origineel versus concurrenten</a:t>
            </a:r>
            <a:endParaRPr lang="nl-NL" sz="1400" dirty="0">
              <a:latin typeface="MB Corpo S Text Light"/>
              <a:cs typeface="MB Corpo S Text Light"/>
            </a:endParaRPr>
          </a:p>
          <a:p>
            <a:pPr marL="12700">
              <a:lnSpc>
                <a:spcPts val="11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Schone en frisse lucht bevordert de aandacht en het concentratievermogen van de bestuurder en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zorgt daarmee voor meer veiligheid in het verkeer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Daarvoor is ook de kwaliteit van het gebruikte interieurfilter relevant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test is in opdracht van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Group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AG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uitgevoerd door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fiatec*</a:t>
            </a:r>
            <a:r>
              <a:rPr lang="nl-NL" sz="95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Uit de test blijken eenduidig de voordelen van het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 originele interieurfilter ten opzichte van de producte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n van concurrenten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96514" y="2804830"/>
            <a:ext cx="303466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Hier</a:t>
            </a: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 vindt u een samenvatting van de uitgevoerde tests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: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648564" y="1817336"/>
            <a:ext cx="4323080" cy="217495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22225">
              <a:lnSpc>
                <a:spcPct val="111700"/>
              </a:lnSpc>
              <a:spcBef>
                <a:spcPts val="114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Stofopnamecapaciteit.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deze eigenschap van het filter om stof op te nemen, vertoont het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riginele interieurfilter de hoogste stofopnamecapaciteit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Deze ligt ook in gebruikte toestand boven de voorgeschreven grens van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30 g.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Twee van de geteste producten van concurrenten bereikten de voorgeschreven grens zelfs in nieuwstaat niet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Absorptievermogen.</a:t>
            </a:r>
            <a:r>
              <a:rPr lang="nl-NL" sz="950" b="1" spc="1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spc="10" dirty="0">
                <a:solidFill>
                  <a:srgbClr val="1A1A18"/>
                </a:solidFill>
                <a:latin typeface="MB Corpo S Text Light"/>
                <a:cs typeface="MB Corpo S Text"/>
              </a:rPr>
              <a:t>Dit geeft aan hoe goed de toegepaste actieve koolstof is en hoe effectief de opname van stank is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riginele interieurfilter voldoet als enig filter in de test aan de gestelde criteria.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Montage.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 montagetest wordt gecontroleerd hoe goed het filter in de airconditioning past. Dankzij de constructie met geleidenokken en optimale afstemming van frame en filtermedium is het Mercedes‑Benz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riginele interieurfilter de duidelijke winnaar van de test.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Stevige constructie,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nauwkeurige maatvoering, geringe lekkage zijn gewaarborgd en deze laat zich het beste plaatsen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producten van alternatieve aanbieders voldoen niet 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 de voorschriften van de fabrikant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097961" y="1819791"/>
            <a:ext cx="4313555" cy="21192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Drukverlies en fractieafscheiding.</a:t>
            </a:r>
            <a:r>
              <a:rPr lang="nl-NL" sz="95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spc="25" dirty="0">
                <a:solidFill>
                  <a:srgbClr val="1A1A18"/>
                </a:solidFill>
                <a:latin typeface="MB Corpo S Text Light"/>
                <a:cs typeface="MB Corpo S Text"/>
              </a:rPr>
              <a:t>Het drukverlies geeft aan hoeveel lucht er bij de hoogste ventilatiestand door het filter heen in het interieur kan worden geblazen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fractieafscheiding beschrijft het reinigende vermogen van het filter.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riginele interieurfilter voldoet bij beide tests met gemak aan de eisen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inzittenden worden optimaal van schone lucht voorzien.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Alle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andere onderzochte interieurfilters kwamen niet door de test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Het drukverlies lag weliswaar wel binnen de normen, maar de deeltjesafscheidingsgrens werd duidelijk niet gehaald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verontreinigde buitenlucht wordt niet optimaal gereinigd en kan vanwege de geringe filterweerstand in het interieur terechtkomen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Wat betreft fijne deeltjes overtuigt het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 originele interieurfilter met een maximaal reinigend vermogen van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93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vergeleken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producten van concurrenten, die maximaal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62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bereikten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Wat betreft grove deeltjes behaalde het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rigineel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98,2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13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meer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dan het beste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 van een concurrent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96515" y="4257625"/>
            <a:ext cx="4764405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*</a:t>
            </a:r>
            <a:r>
              <a:rPr lang="nl-NL" sz="700" b="0" spc="-7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fiatec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Filter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&amp;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Aerosol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Technologie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GmbH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is een onafhankelijk testlaboratorium gespecialiseerd in interieurfiltertests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757651" y="6705893"/>
            <a:ext cx="2249962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Originele Onderdelen</a:t>
            </a:r>
            <a:r>
              <a:rPr lang="nl-NL" sz="700" b="1" spc="3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Productvergelijking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5162680" y="1827646"/>
            <a:ext cx="4332605" cy="2237740"/>
            <a:chOff x="15162680" y="1827646"/>
            <a:chExt cx="4332605" cy="2237740"/>
          </a:xfrm>
        </p:grpSpPr>
        <p:sp>
          <p:nvSpPr>
            <p:cNvPr id="50" name="object 50"/>
            <p:cNvSpPr/>
            <p:nvPr/>
          </p:nvSpPr>
          <p:spPr>
            <a:xfrm>
              <a:off x="15162680" y="1827646"/>
              <a:ext cx="4332605" cy="2237740"/>
            </a:xfrm>
            <a:custGeom>
              <a:avLst/>
              <a:gdLst/>
              <a:ahLst/>
              <a:cxnLst/>
              <a:rect l="l" t="t" r="r" b="b"/>
              <a:pathLst>
                <a:path w="4332605" h="2237740">
                  <a:moveTo>
                    <a:pt x="4332199" y="0"/>
                  </a:moveTo>
                  <a:lnTo>
                    <a:pt x="0" y="0"/>
                  </a:lnTo>
                  <a:lnTo>
                    <a:pt x="0" y="2237601"/>
                  </a:lnTo>
                  <a:lnTo>
                    <a:pt x="4332199" y="2237601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1" name="object 5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230367" y="2087219"/>
              <a:ext cx="169235" cy="16922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230367" y="2511130"/>
              <a:ext cx="169235" cy="169223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5230367" y="2935042"/>
              <a:ext cx="169235" cy="169223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230367" y="3197765"/>
              <a:ext cx="169235" cy="169223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230367" y="3621677"/>
              <a:ext cx="169235" cy="169223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15162680" y="1827646"/>
            <a:ext cx="4332605" cy="199387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Voordelen van</a:t>
            </a:r>
            <a:r>
              <a:rPr lang="nl-NL" sz="950" b="1" spc="1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950" b="1" spc="30" dirty="0">
                <a:solidFill>
                  <a:srgbClr val="1A1A18"/>
                </a:solidFill>
                <a:latin typeface="MB Corpo S Text"/>
                <a:cs typeface="MB Corpo S Text"/>
              </a:rPr>
              <a:t> originele interieurfilters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.</a:t>
            </a:r>
            <a:endParaRPr lang="nl-NL" sz="950" dirty="0">
              <a:latin typeface="MB Corpo S Text"/>
              <a:cs typeface="MB Corpo S Text"/>
            </a:endParaRPr>
          </a:p>
          <a:p>
            <a:pPr marL="372110" marR="441959">
              <a:lnSpc>
                <a:spcPct val="111300"/>
              </a:lnSpc>
              <a:spcBef>
                <a:spcPts val="520"/>
              </a:spcBef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Efficiënte filtering van fijne en grove deeltjes uit de van buiten komende lucht –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ook als het koud of warm buiten is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229235">
              <a:lnSpc>
                <a:spcPct val="111300"/>
              </a:lnSpc>
              <a:spcBef>
                <a:spcPts val="800"/>
              </a:spcBef>
            </a:pP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allerbe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ste</a:t>
            </a:r>
            <a:r>
              <a:rPr lang="nl-NL" sz="95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stofopnamecapaciteit en daarmee een veel langere levensduur dan de geteste producten van de concurrenten</a:t>
            </a:r>
            <a:endParaRPr lang="nl-NL" sz="95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nl-NL" sz="90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5"/>
              </a:spcBef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Efficiënte absorptie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van stank en schadelijke gassen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361950">
              <a:lnSpc>
                <a:spcPct val="111300"/>
              </a:lnSpc>
              <a:spcBef>
                <a:spcPts val="800"/>
              </a:spcBef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Stevig geconstrueerd, nauwkeurige maatvoering, goede afdichting en geringe lekkage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25"/>
              </a:spcBef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Eenvoudig en snel in het filterhuis in te bouwen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09219" y="3108686"/>
            <a:ext cx="186182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nl-NL" sz="95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FILTEREFFICIENTIE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09214" y="3382997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59" name="object 59"/>
          <p:cNvSpPr txBox="1"/>
          <p:nvPr/>
        </p:nvSpPr>
        <p:spPr>
          <a:xfrm>
            <a:off x="664204" y="3464248"/>
            <a:ext cx="1332865" cy="65274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Drukverlies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Fractieafscheiding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Stofopnamecapaciteit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5095" indent="-112395">
              <a:lnSpc>
                <a:spcPct val="100000"/>
              </a:lnSpc>
              <a:spcBef>
                <a:spcPts val="125"/>
              </a:spcBef>
              <a:buChar char="•"/>
              <a:tabLst>
                <a:tab pos="125095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Absorptievermogen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46952" y="3108686"/>
            <a:ext cx="186182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en-US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M</a:t>
            </a:r>
            <a:r>
              <a:rPr lang="nl-NL" sz="95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AATVOERING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846951" y="3382997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62" name="object 62"/>
          <p:cNvSpPr txBox="1"/>
          <p:nvPr/>
        </p:nvSpPr>
        <p:spPr>
          <a:xfrm>
            <a:off x="2901940" y="3464248"/>
            <a:ext cx="1488084" cy="33470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Montage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Passing/aansluiting rondom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648562" y="6246495"/>
            <a:ext cx="3649979" cy="24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lang="nl-NL" sz="70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riginele interieurfilter is snel en eenvoudig te monteren, wat tijd bespaart. De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nauwkeurige maatvoering zorgt bovendien voor een optimale werking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7789915" y="4459363"/>
            <a:ext cx="836294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Geleidenok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title"/>
          </p:nvPr>
        </p:nvSpPr>
        <p:spPr>
          <a:xfrm>
            <a:off x="596519" y="446793"/>
            <a:ext cx="4640844" cy="10979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</a:pPr>
            <a:r>
              <a:rPr lang="nl-NL" spc="-10" dirty="0"/>
              <a:t>Concurrentievergelijking: interieurfilter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609219" y="4452350"/>
            <a:ext cx="8834120" cy="1745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nl-NL" sz="1200" dirty="0">
              <a:latin typeface="Times New Roman"/>
              <a:cs typeface="Times New Roman"/>
            </a:endParaRPr>
          </a:p>
          <a:p>
            <a:pPr marR="503555" algn="r">
              <a:lnSpc>
                <a:spcPct val="100000"/>
              </a:lnSpc>
              <a:spcBef>
                <a:spcPts val="975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Het interieurfilter is verantwoordelijk voor</a:t>
            </a: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:</a:t>
            </a:r>
            <a:endParaRPr lang="nl-NL" sz="950" dirty="0">
              <a:latin typeface="MB Corpo S Text"/>
              <a:cs typeface="MB Corpo S Tex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nl-NL" sz="950" dirty="0">
              <a:latin typeface="MB Corpo S Text"/>
              <a:cs typeface="MB Corpo S Text"/>
            </a:endParaRPr>
          </a:p>
          <a:p>
            <a:pPr marL="6139815" marR="393700" indent="-116205">
              <a:lnSpc>
                <a:spcPct val="111300"/>
              </a:lnSpc>
              <a:spcBef>
                <a:spcPts val="5"/>
              </a:spcBef>
              <a:buFont typeface="MB Corpo S Text Light"/>
              <a:buChar char="•"/>
              <a:tabLst>
                <a:tab pos="6139815" algn="l"/>
              </a:tabLst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Schone en frisse l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ucht</a:t>
            </a:r>
            <a:r>
              <a:rPr lang="nl-NL" sz="95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in het interieur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6139815" marR="527050" indent="-116205">
              <a:lnSpc>
                <a:spcPct val="111300"/>
              </a:lnSpc>
              <a:buFont typeface="MB Corpo S Text Light"/>
              <a:buChar char="•"/>
              <a:tabLst>
                <a:tab pos="6139815" algn="l"/>
              </a:tabLst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Hoger concentratievermogen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"/>
              </a:rPr>
              <a:t>van de bestuurder en daardoor 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hogere verkeersveiligheid</a:t>
            </a:r>
            <a:endParaRPr lang="nl-NL" sz="950" dirty="0">
              <a:latin typeface="MB Corpo S Text"/>
              <a:cs typeface="MB Corpo S Text"/>
            </a:endParaRPr>
          </a:p>
          <a:p>
            <a:pPr marL="6139815" marR="570865" indent="-116205">
              <a:lnSpc>
                <a:spcPct val="111300"/>
              </a:lnSpc>
              <a:buFont typeface="MB Corpo S Text Light"/>
              <a:buChar char="•"/>
              <a:tabLst>
                <a:tab pos="6139815" algn="l"/>
              </a:tabLst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Lange levensduur van verwarmings- en aircosysteem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"/>
              </a:rPr>
              <a:t>en </a:t>
            </a: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waardebehoud van het voertuig</a:t>
            </a:r>
            <a:endParaRPr lang="nl-NL" sz="950" dirty="0">
              <a:latin typeface="MB Corpo S Text"/>
              <a:cs typeface="MB Corpo S Tex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875</Words>
  <Application>Microsoft Office PowerPoint</Application>
  <PresentationFormat>Benutzerdefiniert</PresentationFormat>
  <Paragraphs>65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Interieurfilter De kwaliteit van de fabrikant voor een gezonde interieurlucht zonder stank en schadelijke stoffen</vt:lpstr>
      <vt:lpstr>Concurrentievergelijking: interieurfilter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Schikora, Petra (002)</cp:lastModifiedBy>
  <cp:revision>35</cp:revision>
  <dcterms:created xsi:type="dcterms:W3CDTF">2023-08-25T09:03:27Z</dcterms:created>
  <dcterms:modified xsi:type="dcterms:W3CDTF">2023-10-09T12:10:31Z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2023-08-25T09:03:28Z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f471108f-3509-4f84-9374-a9e433a544fe</vt:lpwstr>
  </property>
  <property fmtid="{D5CDD505-2E9C-101B-9397-08002B2CF9AE}" pid="12" name="MSIP_Label_924dbb1d-991d-4bbd-aad5-33bac1d8ffaf_ContentBits">
    <vt:lpwstr>0</vt:lpwstr>
  </property>
</Properties>
</file>