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73" autoAdjust="0"/>
  </p:normalViewPr>
  <p:slideViewPr>
    <p:cSldViewPr>
      <p:cViewPr>
        <p:scale>
          <a:sx n="125" d="100"/>
          <a:sy n="125" d="100"/>
        </p:scale>
        <p:origin x="90" y="-6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4" y="219940"/>
            <a:ext cx="5563870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05251" y="6680215"/>
            <a:ext cx="2402266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 Originele Onderdelen</a:t>
            </a:r>
            <a:r>
              <a:rPr lang="nl-NL" sz="70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Onderhoud en slijtage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514" y="446793"/>
            <a:ext cx="1505797" cy="56169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nl-NL" spc="-50" dirty="0"/>
              <a:t>Motor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395159"/>
              </p:ext>
            </p:extLst>
          </p:nvPr>
        </p:nvGraphicFramePr>
        <p:xfrm>
          <a:off x="609214" y="1862987"/>
          <a:ext cx="17028791" cy="1303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2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91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09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0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Product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De voordelen voor uw klanten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De voordelen voor u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nl-NL" sz="950" b="1" spc="-30" noProof="0" dirty="0">
                          <a:solidFill>
                            <a:srgbClr val="FFFFFF"/>
                          </a:solidFill>
                          <a:latin typeface="MB Corpo S Text"/>
                          <a:cs typeface="MB Corpo S Text"/>
                        </a:rPr>
                        <a:t>Praktische tip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9845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Product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De voordelen voor uw klanten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De voordelen voor u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471">
                <a:tc>
                  <a:txBody>
                    <a:bodyPr/>
                    <a:lstStyle/>
                    <a:p>
                      <a:pPr marL="50165">
                        <a:lnSpc>
                          <a:spcPts val="1105"/>
                        </a:lnSpc>
                        <a:spcBef>
                          <a:spcPts val="1025"/>
                        </a:spcBef>
                      </a:pPr>
                      <a:r>
                        <a:rPr lang="nl-NL" sz="950" b="1" spc="-10" noProof="0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rPr>
                        <a:t>V-riem</a:t>
                      </a:r>
                      <a:r>
                        <a:rPr lang="nl-NL" sz="950" b="1" spc="-40" noProof="0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rPr>
                        <a:t> </a:t>
                      </a:r>
                      <a:r>
                        <a:rPr lang="nl-NL" sz="950" b="1" spc="-25" noProof="0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rPr>
                        <a:t>en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Lange</a:t>
                      </a:r>
                      <a:r>
                        <a:rPr lang="nl-NL" sz="700" b="0" spc="-15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 levensduur dankzij </a:t>
                      </a:r>
                      <a:r>
                        <a:rPr lang="nl-NL" sz="700" b="0" spc="-1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geringe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900" noProof="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spc="5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Exact afgestemd op hulpaggregaten als de dynamo</a:t>
                      </a:r>
                      <a:r>
                        <a:rPr lang="nl-NL" sz="700" b="0" spc="-1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,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nl-NL" sz="900" noProof="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De</a:t>
                      </a: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 Mercedes‑Benz</a:t>
                      </a:r>
                      <a:r>
                        <a:rPr lang="nl-NL" sz="700" b="0" spc="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 originele V-riem   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ts val="1105"/>
                        </a:lnSpc>
                        <a:spcBef>
                          <a:spcPts val="1025"/>
                        </a:spcBef>
                      </a:pPr>
                      <a:r>
                        <a:rPr lang="nl-NL" sz="950" b="1" spc="-10" noProof="0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rPr>
                        <a:t>Bougies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Hoogwaardig en lange levensduur</a:t>
                      </a:r>
                      <a:r>
                        <a:rPr lang="nl-NL" sz="700" b="0" spc="-2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 dankzij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900" noProof="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Speciaal voor elk</a:t>
                      </a:r>
                      <a:r>
                        <a:rPr lang="nl-NL" sz="700" b="0" spc="2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</a:t>
                      </a:r>
                      <a:r>
                        <a:rPr lang="nl-NL" sz="700" b="0" spc="-1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Mercedes‑Benz</a:t>
                      </a:r>
                      <a:r>
                        <a:rPr lang="nl-NL" sz="700" b="0" spc="25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motortype 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955">
                <a:tc>
                  <a:txBody>
                    <a:bodyPr/>
                    <a:lstStyle/>
                    <a:p>
                      <a:pPr marL="50165">
                        <a:lnSpc>
                          <a:spcPts val="1065"/>
                        </a:lnSpc>
                      </a:pPr>
                      <a:r>
                        <a:rPr lang="nl-NL" sz="950" b="1" spc="-10" noProof="0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rPr>
                        <a:t>Riemaandrijving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  <a:p>
                      <a:pPr marL="50165" marR="1409700">
                        <a:lnSpc>
                          <a:spcPct val="113300"/>
                        </a:lnSpc>
                        <a:spcBef>
                          <a:spcPts val="215"/>
                        </a:spcBef>
                      </a:pP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Uiterst laag geluidsniveau,</a:t>
                      </a:r>
                      <a:r>
                        <a:rPr lang="nl-NL" sz="700" b="0" spc="-15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piepende geluiden worden tegengegaan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mechanische slijtage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134620" indent="-84455">
                        <a:lnSpc>
                          <a:spcPct val="100000"/>
                        </a:lnSpc>
                        <a:spcBef>
                          <a:spcPts val="375"/>
                        </a:spcBef>
                        <a:buChar char="•"/>
                        <a:tabLst>
                          <a:tab pos="134620" algn="l"/>
                        </a:tabLst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Verkleint het risico op gevolgschade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  <a:tabLst>
                          <a:tab pos="2404745" algn="l"/>
                          <a:tab pos="5330190" algn="l"/>
                        </a:tabLst>
                      </a:pP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waterpomp en aircocompressor	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gaat minimaal 90.000 km mee (bij </a:t>
                      </a: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 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1050" b="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Optimaal afgestemd op</a:t>
                      </a:r>
                      <a:r>
                        <a:rPr lang="nl-NL" sz="1050" b="0" spc="-22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de </a:t>
                      </a:r>
                      <a:endParaRPr lang="nl-NL" sz="1050" baseline="-35714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2404745" algn="l"/>
                          <a:tab pos="5330190" algn="l"/>
                        </a:tabLst>
                      </a:pPr>
                      <a:r>
                        <a:rPr lang="nl-NL" sz="700" b="0" spc="-1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</a:t>
                      </a: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normale belasting), waarmee een 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1050" b="0" spc="-15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motor</a:t>
                      </a:r>
                      <a:r>
                        <a:rPr lang="nl-NL" sz="1050" b="0" spc="-6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</a:t>
                      </a:r>
                      <a:r>
                        <a:rPr lang="nl-NL" sz="1050" b="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–</a:t>
                      </a:r>
                      <a:r>
                        <a:rPr lang="nl-NL" sz="1050" b="0" spc="-3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voor meer vermogen</a:t>
                      </a:r>
                      <a:r>
                        <a:rPr lang="nl-NL" sz="1050" b="0" spc="-15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,</a:t>
                      </a:r>
                      <a:endParaRPr lang="nl-NL" sz="1050" baseline="-35714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spcBef>
                          <a:spcPts val="570"/>
                        </a:spcBef>
                        <a:tabLst>
                          <a:tab pos="5330190" algn="l"/>
                        </a:tabLst>
                      </a:pPr>
                      <a:r>
                        <a:rPr lang="nl-NL" sz="1050" b="0" spc="-15" baseline="35714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Mercedes-Benz meer dan </a:t>
                      </a:r>
                      <a:r>
                        <a:rPr lang="nl-NL" sz="1050" b="0" baseline="35714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700" b="0" spc="-1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een lager brandstofverbruik 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tabLst>
                          <a:tab pos="5330190" algn="l"/>
                        </a:tabLst>
                      </a:pP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twee keer om de aarde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1050" b="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en een lange levensduur </a:t>
                      </a:r>
                      <a:endParaRPr lang="nl-NL" sz="1050" baseline="-35714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5330190" algn="l"/>
                        </a:tabLst>
                      </a:pP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kan.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1050" b="0" spc="-15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van de motor</a:t>
                      </a:r>
                      <a:endParaRPr lang="nl-NL" sz="1050" baseline="-35714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nl-NL" sz="700" b="0" spc="-2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gebruik van uiterste bestendige materialen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3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Effectieve,</a:t>
                      </a:r>
                      <a:r>
                        <a:rPr lang="nl-NL" sz="700" b="0" spc="45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 milieuvriendelijke verbranding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ontwikkeld en getest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609214" y="3178308"/>
            <a:ext cx="6972300" cy="3175"/>
            <a:chOff x="609214" y="3178308"/>
            <a:chExt cx="6972300" cy="3175"/>
          </a:xfrm>
        </p:grpSpPr>
        <p:sp>
          <p:nvSpPr>
            <p:cNvPr id="6" name="object 6"/>
            <p:cNvSpPr/>
            <p:nvPr/>
          </p:nvSpPr>
          <p:spPr>
            <a:xfrm>
              <a:off x="609214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929180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18145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5381398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09214" y="5750548"/>
            <a:ext cx="6972300" cy="3175"/>
            <a:chOff x="609214" y="5750548"/>
            <a:chExt cx="6972300" cy="3175"/>
          </a:xfrm>
        </p:grpSpPr>
        <p:sp>
          <p:nvSpPr>
            <p:cNvPr id="11" name="object 11"/>
            <p:cNvSpPr/>
            <p:nvPr/>
          </p:nvSpPr>
          <p:spPr>
            <a:xfrm>
              <a:off x="609214" y="575204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929180" y="575204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3181455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5381398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15" name="object 15"/>
          <p:cNvSpPr/>
          <p:nvPr/>
        </p:nvSpPr>
        <p:spPr>
          <a:xfrm>
            <a:off x="7649032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16" name="object 16"/>
          <p:cNvSpPr/>
          <p:nvPr/>
        </p:nvSpPr>
        <p:spPr>
          <a:xfrm>
            <a:off x="7649032" y="575204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5541" y="2312332"/>
            <a:ext cx="1091423" cy="553297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44274" y="3243313"/>
            <a:ext cx="1010285" cy="5969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Startaccu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Volledig onderhoudsvrij high-performance product met lange levensduur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940462" y="3230568"/>
            <a:ext cx="1139825" cy="1113790"/>
            <a:chOff x="1940462" y="3230568"/>
            <a:chExt cx="1139825" cy="1113790"/>
          </a:xfrm>
        </p:grpSpPr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30707" y="3230568"/>
              <a:ext cx="1049203" cy="71074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947925" y="394367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2038947" y="3990043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5" h="287654">
                  <a:moveTo>
                    <a:pt x="54063" y="187820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20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20"/>
                  </a:lnTo>
                  <a:close/>
                </a:path>
                <a:path w="211455" h="287654">
                  <a:moveTo>
                    <a:pt x="54063" y="150761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9273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43294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24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188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89" y="287083"/>
                  </a:lnTo>
                  <a:lnTo>
                    <a:pt x="207670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02311" y="4059126"/>
              <a:ext cx="125244" cy="17376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3181459" y="3230568"/>
            <a:ext cx="2200275" cy="238129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8636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680"/>
              </a:spcBef>
            </a:pPr>
            <a:r>
              <a:rPr lang="nl-NL" sz="700" b="1" spc="-10" dirty="0">
                <a:solidFill>
                  <a:srgbClr val="FFFFFF"/>
                </a:solidFill>
                <a:latin typeface="MB Corpo S Text"/>
                <a:cs typeface="MB Corpo S Text"/>
              </a:rPr>
              <a:t>Voordelen van de</a:t>
            </a:r>
            <a:r>
              <a:rPr lang="nl-NL" sz="700" b="1" spc="-5" dirty="0">
                <a:solidFill>
                  <a:srgbClr val="FFFFFF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25" dirty="0">
                <a:solidFill>
                  <a:srgbClr val="FFFFFF"/>
                </a:solidFill>
                <a:latin typeface="MB Corpo S Text"/>
                <a:cs typeface="MB Corpo S Text"/>
              </a:rPr>
              <a:t>AGM-</a:t>
            </a:r>
            <a:r>
              <a:rPr lang="nl-NL" sz="700" b="1" spc="-10" dirty="0">
                <a:solidFill>
                  <a:srgbClr val="FFFFFF"/>
                </a:solidFill>
                <a:latin typeface="MB Corpo S Text"/>
                <a:cs typeface="MB Corpo S Text"/>
              </a:rPr>
              <a:t>technologie:</a:t>
            </a:r>
            <a:endParaRPr lang="nl-NL" sz="700" dirty="0">
              <a:latin typeface="MB Corpo S Text"/>
              <a:cs typeface="MB Corpo S Text"/>
            </a:endParaRPr>
          </a:p>
          <a:p>
            <a:pPr marL="133985" marR="475615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Drie keer langere levensduur dankzij hoge cyclische capaciteit en chemische</a:t>
            </a:r>
            <a:r>
              <a:rPr lang="nl-NL" sz="700" b="0" spc="3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s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tabiliteit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3985" algn="l"/>
              </a:tabLst>
            </a:pP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Uitstekende koudestarteigenschappen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marR="26035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spc="-20" dirty="0">
                <a:solidFill>
                  <a:srgbClr val="FFFFFF"/>
                </a:solidFill>
                <a:latin typeface="MB Corpo S Text Light"/>
                <a:cs typeface="MB Corpo S Text Light"/>
              </a:rPr>
              <a:t>Krachtig en daarmee perfect geschikt voor voertuigen met uitgebreide uitrusting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3985" algn="l"/>
              </a:tabLst>
            </a:pPr>
            <a:r>
              <a:rPr lang="nl-NL" sz="700" dirty="0">
                <a:solidFill>
                  <a:srgbClr val="FFFFFF"/>
                </a:solidFill>
                <a:latin typeface="MB Corpo S Text Light"/>
                <a:cs typeface="MB Corpo S Text Light"/>
              </a:rPr>
              <a:t>Bestand tegen diepontlading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2080" indent="-84455">
              <a:lnSpc>
                <a:spcPct val="100000"/>
              </a:lnSpc>
              <a:spcBef>
                <a:spcPts val="380"/>
              </a:spcBef>
              <a:buChar char="•"/>
              <a:tabLst>
                <a:tab pos="132080" algn="l"/>
              </a:tabLst>
            </a:pPr>
            <a:r>
              <a:rPr lang="nl-NL" sz="700" dirty="0">
                <a:solidFill>
                  <a:srgbClr val="FFFFFF"/>
                </a:solidFill>
                <a:latin typeface="MB Corpo S Text Light"/>
                <a:cs typeface="MB Corpo S Text Light"/>
              </a:rPr>
              <a:t>G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eringere</a:t>
            </a:r>
            <a:r>
              <a:rPr lang="nl-NL" sz="700" b="0" spc="-1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zelfontlading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13398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100 % kantel- en uitloopveilig</a:t>
            </a:r>
            <a:endParaRPr lang="nl-NL" sz="700" dirty="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MB Corpo S Text Light"/>
              <a:buChar char="•"/>
            </a:pPr>
            <a:endParaRPr lang="nl-NL" sz="800" dirty="0">
              <a:latin typeface="MB Corpo S Text Light"/>
              <a:cs typeface="MB Corpo S Text Light"/>
            </a:endParaRPr>
          </a:p>
          <a:p>
            <a:pPr marL="47625">
              <a:lnSpc>
                <a:spcPct val="100000"/>
              </a:lnSpc>
              <a:spcBef>
                <a:spcPts val="575"/>
              </a:spcBef>
            </a:pPr>
            <a:r>
              <a:rPr lang="nl-NL" sz="700" b="1" spc="-10" dirty="0">
                <a:solidFill>
                  <a:srgbClr val="FFFFFF"/>
                </a:solidFill>
                <a:latin typeface="MB Corpo S Text"/>
                <a:cs typeface="MB Corpo S Text"/>
              </a:rPr>
              <a:t>Voordelen van lood-calcium-zilver-technologie:</a:t>
            </a:r>
            <a:endParaRPr lang="nl-NL" sz="700" dirty="0">
              <a:latin typeface="MB Corpo S Text"/>
              <a:cs typeface="MB Corpo S Text"/>
            </a:endParaRPr>
          </a:p>
          <a:p>
            <a:pPr marL="133985" marR="3390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b="0" spc="-5" dirty="0">
                <a:solidFill>
                  <a:srgbClr val="FFFFFF"/>
                </a:solidFill>
                <a:latin typeface="MB Corpo S Text Light"/>
                <a:cs typeface="MB Corpo S Text Light"/>
              </a:rPr>
              <a:t>Tot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20 </a:t>
            </a:r>
            <a:r>
              <a:rPr lang="nl-NL" sz="700" b="0" spc="-9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% langere levensduur </a:t>
            </a:r>
            <a:r>
              <a:rPr lang="nl-NL" sz="700" dirty="0">
                <a:solidFill>
                  <a:srgbClr val="FFFFFF"/>
                </a:solidFill>
                <a:latin typeface="MB Corpo S Text Light"/>
                <a:cs typeface="MB Corpo S Text Light"/>
              </a:rPr>
              <a:t>dan bij</a:t>
            </a:r>
            <a:r>
              <a:rPr lang="nl-NL" sz="700" b="0" spc="-20" dirty="0">
                <a:solidFill>
                  <a:srgbClr val="FFFFFF"/>
                </a:solidFill>
                <a:latin typeface="MB Corpo S Text Light"/>
                <a:cs typeface="MB Corpo S Text Light"/>
              </a:rPr>
              <a:t> gebruikelijke</a:t>
            </a:r>
            <a:r>
              <a:rPr lang="nl-NL" sz="700" spc="-20" dirty="0">
                <a:solidFill>
                  <a:srgbClr val="FFFFFF"/>
                </a:solidFill>
                <a:latin typeface="MB Corpo S Text Light"/>
                <a:cs typeface="MB Corpo S Text Light"/>
              </a:rPr>
              <a:t> accu’s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marR="404495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Beter bestand tegen belasting door korte afstanden en koude starts dan gebruikelijke accu’s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16464" y="3290210"/>
            <a:ext cx="1908175" cy="61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889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Met</a:t>
            </a:r>
            <a:r>
              <a:rPr lang="nl-NL" sz="70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70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startaccu profiteert uw klant van een hoogwaardig product dat optimaal op het stroomverbruik van het voertuig is afgestemd en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langer kan worden opgeslagen dan normale IAM-accu’s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84113" y="3290210"/>
            <a:ext cx="1686560" cy="1239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155" marR="238760" indent="-85090">
              <a:lnSpc>
                <a:spcPct val="113300"/>
              </a:lnSpc>
              <a:spcBef>
                <a:spcPts val="100"/>
              </a:spcBef>
              <a:buChar char="•"/>
              <a:tabLst>
                <a:tab pos="97155" algn="l"/>
              </a:tabLst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AGM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staat voor</a:t>
            </a:r>
            <a:r>
              <a:rPr lang="nl-NL" sz="700" b="0" spc="-4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Absorbent</a:t>
            </a:r>
            <a:r>
              <a:rPr lang="nl-NL" sz="700" b="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Glass</a:t>
            </a:r>
            <a:r>
              <a:rPr lang="nl-NL" sz="700" b="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Mat</a:t>
            </a:r>
            <a:r>
              <a:rPr lang="nl-NL" sz="700" b="0" spc="50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(absorberend glasvezelvlies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).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97155" marR="5080">
              <a:lnSpc>
                <a:spcPct val="113300"/>
              </a:lnSpc>
            </a:pPr>
            <a:r>
              <a:rPr lang="nl-NL" sz="700" spc="-15" dirty="0">
                <a:solidFill>
                  <a:srgbClr val="009EE3"/>
                </a:solidFill>
                <a:latin typeface="MB Corpo S Text Light"/>
                <a:cs typeface="MB Corpo S Text Light"/>
              </a:rPr>
              <a:t>Hierbij wordt een glasvezelvlies met zwavelzuur verzadigd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Anders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dan bij normale voertuigaccu’s bevindt zich geen vloeistof meer in de accu, die er bijvoorbeeld bij een ongeval uit zou kunnen lopen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99060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99060" algn="l"/>
              </a:tabLst>
            </a:pP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AGM‑accu’s zijn perfect geschikt voor voertuigen met veel elektrische verbruikers en een start-stopfunctie.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0661262" y="3178308"/>
            <a:ext cx="6972300" cy="3175"/>
            <a:chOff x="10661262" y="3178308"/>
            <a:chExt cx="6972300" cy="3175"/>
          </a:xfrm>
        </p:grpSpPr>
        <p:sp>
          <p:nvSpPr>
            <p:cNvPr id="28" name="object 28"/>
            <p:cNvSpPr/>
            <p:nvPr/>
          </p:nvSpPr>
          <p:spPr>
            <a:xfrm>
              <a:off x="10661262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81228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13233502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1543344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0661262" y="4295202"/>
            <a:ext cx="6972300" cy="3175"/>
            <a:chOff x="10661262" y="4295202"/>
            <a:chExt cx="6972300" cy="3175"/>
          </a:xfrm>
        </p:grpSpPr>
        <p:sp>
          <p:nvSpPr>
            <p:cNvPr id="33" name="object 33"/>
            <p:cNvSpPr/>
            <p:nvPr/>
          </p:nvSpPr>
          <p:spPr>
            <a:xfrm>
              <a:off x="10661262" y="429669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11981228" y="429669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33502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15433445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10661262" y="5412096"/>
            <a:ext cx="6972300" cy="3175"/>
            <a:chOff x="10661262" y="5412096"/>
            <a:chExt cx="6972300" cy="3175"/>
          </a:xfrm>
        </p:grpSpPr>
        <p:sp>
          <p:nvSpPr>
            <p:cNvPr id="38" name="object 38"/>
            <p:cNvSpPr/>
            <p:nvPr/>
          </p:nvSpPr>
          <p:spPr>
            <a:xfrm>
              <a:off x="10661262" y="5413589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81228" y="5413589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13233502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1" name="object 41"/>
            <p:cNvSpPr/>
            <p:nvPr/>
          </p:nvSpPr>
          <p:spPr>
            <a:xfrm>
              <a:off x="15433445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083867" y="2395287"/>
            <a:ext cx="1046997" cy="452132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10696323" y="3243313"/>
            <a:ext cx="1161415" cy="5969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Gloeibougies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Ondersteunen een snelle motorstart en effectieve, milieuvriendelijke warmloopfase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pic>
        <p:nvPicPr>
          <p:cNvPr id="44" name="object 4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562060" y="3268876"/>
            <a:ext cx="90610" cy="938743"/>
          </a:xfrm>
          <a:prstGeom prst="rect">
            <a:avLst/>
          </a:prstGeom>
        </p:spPr>
      </p:pic>
      <p:sp>
        <p:nvSpPr>
          <p:cNvPr id="45" name="object 45"/>
          <p:cNvSpPr txBox="1"/>
          <p:nvPr/>
        </p:nvSpPr>
        <p:spPr>
          <a:xfrm>
            <a:off x="13233497" y="3230568"/>
            <a:ext cx="2200275" cy="430887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4620" marR="302260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</a:pPr>
            <a:r>
              <a:rPr lang="nl-NL" sz="700" spc="20" dirty="0">
                <a:solidFill>
                  <a:srgbClr val="FFFFFF"/>
                </a:solidFill>
                <a:latin typeface="MB Corpo S Text Light"/>
                <a:cs typeface="MB Corpo S Text Light"/>
              </a:rPr>
              <a:t>Omdat de optimale bedrijfstemperatuur</a:t>
            </a:r>
            <a:r>
              <a:rPr lang="nl-NL" sz="700" b="0" spc="2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20" dirty="0">
                <a:solidFill>
                  <a:srgbClr val="FFFFFF"/>
                </a:solidFill>
                <a:latin typeface="MB Corpo S Text Light"/>
                <a:cs typeface="MB Corpo S Text Light"/>
              </a:rPr>
              <a:t>snel</a:t>
            </a:r>
            <a:r>
              <a:rPr lang="nl-NL" sz="700" spc="50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wordt bereikt,</a:t>
            </a:r>
            <a:r>
              <a:rPr lang="nl-NL" sz="700" b="0" spc="-3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verkleinen</a:t>
            </a:r>
            <a:r>
              <a:rPr lang="nl-NL" sz="700" b="0" spc="-2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50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originele gloeibougies het risico op roetvorming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468513" y="3290210"/>
            <a:ext cx="1853564" cy="24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Speciaal voor elk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motortype</a:t>
            </a:r>
            <a: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ontwikkeld en getest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696323" y="4360207"/>
            <a:ext cx="1066165" cy="8403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Geluiddemper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allerhoogste niveau geluiddemping, zonder dat het motorvermogen daardoor negatief wordt  beïnvloed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pic>
        <p:nvPicPr>
          <p:cNvPr id="48" name="object 4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39542" y="4537287"/>
            <a:ext cx="1177024" cy="659252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13233497" y="4347458"/>
            <a:ext cx="2200275" cy="994631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4620" marR="59626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Lange levensduur en</a:t>
            </a:r>
            <a:r>
              <a:rPr lang="nl-NL" sz="700" b="0" spc="-2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daardoor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 uiterst </a:t>
            </a:r>
            <a:r>
              <a:rPr lang="nl-NL" sz="700" b="0" spc="50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rendabel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4620" marR="60642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4620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Speciaal voor</a:t>
            </a:r>
            <a:r>
              <a:rPr lang="nl-NL" sz="700" b="0" spc="1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30" dirty="0">
                <a:solidFill>
                  <a:srgbClr val="FFFFFF"/>
                </a:solidFill>
                <a:latin typeface="MB Corpo S Text Light"/>
                <a:cs typeface="MB Corpo S Text Light"/>
              </a:rPr>
              <a:t> voertuigen ontwikkeld en daarop afgestemd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4620" marR="6438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4620" algn="l"/>
              </a:tabLst>
            </a:pP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Complexe en stevige constructie dankzij hoogwaardig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V2A‑rvs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468513" y="4407104"/>
            <a:ext cx="1887220" cy="492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geluiddempers beschikken over een nauwkeurige maatvoering voor onze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modellen, waardoor een snelle reparatie is gewaarborgd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2623444" y="2656865"/>
            <a:ext cx="408305" cy="408305"/>
            <a:chOff x="12623444" y="2656865"/>
            <a:chExt cx="408305" cy="408305"/>
          </a:xfrm>
        </p:grpSpPr>
        <p:sp>
          <p:nvSpPr>
            <p:cNvPr id="52" name="object 52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196458" y="0"/>
                  </a:moveTo>
                  <a:lnTo>
                    <a:pt x="151409" y="5188"/>
                  </a:lnTo>
                  <a:lnTo>
                    <a:pt x="110057" y="19966"/>
                  </a:lnTo>
                  <a:lnTo>
                    <a:pt x="73580" y="43156"/>
                  </a:lnTo>
                  <a:lnTo>
                    <a:pt x="43157" y="73577"/>
                  </a:lnTo>
                  <a:lnTo>
                    <a:pt x="19966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6" y="282840"/>
                  </a:lnTo>
                  <a:lnTo>
                    <a:pt x="43157" y="319315"/>
                  </a:lnTo>
                  <a:lnTo>
                    <a:pt x="73580" y="349736"/>
                  </a:lnTo>
                  <a:lnTo>
                    <a:pt x="110057" y="372926"/>
                  </a:lnTo>
                  <a:lnTo>
                    <a:pt x="151409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3" name="object 53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4" name="object 54"/>
            <p:cNvSpPr/>
            <p:nvPr/>
          </p:nvSpPr>
          <p:spPr>
            <a:xfrm>
              <a:off x="12721921" y="2710696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4" h="287655">
                  <a:moveTo>
                    <a:pt x="54063" y="224828"/>
                  </a:moveTo>
                  <a:lnTo>
                    <a:pt x="48615" y="219392"/>
                  </a:lnTo>
                  <a:lnTo>
                    <a:pt x="41884" y="219392"/>
                  </a:lnTo>
                  <a:lnTo>
                    <a:pt x="35166" y="219392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66" y="243738"/>
                  </a:lnTo>
                  <a:lnTo>
                    <a:pt x="48615" y="243738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4" h="287655">
                  <a:moveTo>
                    <a:pt x="54063" y="187807"/>
                  </a:moveTo>
                  <a:lnTo>
                    <a:pt x="48615" y="182359"/>
                  </a:lnTo>
                  <a:lnTo>
                    <a:pt x="41884" y="182359"/>
                  </a:lnTo>
                  <a:lnTo>
                    <a:pt x="35166" y="182359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66" y="206705"/>
                  </a:lnTo>
                  <a:lnTo>
                    <a:pt x="48615" y="206705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4" h="287655">
                  <a:moveTo>
                    <a:pt x="54063" y="150761"/>
                  </a:moveTo>
                  <a:lnTo>
                    <a:pt x="48615" y="145313"/>
                  </a:lnTo>
                  <a:lnTo>
                    <a:pt x="41884" y="145313"/>
                  </a:lnTo>
                  <a:lnTo>
                    <a:pt x="35166" y="145313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66" y="169684"/>
                  </a:lnTo>
                  <a:lnTo>
                    <a:pt x="48615" y="169684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4" h="287655">
                  <a:moveTo>
                    <a:pt x="54063" y="113753"/>
                  </a:moveTo>
                  <a:lnTo>
                    <a:pt x="48615" y="108292"/>
                  </a:lnTo>
                  <a:lnTo>
                    <a:pt x="41884" y="108292"/>
                  </a:lnTo>
                  <a:lnTo>
                    <a:pt x="35166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66" y="132664"/>
                  </a:lnTo>
                  <a:lnTo>
                    <a:pt x="48615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4" h="287655">
                  <a:moveTo>
                    <a:pt x="54063" y="76746"/>
                  </a:moveTo>
                  <a:lnTo>
                    <a:pt x="48615" y="71297"/>
                  </a:lnTo>
                  <a:lnTo>
                    <a:pt x="41884" y="71297"/>
                  </a:lnTo>
                  <a:lnTo>
                    <a:pt x="35166" y="71297"/>
                  </a:lnTo>
                  <a:lnTo>
                    <a:pt x="29705" y="76746"/>
                  </a:lnTo>
                  <a:lnTo>
                    <a:pt x="29705" y="90195"/>
                  </a:lnTo>
                  <a:lnTo>
                    <a:pt x="35166" y="95643"/>
                  </a:lnTo>
                  <a:lnTo>
                    <a:pt x="48615" y="95643"/>
                  </a:lnTo>
                  <a:lnTo>
                    <a:pt x="54063" y="90195"/>
                  </a:lnTo>
                  <a:lnTo>
                    <a:pt x="54063" y="76746"/>
                  </a:lnTo>
                  <a:close/>
                </a:path>
                <a:path w="211454" h="287655">
                  <a:moveTo>
                    <a:pt x="167652" y="46101"/>
                  </a:moveTo>
                  <a:lnTo>
                    <a:pt x="161226" y="34302"/>
                  </a:lnTo>
                  <a:lnTo>
                    <a:pt x="148958" y="11798"/>
                  </a:lnTo>
                  <a:lnTo>
                    <a:pt x="142532" y="0"/>
                  </a:lnTo>
                  <a:lnTo>
                    <a:pt x="116738" y="0"/>
                  </a:lnTo>
                  <a:lnTo>
                    <a:pt x="116738" y="16840"/>
                  </a:lnTo>
                  <a:lnTo>
                    <a:pt x="116738" y="29260"/>
                  </a:lnTo>
                  <a:lnTo>
                    <a:pt x="111683" y="34302"/>
                  </a:lnTo>
                  <a:lnTo>
                    <a:pt x="99263" y="34302"/>
                  </a:lnTo>
                  <a:lnTo>
                    <a:pt x="94234" y="29260"/>
                  </a:lnTo>
                  <a:lnTo>
                    <a:pt x="94234" y="16840"/>
                  </a:lnTo>
                  <a:lnTo>
                    <a:pt x="99263" y="11798"/>
                  </a:lnTo>
                  <a:lnTo>
                    <a:pt x="111683" y="11798"/>
                  </a:lnTo>
                  <a:lnTo>
                    <a:pt x="116738" y="16840"/>
                  </a:lnTo>
                  <a:lnTo>
                    <a:pt x="116738" y="0"/>
                  </a:lnTo>
                  <a:lnTo>
                    <a:pt x="68478" y="0"/>
                  </a:lnTo>
                  <a:lnTo>
                    <a:pt x="43307" y="46101"/>
                  </a:lnTo>
                  <a:lnTo>
                    <a:pt x="167652" y="46101"/>
                  </a:lnTo>
                  <a:close/>
                </a:path>
                <a:path w="211454" h="287655">
                  <a:moveTo>
                    <a:pt x="210959" y="27711"/>
                  </a:moveTo>
                  <a:lnTo>
                    <a:pt x="207670" y="24422"/>
                  </a:lnTo>
                  <a:lnTo>
                    <a:pt x="203619" y="24422"/>
                  </a:lnTo>
                  <a:lnTo>
                    <a:pt x="161201" y="24422"/>
                  </a:lnTo>
                  <a:lnTo>
                    <a:pt x="170154" y="40843"/>
                  </a:lnTo>
                  <a:lnTo>
                    <a:pt x="195592" y="40843"/>
                  </a:lnTo>
                  <a:lnTo>
                    <a:pt x="195592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17" y="40843"/>
                  </a:lnTo>
                  <a:lnTo>
                    <a:pt x="49784" y="24422"/>
                  </a:lnTo>
                  <a:lnTo>
                    <a:pt x="3289" y="24422"/>
                  </a:lnTo>
                  <a:lnTo>
                    <a:pt x="0" y="27711"/>
                  </a:lnTo>
                  <a:lnTo>
                    <a:pt x="0" y="283781"/>
                  </a:lnTo>
                  <a:lnTo>
                    <a:pt x="3289" y="287070"/>
                  </a:lnTo>
                  <a:lnTo>
                    <a:pt x="207670" y="287070"/>
                  </a:lnTo>
                  <a:lnTo>
                    <a:pt x="210959" y="283781"/>
                  </a:lnTo>
                  <a:lnTo>
                    <a:pt x="210959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5" name="object 5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785287" y="2779775"/>
              <a:ext cx="125250" cy="17376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57" name="object 57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8" name="object 58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9" name="object 59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970577" y="6272637"/>
            <a:ext cx="591439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spc="35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producten met dit pictogram zijn concurrentievergelijkingen uitgevoerd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 selectie van de testresultaten vindt u op de volgende pagina’s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0856" y="4411312"/>
            <a:ext cx="2455659" cy="66452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68425" y="5506055"/>
            <a:ext cx="2455659" cy="664524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5" name="object 5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966998" y="6083791"/>
            <a:ext cx="139063" cy="106384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6632682" y="5032371"/>
            <a:ext cx="793750" cy="1294765"/>
            <a:chOff x="16632682" y="5032371"/>
            <a:chExt cx="793750" cy="1294765"/>
          </a:xfrm>
        </p:grpSpPr>
        <p:sp>
          <p:nvSpPr>
            <p:cNvPr id="10" name="object 10"/>
            <p:cNvSpPr/>
            <p:nvPr/>
          </p:nvSpPr>
          <p:spPr>
            <a:xfrm>
              <a:off x="16636016" y="5035708"/>
              <a:ext cx="787400" cy="937260"/>
            </a:xfrm>
            <a:custGeom>
              <a:avLst/>
              <a:gdLst/>
              <a:ahLst/>
              <a:cxnLst/>
              <a:rect l="l" t="t" r="r" b="b"/>
              <a:pathLst>
                <a:path w="787400" h="937260">
                  <a:moveTo>
                    <a:pt x="731686" y="0"/>
                  </a:moveTo>
                  <a:lnTo>
                    <a:pt x="69824" y="0"/>
                  </a:lnTo>
                  <a:lnTo>
                    <a:pt x="0" y="43640"/>
                  </a:lnTo>
                  <a:lnTo>
                    <a:pt x="53335" y="76976"/>
                  </a:lnTo>
                  <a:lnTo>
                    <a:pt x="0" y="110312"/>
                  </a:lnTo>
                  <a:lnTo>
                    <a:pt x="53335" y="143636"/>
                  </a:lnTo>
                  <a:lnTo>
                    <a:pt x="0" y="176972"/>
                  </a:lnTo>
                  <a:lnTo>
                    <a:pt x="53335" y="210308"/>
                  </a:lnTo>
                  <a:lnTo>
                    <a:pt x="0" y="243644"/>
                  </a:lnTo>
                  <a:lnTo>
                    <a:pt x="53335" y="276980"/>
                  </a:lnTo>
                  <a:lnTo>
                    <a:pt x="0" y="310305"/>
                  </a:lnTo>
                  <a:lnTo>
                    <a:pt x="53335" y="343641"/>
                  </a:lnTo>
                  <a:lnTo>
                    <a:pt x="0" y="376977"/>
                  </a:lnTo>
                  <a:lnTo>
                    <a:pt x="53335" y="410313"/>
                  </a:lnTo>
                  <a:lnTo>
                    <a:pt x="0" y="443649"/>
                  </a:lnTo>
                  <a:lnTo>
                    <a:pt x="53335" y="476985"/>
                  </a:lnTo>
                  <a:lnTo>
                    <a:pt x="0" y="510309"/>
                  </a:lnTo>
                  <a:lnTo>
                    <a:pt x="53335" y="543645"/>
                  </a:lnTo>
                  <a:lnTo>
                    <a:pt x="0" y="576981"/>
                  </a:lnTo>
                  <a:lnTo>
                    <a:pt x="53335" y="610317"/>
                  </a:lnTo>
                  <a:lnTo>
                    <a:pt x="0" y="643654"/>
                  </a:lnTo>
                  <a:lnTo>
                    <a:pt x="53335" y="676990"/>
                  </a:lnTo>
                  <a:lnTo>
                    <a:pt x="0" y="710314"/>
                  </a:lnTo>
                  <a:lnTo>
                    <a:pt x="53335" y="743650"/>
                  </a:lnTo>
                  <a:lnTo>
                    <a:pt x="0" y="776986"/>
                  </a:lnTo>
                  <a:lnTo>
                    <a:pt x="53335" y="810322"/>
                  </a:lnTo>
                  <a:lnTo>
                    <a:pt x="53335" y="936968"/>
                  </a:lnTo>
                  <a:lnTo>
                    <a:pt x="178345" y="936968"/>
                  </a:lnTo>
                  <a:lnTo>
                    <a:pt x="178345" y="911966"/>
                  </a:lnTo>
                  <a:lnTo>
                    <a:pt x="733704" y="911966"/>
                  </a:lnTo>
                  <a:lnTo>
                    <a:pt x="733704" y="810322"/>
                  </a:lnTo>
                  <a:lnTo>
                    <a:pt x="787039" y="776986"/>
                  </a:lnTo>
                  <a:lnTo>
                    <a:pt x="733704" y="743650"/>
                  </a:lnTo>
                  <a:lnTo>
                    <a:pt x="787039" y="710314"/>
                  </a:lnTo>
                  <a:lnTo>
                    <a:pt x="733704" y="676990"/>
                  </a:lnTo>
                  <a:lnTo>
                    <a:pt x="787039" y="643654"/>
                  </a:lnTo>
                  <a:lnTo>
                    <a:pt x="733704" y="610317"/>
                  </a:lnTo>
                  <a:lnTo>
                    <a:pt x="787039" y="576981"/>
                  </a:lnTo>
                  <a:lnTo>
                    <a:pt x="733704" y="543645"/>
                  </a:lnTo>
                  <a:lnTo>
                    <a:pt x="787039" y="510309"/>
                  </a:lnTo>
                  <a:lnTo>
                    <a:pt x="733704" y="476985"/>
                  </a:lnTo>
                  <a:lnTo>
                    <a:pt x="787039" y="443649"/>
                  </a:lnTo>
                  <a:lnTo>
                    <a:pt x="733704" y="410313"/>
                  </a:lnTo>
                  <a:lnTo>
                    <a:pt x="787039" y="376977"/>
                  </a:lnTo>
                  <a:lnTo>
                    <a:pt x="733704" y="343641"/>
                  </a:lnTo>
                  <a:lnTo>
                    <a:pt x="787039" y="310305"/>
                  </a:lnTo>
                  <a:lnTo>
                    <a:pt x="733704" y="276980"/>
                  </a:lnTo>
                  <a:lnTo>
                    <a:pt x="787039" y="243644"/>
                  </a:lnTo>
                  <a:lnTo>
                    <a:pt x="733704" y="210308"/>
                  </a:lnTo>
                  <a:lnTo>
                    <a:pt x="787039" y="176972"/>
                  </a:lnTo>
                  <a:lnTo>
                    <a:pt x="733704" y="143636"/>
                  </a:lnTo>
                  <a:lnTo>
                    <a:pt x="787039" y="110312"/>
                  </a:lnTo>
                  <a:lnTo>
                    <a:pt x="733704" y="76976"/>
                  </a:lnTo>
                  <a:lnTo>
                    <a:pt x="787039" y="43640"/>
                  </a:lnTo>
                  <a:lnTo>
                    <a:pt x="731686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6636016" y="5035708"/>
              <a:ext cx="787400" cy="937260"/>
            </a:xfrm>
            <a:custGeom>
              <a:avLst/>
              <a:gdLst/>
              <a:ahLst/>
              <a:cxnLst/>
              <a:rect l="l" t="t" r="r" b="b"/>
              <a:pathLst>
                <a:path w="787400" h="937260">
                  <a:moveTo>
                    <a:pt x="731686" y="0"/>
                  </a:moveTo>
                  <a:lnTo>
                    <a:pt x="787039" y="43640"/>
                  </a:lnTo>
                  <a:lnTo>
                    <a:pt x="733704" y="76976"/>
                  </a:lnTo>
                  <a:lnTo>
                    <a:pt x="787039" y="110312"/>
                  </a:lnTo>
                  <a:lnTo>
                    <a:pt x="733704" y="143636"/>
                  </a:lnTo>
                  <a:lnTo>
                    <a:pt x="787039" y="176972"/>
                  </a:lnTo>
                  <a:lnTo>
                    <a:pt x="733704" y="210308"/>
                  </a:lnTo>
                  <a:lnTo>
                    <a:pt x="787039" y="243644"/>
                  </a:lnTo>
                  <a:lnTo>
                    <a:pt x="733704" y="276980"/>
                  </a:lnTo>
                  <a:lnTo>
                    <a:pt x="787039" y="310305"/>
                  </a:lnTo>
                  <a:lnTo>
                    <a:pt x="733704" y="343641"/>
                  </a:lnTo>
                  <a:lnTo>
                    <a:pt x="787039" y="376977"/>
                  </a:lnTo>
                  <a:lnTo>
                    <a:pt x="733704" y="410313"/>
                  </a:lnTo>
                  <a:lnTo>
                    <a:pt x="787039" y="443649"/>
                  </a:lnTo>
                  <a:lnTo>
                    <a:pt x="733704" y="476985"/>
                  </a:lnTo>
                  <a:lnTo>
                    <a:pt x="787039" y="510309"/>
                  </a:lnTo>
                  <a:lnTo>
                    <a:pt x="733704" y="543645"/>
                  </a:lnTo>
                  <a:lnTo>
                    <a:pt x="787039" y="576981"/>
                  </a:lnTo>
                  <a:lnTo>
                    <a:pt x="733704" y="610317"/>
                  </a:lnTo>
                  <a:lnTo>
                    <a:pt x="787039" y="643654"/>
                  </a:lnTo>
                  <a:lnTo>
                    <a:pt x="733704" y="676990"/>
                  </a:lnTo>
                  <a:lnTo>
                    <a:pt x="787039" y="710314"/>
                  </a:lnTo>
                  <a:lnTo>
                    <a:pt x="733704" y="743650"/>
                  </a:lnTo>
                  <a:lnTo>
                    <a:pt x="787039" y="776986"/>
                  </a:lnTo>
                  <a:lnTo>
                    <a:pt x="733704" y="810322"/>
                  </a:lnTo>
                  <a:lnTo>
                    <a:pt x="733704" y="911966"/>
                  </a:lnTo>
                  <a:lnTo>
                    <a:pt x="178345" y="911966"/>
                  </a:lnTo>
                  <a:lnTo>
                    <a:pt x="178345" y="936968"/>
                  </a:lnTo>
                  <a:lnTo>
                    <a:pt x="53335" y="936968"/>
                  </a:lnTo>
                  <a:lnTo>
                    <a:pt x="53335" y="810322"/>
                  </a:lnTo>
                  <a:lnTo>
                    <a:pt x="0" y="776986"/>
                  </a:lnTo>
                  <a:lnTo>
                    <a:pt x="53335" y="743650"/>
                  </a:lnTo>
                  <a:lnTo>
                    <a:pt x="0" y="710314"/>
                  </a:lnTo>
                  <a:lnTo>
                    <a:pt x="53335" y="676990"/>
                  </a:lnTo>
                  <a:lnTo>
                    <a:pt x="0" y="643654"/>
                  </a:lnTo>
                  <a:lnTo>
                    <a:pt x="53335" y="610317"/>
                  </a:lnTo>
                  <a:lnTo>
                    <a:pt x="0" y="576981"/>
                  </a:lnTo>
                  <a:lnTo>
                    <a:pt x="53335" y="543645"/>
                  </a:lnTo>
                  <a:lnTo>
                    <a:pt x="0" y="510309"/>
                  </a:lnTo>
                  <a:lnTo>
                    <a:pt x="53335" y="476985"/>
                  </a:lnTo>
                  <a:lnTo>
                    <a:pt x="0" y="443649"/>
                  </a:lnTo>
                  <a:lnTo>
                    <a:pt x="53335" y="410313"/>
                  </a:lnTo>
                  <a:lnTo>
                    <a:pt x="0" y="376977"/>
                  </a:lnTo>
                  <a:lnTo>
                    <a:pt x="53335" y="343641"/>
                  </a:lnTo>
                  <a:lnTo>
                    <a:pt x="0" y="310305"/>
                  </a:lnTo>
                  <a:lnTo>
                    <a:pt x="53335" y="276980"/>
                  </a:lnTo>
                  <a:lnTo>
                    <a:pt x="0" y="243644"/>
                  </a:lnTo>
                  <a:lnTo>
                    <a:pt x="53335" y="210308"/>
                  </a:lnTo>
                  <a:lnTo>
                    <a:pt x="0" y="176972"/>
                  </a:lnTo>
                  <a:lnTo>
                    <a:pt x="53335" y="143636"/>
                  </a:lnTo>
                  <a:lnTo>
                    <a:pt x="0" y="110312"/>
                  </a:lnTo>
                  <a:lnTo>
                    <a:pt x="53335" y="76976"/>
                  </a:lnTo>
                  <a:lnTo>
                    <a:pt x="0" y="43640"/>
                  </a:lnTo>
                  <a:lnTo>
                    <a:pt x="69824" y="0"/>
                  </a:lnTo>
                  <a:lnTo>
                    <a:pt x="731686" y="0"/>
                  </a:lnTo>
                  <a:close/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6636013" y="5035702"/>
              <a:ext cx="787400" cy="815975"/>
            </a:xfrm>
            <a:custGeom>
              <a:avLst/>
              <a:gdLst/>
              <a:ahLst/>
              <a:cxnLst/>
              <a:rect l="l" t="t" r="r" b="b"/>
              <a:pathLst>
                <a:path w="787400" h="815975">
                  <a:moveTo>
                    <a:pt x="403161" y="815862"/>
                  </a:moveTo>
                  <a:lnTo>
                    <a:pt x="787039" y="776986"/>
                  </a:lnTo>
                </a:path>
                <a:path w="787400" h="815975">
                  <a:moveTo>
                    <a:pt x="0" y="776986"/>
                  </a:moveTo>
                  <a:lnTo>
                    <a:pt x="787039" y="710326"/>
                  </a:lnTo>
                </a:path>
                <a:path w="787400" h="815975">
                  <a:moveTo>
                    <a:pt x="0" y="710326"/>
                  </a:moveTo>
                  <a:lnTo>
                    <a:pt x="787039" y="643654"/>
                  </a:lnTo>
                </a:path>
                <a:path w="787400" h="815975">
                  <a:moveTo>
                    <a:pt x="0" y="643654"/>
                  </a:moveTo>
                  <a:lnTo>
                    <a:pt x="787039" y="576993"/>
                  </a:lnTo>
                </a:path>
                <a:path w="787400" h="815975">
                  <a:moveTo>
                    <a:pt x="0" y="576993"/>
                  </a:moveTo>
                  <a:lnTo>
                    <a:pt x="787039" y="510321"/>
                  </a:lnTo>
                </a:path>
                <a:path w="787400" h="815975">
                  <a:moveTo>
                    <a:pt x="0" y="510321"/>
                  </a:moveTo>
                  <a:lnTo>
                    <a:pt x="787039" y="443649"/>
                  </a:lnTo>
                </a:path>
                <a:path w="787400" h="815975">
                  <a:moveTo>
                    <a:pt x="0" y="443649"/>
                  </a:moveTo>
                  <a:lnTo>
                    <a:pt x="787039" y="376989"/>
                  </a:lnTo>
                </a:path>
                <a:path w="787400" h="815975">
                  <a:moveTo>
                    <a:pt x="0" y="376989"/>
                  </a:moveTo>
                  <a:lnTo>
                    <a:pt x="787039" y="310316"/>
                  </a:lnTo>
                </a:path>
                <a:path w="787400" h="815975">
                  <a:moveTo>
                    <a:pt x="0" y="310316"/>
                  </a:moveTo>
                  <a:lnTo>
                    <a:pt x="787039" y="243644"/>
                  </a:lnTo>
                </a:path>
                <a:path w="787400" h="815975">
                  <a:moveTo>
                    <a:pt x="0" y="243644"/>
                  </a:moveTo>
                  <a:lnTo>
                    <a:pt x="787039" y="176984"/>
                  </a:lnTo>
                </a:path>
                <a:path w="787400" h="815975">
                  <a:moveTo>
                    <a:pt x="0" y="176984"/>
                  </a:moveTo>
                  <a:lnTo>
                    <a:pt x="787039" y="110312"/>
                  </a:lnTo>
                </a:path>
                <a:path w="787400" h="815975">
                  <a:moveTo>
                    <a:pt x="0" y="110312"/>
                  </a:moveTo>
                  <a:lnTo>
                    <a:pt x="780198" y="47914"/>
                  </a:lnTo>
                </a:path>
                <a:path w="787400" h="815975">
                  <a:moveTo>
                    <a:pt x="0" y="43640"/>
                  </a:moveTo>
                  <a:lnTo>
                    <a:pt x="580014" y="0"/>
                  </a:lnTo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6892688" y="5947677"/>
              <a:ext cx="283845" cy="136525"/>
            </a:xfrm>
            <a:custGeom>
              <a:avLst/>
              <a:gdLst/>
              <a:ahLst/>
              <a:cxnLst/>
              <a:rect l="l" t="t" r="r" b="b"/>
              <a:pathLst>
                <a:path w="283844" h="136525">
                  <a:moveTo>
                    <a:pt x="283356" y="0"/>
                  </a:moveTo>
                  <a:lnTo>
                    <a:pt x="0" y="0"/>
                  </a:lnTo>
                  <a:lnTo>
                    <a:pt x="0" y="98312"/>
                  </a:lnTo>
                  <a:lnTo>
                    <a:pt x="2969" y="113029"/>
                  </a:lnTo>
                  <a:lnTo>
                    <a:pt x="11068" y="125044"/>
                  </a:lnTo>
                  <a:lnTo>
                    <a:pt x="23080" y="133144"/>
                  </a:lnTo>
                  <a:lnTo>
                    <a:pt x="37789" y="136114"/>
                  </a:lnTo>
                  <a:lnTo>
                    <a:pt x="245555" y="136114"/>
                  </a:lnTo>
                  <a:lnTo>
                    <a:pt x="260266" y="133144"/>
                  </a:lnTo>
                  <a:lnTo>
                    <a:pt x="272282" y="125044"/>
                  </a:lnTo>
                  <a:lnTo>
                    <a:pt x="280385" y="113029"/>
                  </a:lnTo>
                  <a:lnTo>
                    <a:pt x="283356" y="98312"/>
                  </a:lnTo>
                  <a:lnTo>
                    <a:pt x="2833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6892688" y="5947677"/>
              <a:ext cx="283845" cy="136525"/>
            </a:xfrm>
            <a:custGeom>
              <a:avLst/>
              <a:gdLst/>
              <a:ahLst/>
              <a:cxnLst/>
              <a:rect l="l" t="t" r="r" b="b"/>
              <a:pathLst>
                <a:path w="283844" h="136525">
                  <a:moveTo>
                    <a:pt x="245555" y="136114"/>
                  </a:moveTo>
                  <a:lnTo>
                    <a:pt x="37789" y="136114"/>
                  </a:lnTo>
                  <a:lnTo>
                    <a:pt x="23080" y="133144"/>
                  </a:lnTo>
                  <a:lnTo>
                    <a:pt x="11068" y="125044"/>
                  </a:lnTo>
                  <a:lnTo>
                    <a:pt x="2969" y="113029"/>
                  </a:lnTo>
                  <a:lnTo>
                    <a:pt x="0" y="98312"/>
                  </a:lnTo>
                  <a:lnTo>
                    <a:pt x="0" y="0"/>
                  </a:lnTo>
                  <a:lnTo>
                    <a:pt x="283356" y="0"/>
                  </a:lnTo>
                  <a:lnTo>
                    <a:pt x="283356" y="98312"/>
                  </a:lnTo>
                  <a:lnTo>
                    <a:pt x="280385" y="113029"/>
                  </a:lnTo>
                  <a:lnTo>
                    <a:pt x="272282" y="125044"/>
                  </a:lnTo>
                  <a:lnTo>
                    <a:pt x="260266" y="133144"/>
                  </a:lnTo>
                  <a:lnTo>
                    <a:pt x="245555" y="136114"/>
                  </a:lnTo>
                  <a:close/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16721578" y="5972678"/>
              <a:ext cx="370205" cy="351155"/>
            </a:xfrm>
            <a:custGeom>
              <a:avLst/>
              <a:gdLst/>
              <a:ahLst/>
              <a:cxnLst/>
              <a:rect l="l" t="t" r="r" b="b"/>
              <a:pathLst>
                <a:path w="370205" h="351154">
                  <a:moveTo>
                    <a:pt x="81668" y="0"/>
                  </a:moveTo>
                  <a:lnTo>
                    <a:pt x="0" y="0"/>
                  </a:lnTo>
                  <a:lnTo>
                    <a:pt x="0" y="86217"/>
                  </a:lnTo>
                  <a:lnTo>
                    <a:pt x="4282" y="133614"/>
                  </a:lnTo>
                  <a:lnTo>
                    <a:pt x="16621" y="178290"/>
                  </a:lnTo>
                  <a:lnTo>
                    <a:pt x="36255" y="219482"/>
                  </a:lnTo>
                  <a:lnTo>
                    <a:pt x="62421" y="256429"/>
                  </a:lnTo>
                  <a:lnTo>
                    <a:pt x="94358" y="288367"/>
                  </a:lnTo>
                  <a:lnTo>
                    <a:pt x="131304" y="314535"/>
                  </a:lnTo>
                  <a:lnTo>
                    <a:pt x="172497" y="334170"/>
                  </a:lnTo>
                  <a:lnTo>
                    <a:pt x="217175" y="346510"/>
                  </a:lnTo>
                  <a:lnTo>
                    <a:pt x="264575" y="350793"/>
                  </a:lnTo>
                  <a:lnTo>
                    <a:pt x="369861" y="350793"/>
                  </a:lnTo>
                  <a:lnTo>
                    <a:pt x="369861" y="269124"/>
                  </a:lnTo>
                  <a:lnTo>
                    <a:pt x="270652" y="269124"/>
                  </a:lnTo>
                  <a:lnTo>
                    <a:pt x="220560" y="262343"/>
                  </a:lnTo>
                  <a:lnTo>
                    <a:pt x="175457" y="243225"/>
                  </a:lnTo>
                  <a:lnTo>
                    <a:pt x="137180" y="213608"/>
                  </a:lnTo>
                  <a:lnTo>
                    <a:pt x="107564" y="175330"/>
                  </a:lnTo>
                  <a:lnTo>
                    <a:pt x="88448" y="130228"/>
                  </a:lnTo>
                  <a:lnTo>
                    <a:pt x="81668" y="80140"/>
                  </a:lnTo>
                  <a:lnTo>
                    <a:pt x="8166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16721578" y="5972678"/>
              <a:ext cx="370205" cy="351155"/>
            </a:xfrm>
            <a:custGeom>
              <a:avLst/>
              <a:gdLst/>
              <a:ahLst/>
              <a:cxnLst/>
              <a:rect l="l" t="t" r="r" b="b"/>
              <a:pathLst>
                <a:path w="370205" h="351154">
                  <a:moveTo>
                    <a:pt x="0" y="0"/>
                  </a:moveTo>
                  <a:lnTo>
                    <a:pt x="0" y="86217"/>
                  </a:lnTo>
                  <a:lnTo>
                    <a:pt x="4282" y="133614"/>
                  </a:lnTo>
                  <a:lnTo>
                    <a:pt x="16621" y="178290"/>
                  </a:lnTo>
                  <a:lnTo>
                    <a:pt x="36255" y="219482"/>
                  </a:lnTo>
                  <a:lnTo>
                    <a:pt x="62421" y="256429"/>
                  </a:lnTo>
                  <a:lnTo>
                    <a:pt x="94358" y="288367"/>
                  </a:lnTo>
                  <a:lnTo>
                    <a:pt x="131304" y="314535"/>
                  </a:lnTo>
                  <a:lnTo>
                    <a:pt x="172497" y="334170"/>
                  </a:lnTo>
                  <a:lnTo>
                    <a:pt x="217175" y="346510"/>
                  </a:lnTo>
                  <a:lnTo>
                    <a:pt x="264575" y="350793"/>
                  </a:lnTo>
                  <a:lnTo>
                    <a:pt x="369861" y="350793"/>
                  </a:lnTo>
                  <a:lnTo>
                    <a:pt x="369861" y="269124"/>
                  </a:lnTo>
                  <a:lnTo>
                    <a:pt x="270652" y="269124"/>
                  </a:lnTo>
                  <a:lnTo>
                    <a:pt x="220560" y="262343"/>
                  </a:lnTo>
                  <a:lnTo>
                    <a:pt x="175457" y="243225"/>
                  </a:lnTo>
                  <a:lnTo>
                    <a:pt x="137180" y="213608"/>
                  </a:lnTo>
                  <a:lnTo>
                    <a:pt x="107564" y="175330"/>
                  </a:lnTo>
                  <a:lnTo>
                    <a:pt x="88448" y="130228"/>
                  </a:lnTo>
                  <a:lnTo>
                    <a:pt x="81668" y="80140"/>
                  </a:lnTo>
                  <a:lnTo>
                    <a:pt x="81668" y="0"/>
                  </a:lnTo>
                  <a:lnTo>
                    <a:pt x="0" y="0"/>
                  </a:lnTo>
                  <a:close/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16999867" y="6190161"/>
              <a:ext cx="73660" cy="48260"/>
            </a:xfrm>
            <a:custGeom>
              <a:avLst/>
              <a:gdLst/>
              <a:ahLst/>
              <a:cxnLst/>
              <a:rect l="l" t="t" r="r" b="b"/>
              <a:pathLst>
                <a:path w="73659" h="48260">
                  <a:moveTo>
                    <a:pt x="73262" y="0"/>
                  </a:moveTo>
                  <a:lnTo>
                    <a:pt x="0" y="0"/>
                  </a:lnTo>
                  <a:lnTo>
                    <a:pt x="0" y="47950"/>
                  </a:lnTo>
                  <a:lnTo>
                    <a:pt x="73262" y="47950"/>
                  </a:lnTo>
                  <a:lnTo>
                    <a:pt x="73262" y="0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7900558" y="5032374"/>
            <a:ext cx="793750" cy="869950"/>
            <a:chOff x="17900558" y="5032374"/>
            <a:chExt cx="793750" cy="869950"/>
          </a:xfrm>
        </p:grpSpPr>
        <p:sp>
          <p:nvSpPr>
            <p:cNvPr id="19" name="object 19"/>
            <p:cNvSpPr/>
            <p:nvPr/>
          </p:nvSpPr>
          <p:spPr>
            <a:xfrm>
              <a:off x="17903889" y="5035707"/>
              <a:ext cx="787400" cy="862965"/>
            </a:xfrm>
            <a:custGeom>
              <a:avLst/>
              <a:gdLst/>
              <a:ahLst/>
              <a:cxnLst/>
              <a:rect l="l" t="t" r="r" b="b"/>
              <a:pathLst>
                <a:path w="787400" h="862964">
                  <a:moveTo>
                    <a:pt x="731686" y="0"/>
                  </a:moveTo>
                  <a:lnTo>
                    <a:pt x="69824" y="0"/>
                  </a:lnTo>
                  <a:lnTo>
                    <a:pt x="0" y="43640"/>
                  </a:lnTo>
                  <a:lnTo>
                    <a:pt x="53335" y="76976"/>
                  </a:lnTo>
                  <a:lnTo>
                    <a:pt x="0" y="110312"/>
                  </a:lnTo>
                  <a:lnTo>
                    <a:pt x="53335" y="143636"/>
                  </a:lnTo>
                  <a:lnTo>
                    <a:pt x="0" y="176972"/>
                  </a:lnTo>
                  <a:lnTo>
                    <a:pt x="53335" y="210308"/>
                  </a:lnTo>
                  <a:lnTo>
                    <a:pt x="0" y="243644"/>
                  </a:lnTo>
                  <a:lnTo>
                    <a:pt x="53335" y="276980"/>
                  </a:lnTo>
                  <a:lnTo>
                    <a:pt x="0" y="310305"/>
                  </a:lnTo>
                  <a:lnTo>
                    <a:pt x="53335" y="343641"/>
                  </a:lnTo>
                  <a:lnTo>
                    <a:pt x="0" y="376977"/>
                  </a:lnTo>
                  <a:lnTo>
                    <a:pt x="53335" y="410313"/>
                  </a:lnTo>
                  <a:lnTo>
                    <a:pt x="0" y="443649"/>
                  </a:lnTo>
                  <a:lnTo>
                    <a:pt x="53335" y="476985"/>
                  </a:lnTo>
                  <a:lnTo>
                    <a:pt x="0" y="510309"/>
                  </a:lnTo>
                  <a:lnTo>
                    <a:pt x="53335" y="543645"/>
                  </a:lnTo>
                  <a:lnTo>
                    <a:pt x="0" y="576981"/>
                  </a:lnTo>
                  <a:lnTo>
                    <a:pt x="53335" y="610317"/>
                  </a:lnTo>
                  <a:lnTo>
                    <a:pt x="0" y="643654"/>
                  </a:lnTo>
                  <a:lnTo>
                    <a:pt x="53335" y="676990"/>
                  </a:lnTo>
                  <a:lnTo>
                    <a:pt x="0" y="710314"/>
                  </a:lnTo>
                  <a:lnTo>
                    <a:pt x="53335" y="743650"/>
                  </a:lnTo>
                  <a:lnTo>
                    <a:pt x="0" y="776986"/>
                  </a:lnTo>
                  <a:lnTo>
                    <a:pt x="53335" y="810322"/>
                  </a:lnTo>
                  <a:lnTo>
                    <a:pt x="53335" y="862798"/>
                  </a:lnTo>
                  <a:lnTo>
                    <a:pt x="733704" y="862798"/>
                  </a:lnTo>
                  <a:lnTo>
                    <a:pt x="733704" y="810322"/>
                  </a:lnTo>
                  <a:lnTo>
                    <a:pt x="787039" y="776986"/>
                  </a:lnTo>
                  <a:lnTo>
                    <a:pt x="733704" y="743650"/>
                  </a:lnTo>
                  <a:lnTo>
                    <a:pt x="787039" y="710314"/>
                  </a:lnTo>
                  <a:lnTo>
                    <a:pt x="733704" y="676990"/>
                  </a:lnTo>
                  <a:lnTo>
                    <a:pt x="787039" y="643654"/>
                  </a:lnTo>
                  <a:lnTo>
                    <a:pt x="733704" y="610317"/>
                  </a:lnTo>
                  <a:lnTo>
                    <a:pt x="787039" y="576981"/>
                  </a:lnTo>
                  <a:lnTo>
                    <a:pt x="733704" y="543645"/>
                  </a:lnTo>
                  <a:lnTo>
                    <a:pt x="787039" y="510309"/>
                  </a:lnTo>
                  <a:lnTo>
                    <a:pt x="733704" y="476985"/>
                  </a:lnTo>
                  <a:lnTo>
                    <a:pt x="787039" y="443649"/>
                  </a:lnTo>
                  <a:lnTo>
                    <a:pt x="733704" y="410313"/>
                  </a:lnTo>
                  <a:lnTo>
                    <a:pt x="787039" y="376977"/>
                  </a:lnTo>
                  <a:lnTo>
                    <a:pt x="733704" y="343641"/>
                  </a:lnTo>
                  <a:lnTo>
                    <a:pt x="787039" y="310305"/>
                  </a:lnTo>
                  <a:lnTo>
                    <a:pt x="733704" y="276980"/>
                  </a:lnTo>
                  <a:lnTo>
                    <a:pt x="787039" y="243644"/>
                  </a:lnTo>
                  <a:lnTo>
                    <a:pt x="733704" y="210308"/>
                  </a:lnTo>
                  <a:lnTo>
                    <a:pt x="787039" y="176972"/>
                  </a:lnTo>
                  <a:lnTo>
                    <a:pt x="733704" y="143636"/>
                  </a:lnTo>
                  <a:lnTo>
                    <a:pt x="787039" y="110312"/>
                  </a:lnTo>
                  <a:lnTo>
                    <a:pt x="733704" y="76976"/>
                  </a:lnTo>
                  <a:lnTo>
                    <a:pt x="787039" y="43640"/>
                  </a:lnTo>
                  <a:lnTo>
                    <a:pt x="731686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17903889" y="5035707"/>
              <a:ext cx="787400" cy="862965"/>
            </a:xfrm>
            <a:custGeom>
              <a:avLst/>
              <a:gdLst/>
              <a:ahLst/>
              <a:cxnLst/>
              <a:rect l="l" t="t" r="r" b="b"/>
              <a:pathLst>
                <a:path w="787400" h="862964">
                  <a:moveTo>
                    <a:pt x="731686" y="0"/>
                  </a:moveTo>
                  <a:lnTo>
                    <a:pt x="787039" y="43640"/>
                  </a:lnTo>
                  <a:lnTo>
                    <a:pt x="733704" y="76976"/>
                  </a:lnTo>
                  <a:lnTo>
                    <a:pt x="787039" y="110312"/>
                  </a:lnTo>
                  <a:lnTo>
                    <a:pt x="733704" y="143636"/>
                  </a:lnTo>
                  <a:lnTo>
                    <a:pt x="787039" y="176972"/>
                  </a:lnTo>
                  <a:lnTo>
                    <a:pt x="733704" y="210308"/>
                  </a:lnTo>
                  <a:lnTo>
                    <a:pt x="787039" y="243644"/>
                  </a:lnTo>
                  <a:lnTo>
                    <a:pt x="733704" y="276980"/>
                  </a:lnTo>
                  <a:lnTo>
                    <a:pt x="787039" y="310305"/>
                  </a:lnTo>
                  <a:lnTo>
                    <a:pt x="733704" y="343641"/>
                  </a:lnTo>
                  <a:lnTo>
                    <a:pt x="787039" y="376977"/>
                  </a:lnTo>
                  <a:lnTo>
                    <a:pt x="733704" y="410313"/>
                  </a:lnTo>
                  <a:lnTo>
                    <a:pt x="787039" y="443649"/>
                  </a:lnTo>
                  <a:lnTo>
                    <a:pt x="733704" y="476985"/>
                  </a:lnTo>
                  <a:lnTo>
                    <a:pt x="787039" y="510309"/>
                  </a:lnTo>
                  <a:lnTo>
                    <a:pt x="733704" y="543645"/>
                  </a:lnTo>
                  <a:lnTo>
                    <a:pt x="787039" y="576981"/>
                  </a:lnTo>
                  <a:lnTo>
                    <a:pt x="733704" y="610317"/>
                  </a:lnTo>
                  <a:lnTo>
                    <a:pt x="787039" y="643654"/>
                  </a:lnTo>
                  <a:lnTo>
                    <a:pt x="733704" y="676990"/>
                  </a:lnTo>
                  <a:lnTo>
                    <a:pt x="787039" y="710314"/>
                  </a:lnTo>
                  <a:lnTo>
                    <a:pt x="733704" y="743650"/>
                  </a:lnTo>
                  <a:lnTo>
                    <a:pt x="787039" y="776986"/>
                  </a:lnTo>
                  <a:lnTo>
                    <a:pt x="733704" y="810322"/>
                  </a:lnTo>
                  <a:lnTo>
                    <a:pt x="733704" y="862798"/>
                  </a:lnTo>
                  <a:lnTo>
                    <a:pt x="53335" y="862798"/>
                  </a:lnTo>
                  <a:lnTo>
                    <a:pt x="53335" y="810322"/>
                  </a:lnTo>
                  <a:lnTo>
                    <a:pt x="0" y="776986"/>
                  </a:lnTo>
                  <a:lnTo>
                    <a:pt x="53335" y="743650"/>
                  </a:lnTo>
                  <a:lnTo>
                    <a:pt x="0" y="710314"/>
                  </a:lnTo>
                  <a:lnTo>
                    <a:pt x="53335" y="676990"/>
                  </a:lnTo>
                  <a:lnTo>
                    <a:pt x="0" y="643654"/>
                  </a:lnTo>
                  <a:lnTo>
                    <a:pt x="53335" y="610317"/>
                  </a:lnTo>
                  <a:lnTo>
                    <a:pt x="0" y="576981"/>
                  </a:lnTo>
                  <a:lnTo>
                    <a:pt x="53335" y="543645"/>
                  </a:lnTo>
                  <a:lnTo>
                    <a:pt x="0" y="510309"/>
                  </a:lnTo>
                  <a:lnTo>
                    <a:pt x="53335" y="476985"/>
                  </a:lnTo>
                  <a:lnTo>
                    <a:pt x="0" y="443649"/>
                  </a:lnTo>
                  <a:lnTo>
                    <a:pt x="53335" y="410313"/>
                  </a:lnTo>
                  <a:lnTo>
                    <a:pt x="0" y="376977"/>
                  </a:lnTo>
                  <a:lnTo>
                    <a:pt x="53335" y="343641"/>
                  </a:lnTo>
                  <a:lnTo>
                    <a:pt x="0" y="310305"/>
                  </a:lnTo>
                  <a:lnTo>
                    <a:pt x="53335" y="276980"/>
                  </a:lnTo>
                  <a:lnTo>
                    <a:pt x="0" y="243644"/>
                  </a:lnTo>
                  <a:lnTo>
                    <a:pt x="53335" y="210308"/>
                  </a:lnTo>
                  <a:lnTo>
                    <a:pt x="0" y="176972"/>
                  </a:lnTo>
                  <a:lnTo>
                    <a:pt x="53335" y="143636"/>
                  </a:lnTo>
                  <a:lnTo>
                    <a:pt x="0" y="110312"/>
                  </a:lnTo>
                  <a:lnTo>
                    <a:pt x="53335" y="76976"/>
                  </a:lnTo>
                  <a:lnTo>
                    <a:pt x="0" y="43640"/>
                  </a:lnTo>
                  <a:lnTo>
                    <a:pt x="69824" y="0"/>
                  </a:lnTo>
                  <a:lnTo>
                    <a:pt x="731686" y="0"/>
                  </a:lnTo>
                  <a:close/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17903900" y="5083616"/>
              <a:ext cx="787400" cy="768350"/>
            </a:xfrm>
            <a:custGeom>
              <a:avLst/>
              <a:gdLst/>
              <a:ahLst/>
              <a:cxnLst/>
              <a:rect l="l" t="t" r="r" b="b"/>
              <a:pathLst>
                <a:path w="787400" h="768350">
                  <a:moveTo>
                    <a:pt x="403149" y="767948"/>
                  </a:moveTo>
                  <a:lnTo>
                    <a:pt x="787027" y="729071"/>
                  </a:lnTo>
                </a:path>
                <a:path w="787400" h="768350">
                  <a:moveTo>
                    <a:pt x="0" y="729071"/>
                  </a:moveTo>
                  <a:lnTo>
                    <a:pt x="787027" y="662411"/>
                  </a:lnTo>
                </a:path>
                <a:path w="787400" h="768350">
                  <a:moveTo>
                    <a:pt x="0" y="662411"/>
                  </a:moveTo>
                  <a:lnTo>
                    <a:pt x="787027" y="595739"/>
                  </a:lnTo>
                </a:path>
                <a:path w="787400" h="768350">
                  <a:moveTo>
                    <a:pt x="0" y="595739"/>
                  </a:moveTo>
                  <a:lnTo>
                    <a:pt x="787027" y="529079"/>
                  </a:lnTo>
                </a:path>
                <a:path w="787400" h="768350">
                  <a:moveTo>
                    <a:pt x="0" y="529079"/>
                  </a:moveTo>
                  <a:lnTo>
                    <a:pt x="787027" y="462406"/>
                  </a:lnTo>
                </a:path>
                <a:path w="787400" h="768350">
                  <a:moveTo>
                    <a:pt x="0" y="462406"/>
                  </a:moveTo>
                  <a:lnTo>
                    <a:pt x="787027" y="395734"/>
                  </a:lnTo>
                </a:path>
                <a:path w="787400" h="768350">
                  <a:moveTo>
                    <a:pt x="0" y="395734"/>
                  </a:moveTo>
                  <a:lnTo>
                    <a:pt x="787027" y="329074"/>
                  </a:lnTo>
                </a:path>
                <a:path w="787400" h="768350">
                  <a:moveTo>
                    <a:pt x="0" y="329074"/>
                  </a:moveTo>
                  <a:lnTo>
                    <a:pt x="787027" y="262402"/>
                  </a:lnTo>
                </a:path>
                <a:path w="787400" h="768350">
                  <a:moveTo>
                    <a:pt x="0" y="262402"/>
                  </a:moveTo>
                  <a:lnTo>
                    <a:pt x="787027" y="195730"/>
                  </a:lnTo>
                </a:path>
                <a:path w="787400" h="768350">
                  <a:moveTo>
                    <a:pt x="0" y="195730"/>
                  </a:moveTo>
                  <a:lnTo>
                    <a:pt x="787027" y="129069"/>
                  </a:lnTo>
                </a:path>
                <a:path w="787400" h="768350">
                  <a:moveTo>
                    <a:pt x="0" y="129069"/>
                  </a:moveTo>
                  <a:lnTo>
                    <a:pt x="787027" y="62397"/>
                  </a:lnTo>
                </a:path>
                <a:path w="787400" h="768350">
                  <a:moveTo>
                    <a:pt x="0" y="62397"/>
                  </a:moveTo>
                  <a:lnTo>
                    <a:pt x="780186" y="0"/>
                  </a:lnTo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17903895" y="5035705"/>
              <a:ext cx="580390" cy="43815"/>
            </a:xfrm>
            <a:custGeom>
              <a:avLst/>
              <a:gdLst/>
              <a:ahLst/>
              <a:cxnLst/>
              <a:rect l="l" t="t" r="r" b="b"/>
              <a:pathLst>
                <a:path w="580390" h="43814">
                  <a:moveTo>
                    <a:pt x="0" y="43640"/>
                  </a:moveTo>
                  <a:lnTo>
                    <a:pt x="580014" y="0"/>
                  </a:lnTo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227888" y="6044901"/>
            <a:ext cx="139051" cy="141666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18002135" y="5895175"/>
            <a:ext cx="580390" cy="404495"/>
            <a:chOff x="18002135" y="5895175"/>
            <a:chExt cx="580390" cy="404495"/>
          </a:xfrm>
        </p:grpSpPr>
        <p:sp>
          <p:nvSpPr>
            <p:cNvPr id="25" name="object 25"/>
            <p:cNvSpPr/>
            <p:nvPr/>
          </p:nvSpPr>
          <p:spPr>
            <a:xfrm>
              <a:off x="18005466" y="5898506"/>
              <a:ext cx="573405" cy="73660"/>
            </a:xfrm>
            <a:custGeom>
              <a:avLst/>
              <a:gdLst/>
              <a:ahLst/>
              <a:cxnLst/>
              <a:rect l="l" t="t" r="r" b="b"/>
              <a:pathLst>
                <a:path w="573405" h="73660">
                  <a:moveTo>
                    <a:pt x="573280" y="0"/>
                  </a:moveTo>
                  <a:lnTo>
                    <a:pt x="0" y="0"/>
                  </a:lnTo>
                  <a:lnTo>
                    <a:pt x="0" y="73334"/>
                  </a:lnTo>
                  <a:lnTo>
                    <a:pt x="573280" y="73334"/>
                  </a:lnTo>
                  <a:lnTo>
                    <a:pt x="573280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18005466" y="5898506"/>
              <a:ext cx="573405" cy="73660"/>
            </a:xfrm>
            <a:custGeom>
              <a:avLst/>
              <a:gdLst/>
              <a:ahLst/>
              <a:cxnLst/>
              <a:rect l="l" t="t" r="r" b="b"/>
              <a:pathLst>
                <a:path w="573405" h="73660">
                  <a:moveTo>
                    <a:pt x="573280" y="73334"/>
                  </a:moveTo>
                  <a:lnTo>
                    <a:pt x="0" y="73334"/>
                  </a:lnTo>
                  <a:lnTo>
                    <a:pt x="0" y="0"/>
                  </a:lnTo>
                  <a:lnTo>
                    <a:pt x="573280" y="0"/>
                  </a:lnTo>
                  <a:lnTo>
                    <a:pt x="573280" y="73334"/>
                  </a:lnTo>
                  <a:close/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18172352" y="5971840"/>
              <a:ext cx="251460" cy="73660"/>
            </a:xfrm>
            <a:custGeom>
              <a:avLst/>
              <a:gdLst/>
              <a:ahLst/>
              <a:cxnLst/>
              <a:rect l="l" t="t" r="r" b="b"/>
              <a:pathLst>
                <a:path w="251459" h="73660">
                  <a:moveTo>
                    <a:pt x="232218" y="73060"/>
                  </a:moveTo>
                  <a:lnTo>
                    <a:pt x="18900" y="73060"/>
                  </a:lnTo>
                  <a:lnTo>
                    <a:pt x="11545" y="71574"/>
                  </a:lnTo>
                  <a:lnTo>
                    <a:pt x="5537" y="67522"/>
                  </a:lnTo>
                  <a:lnTo>
                    <a:pt x="1485" y="61514"/>
                  </a:lnTo>
                  <a:lnTo>
                    <a:pt x="0" y="54159"/>
                  </a:lnTo>
                  <a:lnTo>
                    <a:pt x="0" y="0"/>
                  </a:lnTo>
                  <a:lnTo>
                    <a:pt x="251119" y="0"/>
                  </a:lnTo>
                  <a:lnTo>
                    <a:pt x="251119" y="54159"/>
                  </a:lnTo>
                  <a:lnTo>
                    <a:pt x="249633" y="61514"/>
                  </a:lnTo>
                  <a:lnTo>
                    <a:pt x="245582" y="67522"/>
                  </a:lnTo>
                  <a:lnTo>
                    <a:pt x="239574" y="71574"/>
                  </a:lnTo>
                  <a:lnTo>
                    <a:pt x="232218" y="73060"/>
                  </a:lnTo>
                  <a:close/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18034697" y="5971854"/>
              <a:ext cx="318770" cy="324485"/>
            </a:xfrm>
            <a:custGeom>
              <a:avLst/>
              <a:gdLst/>
              <a:ahLst/>
              <a:cxnLst/>
              <a:rect l="l" t="t" r="r" b="b"/>
              <a:pathLst>
                <a:path w="318769" h="324485">
                  <a:moveTo>
                    <a:pt x="81668" y="0"/>
                  </a:moveTo>
                  <a:lnTo>
                    <a:pt x="0" y="0"/>
                  </a:lnTo>
                  <a:lnTo>
                    <a:pt x="0" y="134084"/>
                  </a:lnTo>
                  <a:lnTo>
                    <a:pt x="6820" y="184465"/>
                  </a:lnTo>
                  <a:lnTo>
                    <a:pt x="26048" y="229829"/>
                  </a:lnTo>
                  <a:lnTo>
                    <a:pt x="55836" y="268330"/>
                  </a:lnTo>
                  <a:lnTo>
                    <a:pt x="94337" y="298118"/>
                  </a:lnTo>
                  <a:lnTo>
                    <a:pt x="139701" y="317347"/>
                  </a:lnTo>
                  <a:lnTo>
                    <a:pt x="190082" y="324167"/>
                  </a:lnTo>
                  <a:lnTo>
                    <a:pt x="318770" y="324167"/>
                  </a:lnTo>
                  <a:lnTo>
                    <a:pt x="318770" y="245268"/>
                  </a:lnTo>
                  <a:lnTo>
                    <a:pt x="195061" y="245268"/>
                  </a:lnTo>
                  <a:lnTo>
                    <a:pt x="151034" y="236322"/>
                  </a:lnTo>
                  <a:lnTo>
                    <a:pt x="114979" y="211963"/>
                  </a:lnTo>
                  <a:lnTo>
                    <a:pt x="90616" y="175912"/>
                  </a:lnTo>
                  <a:lnTo>
                    <a:pt x="81668" y="131887"/>
                  </a:lnTo>
                  <a:lnTo>
                    <a:pt x="8166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18034697" y="5971854"/>
              <a:ext cx="318770" cy="324485"/>
            </a:xfrm>
            <a:custGeom>
              <a:avLst/>
              <a:gdLst/>
              <a:ahLst/>
              <a:cxnLst/>
              <a:rect l="l" t="t" r="r" b="b"/>
              <a:pathLst>
                <a:path w="318769" h="324485">
                  <a:moveTo>
                    <a:pt x="0" y="0"/>
                  </a:moveTo>
                  <a:lnTo>
                    <a:pt x="0" y="134084"/>
                  </a:lnTo>
                  <a:lnTo>
                    <a:pt x="6820" y="184465"/>
                  </a:lnTo>
                  <a:lnTo>
                    <a:pt x="26048" y="229829"/>
                  </a:lnTo>
                  <a:lnTo>
                    <a:pt x="55836" y="268330"/>
                  </a:lnTo>
                  <a:lnTo>
                    <a:pt x="94337" y="298118"/>
                  </a:lnTo>
                  <a:lnTo>
                    <a:pt x="139701" y="317347"/>
                  </a:lnTo>
                  <a:lnTo>
                    <a:pt x="190082" y="324167"/>
                  </a:lnTo>
                  <a:lnTo>
                    <a:pt x="318770" y="324167"/>
                  </a:lnTo>
                  <a:lnTo>
                    <a:pt x="318770" y="245268"/>
                  </a:lnTo>
                  <a:lnTo>
                    <a:pt x="195061" y="245268"/>
                  </a:lnTo>
                  <a:lnTo>
                    <a:pt x="151034" y="236322"/>
                  </a:lnTo>
                  <a:lnTo>
                    <a:pt x="114979" y="211963"/>
                  </a:lnTo>
                  <a:lnTo>
                    <a:pt x="90616" y="175912"/>
                  </a:lnTo>
                  <a:lnTo>
                    <a:pt x="81668" y="131887"/>
                  </a:lnTo>
                  <a:lnTo>
                    <a:pt x="81668" y="0"/>
                  </a:lnTo>
                  <a:lnTo>
                    <a:pt x="0" y="0"/>
                  </a:lnTo>
                  <a:close/>
                </a:path>
              </a:pathLst>
            </a:custGeom>
            <a:ln w="6662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18260776" y="6186579"/>
              <a:ext cx="73660" cy="27305"/>
            </a:xfrm>
            <a:custGeom>
              <a:avLst/>
              <a:gdLst/>
              <a:ahLst/>
              <a:cxnLst/>
              <a:rect l="l" t="t" r="r" b="b"/>
              <a:pathLst>
                <a:path w="73659" h="27304">
                  <a:moveTo>
                    <a:pt x="73262" y="0"/>
                  </a:moveTo>
                  <a:lnTo>
                    <a:pt x="0" y="0"/>
                  </a:lnTo>
                  <a:lnTo>
                    <a:pt x="0" y="27103"/>
                  </a:lnTo>
                  <a:lnTo>
                    <a:pt x="73262" y="27103"/>
                  </a:lnTo>
                  <a:lnTo>
                    <a:pt x="73262" y="0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0648562" y="1819791"/>
            <a:ext cx="4364990" cy="1470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Warmtewaarde.</a:t>
            </a:r>
            <a:r>
              <a:rPr lang="nl-NL" sz="950" b="1" spc="-3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warmtewaarde geeft aan hoe snel de uit de verbrandingskamer geabsorbeerde hitte in de cilinderkop terechtkomt.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Als dat te langzaam gaat, wordt de bobine te heet, wat tot ongecontroleerd, vroegtijdig ontsteken en motorschade kan leiden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Aan de andere kant verslechteren ‘koude bougies’ het zelfreinigende vermogen, omdat roetdeeltjes niet volledig wegbrand worden. Dat kan tot haperende ontstekingen en in extreme gevallen zelfs tot motorschade leiden.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staat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een warmtewaarde van 6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toe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 product van een concurrent voldeed met een warmtewaarde van 8 niet aan de toegestane waarde</a:t>
            </a:r>
            <a:r>
              <a:rPr lang="nl-NL" sz="950" dirty="0"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(dat komt overeen met een warmtewaarde van 7 conform de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classificatie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).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648562" y="3431673"/>
            <a:ext cx="4336415" cy="1627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Interne</a:t>
            </a:r>
            <a:r>
              <a:rPr lang="nl-NL" sz="950" b="1" spc="-35" dirty="0">
                <a:solidFill>
                  <a:srgbClr val="1A1A18"/>
                </a:solidFill>
                <a:latin typeface="MB Corpo S Text"/>
                <a:cs typeface="MB Corpo S Text"/>
              </a:rPr>
              <a:t> weerstand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.</a:t>
            </a:r>
            <a:r>
              <a:rPr lang="nl-NL" sz="95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interne weerstand van de bougies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,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ook als ontstoringsweerstand aangeduid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,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wordt door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als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motorfabrikant 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voorgeschreven en voorkomt interferentie met de elektrische voertuigsystemen, zoals de radio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Daarmee moet  optimale interferentie-onderdrukking in de gehele componentenketen worden bereikt </a:t>
            </a:r>
            <a:r>
              <a:rPr lang="nl-NL" sz="9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van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 bobine tot aan de bougie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interne weerstand mag niet te hoog zijn, omdat daardoor minder ontstekingsenergie beschikbaar is.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Dit leidt tot een niet-optimale verbranding van het lucht-brandstofmengsel, een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hoger brandstofverbruik en hogere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CO₂‑emissie.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bougies vertonen bij deze test een interne weerstand van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1–2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kohm,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terwijl een groot deel van de concurrenten interne weerstanden tot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8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kohm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vertonen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Dat kan tot negatieve ontstekingseigenschappen leiden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648562" y="5365930"/>
            <a:ext cx="4050665" cy="978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Elektrodeafstand.</a:t>
            </a:r>
            <a:r>
              <a:rPr lang="nl-NL" sz="95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el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ektrodeafstand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tussen de massa-elektrode en middenelektrode is van doorslaggevend belang voor de ontstekingseigenschappen en levensduur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Samen met één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 van een concurrent vertoont de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bougie de beste elektrodeafstand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700" marR="253365">
              <a:lnSpc>
                <a:spcPct val="1113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producten van de andere concurrenten vertonen lichte tot duidelijke afwijkingen van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0,05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tot en met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0,848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mm.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136995" y="1819791"/>
            <a:ext cx="4245610" cy="653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Visuele controle aansluitingen.</a:t>
            </a:r>
            <a:r>
              <a:rPr lang="nl-NL" sz="950" b="1" spc="1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visuele controle bewijst dat het gebruik van hoogwaardig messing in plaats van eenvoudig staal de aansluitkwaliteit substantieel verbetert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Echter gebruiken alleen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en één concurrent het duurdere messing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136995" y="2625732"/>
            <a:ext cx="4269105" cy="8158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Visuele controle dwarsdoorsnede.</a:t>
            </a:r>
            <a:r>
              <a:rPr lang="nl-NL" sz="950" b="1" spc="1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massa-elektrode is nodig om extreme temperaturen in de verbrandingskamer te weerstaan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Alleen de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bougie beschikt over een drielaags, slijtagearme koperen kern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Meer dan de helft van de getest producten van de concurrenten beschikken niet over ee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n koperen kern, waardoor deze in potentie gevoeliger voor slijtage zijn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136995" y="3592860"/>
            <a:ext cx="4234815" cy="13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Visuele controle</a:t>
            </a:r>
            <a:r>
              <a:rPr lang="nl-NL" sz="950" b="1" spc="-3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edelmetaallegering</a:t>
            </a: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 en</a:t>
            </a:r>
            <a:r>
              <a:rPr lang="nl-NL" sz="950" b="1" spc="-3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elektrodegeometrie.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visuele controle van de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edelmetaallegering en de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lektrodegeometrie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brengt de winnaar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op het gebied van levensduur aan het licht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Door de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platina-lamellen van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bougies zijn is de massa-elektrode uiterst slijtvast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Dankzij de verfijnde iridiumpunten van de middenelektrode (Ø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0,6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mm)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wordt het mengsel goed bereikt, wat voor een goede vlamverspreiding zorgt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Eén van de concurrenten gebruikt geen edelmetaallegering bij de massaelektrode.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Bovendien leidt de diameter van wel tot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1,0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mm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 middenelektrode tot slechtere ontstekingseigenschappen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082890" y="6705907"/>
            <a:ext cx="192468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Originele Onderdelen</a:t>
            </a:r>
            <a:r>
              <a:rPr lang="nl-NL" sz="700" b="1" spc="3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Productvergelijking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96156" y="1819791"/>
            <a:ext cx="8799195" cy="61427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29"/>
              </a:spcBef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bougies zijn optimaal op de betreffende motor van een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afgestemd. Hierdoor zorgen ze voor een hoger vermogen en lager brandstofverbruik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Om de productkwaliteit ervan te controleren, zijn in opdracht van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Group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AG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bougies en zes vergelijkbare producten van concurrenten getest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test werd uitgevoerd onder leiding van NGK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Spark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Plug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GmbH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Ratingen,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Duitsland.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Betrokken bij de test waren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testinstituten als het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Fraunhofer‑Institut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für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Werkstoff‑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und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Stahltechnik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en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Aspekt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Quality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GmbH.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6275" y="2643642"/>
            <a:ext cx="2454275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Hier</a:t>
            </a:r>
            <a:r>
              <a:rPr lang="nl-NL" sz="950" b="1" spc="-30" dirty="0">
                <a:solidFill>
                  <a:srgbClr val="1A1A18"/>
                </a:solidFill>
                <a:latin typeface="MB Corpo S Text"/>
                <a:cs typeface="MB Corpo S Text"/>
              </a:rPr>
              <a:t> vindt u een 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samenvatting</a:t>
            </a:r>
            <a:r>
              <a:rPr lang="nl-NL" sz="950" b="1" spc="-30" dirty="0">
                <a:solidFill>
                  <a:srgbClr val="1A1A18"/>
                </a:solidFill>
                <a:latin typeface="MB Corpo S Text"/>
                <a:cs typeface="MB Corpo S Text"/>
              </a:rPr>
              <a:t> van de resultaten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: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9219" y="2936919"/>
            <a:ext cx="4332605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en-US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T</a:t>
            </a:r>
            <a:r>
              <a:rPr lang="nl-NL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ESTBANK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09214" y="3210645"/>
            <a:ext cx="4332605" cy="68580"/>
          </a:xfrm>
          <a:custGeom>
            <a:avLst/>
            <a:gdLst/>
            <a:ahLst/>
            <a:cxnLst/>
            <a:rect l="l" t="t" r="r" b="b"/>
            <a:pathLst>
              <a:path w="4332605" h="68579">
                <a:moveTo>
                  <a:pt x="0" y="0"/>
                </a:moveTo>
                <a:lnTo>
                  <a:pt x="2067948" y="0"/>
                </a:lnTo>
                <a:lnTo>
                  <a:pt x="2135635" y="68116"/>
                </a:lnTo>
                <a:lnTo>
                  <a:pt x="2203322" y="0"/>
                </a:lnTo>
                <a:lnTo>
                  <a:pt x="4332199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42" name="object 42"/>
          <p:cNvSpPr txBox="1"/>
          <p:nvPr/>
        </p:nvSpPr>
        <p:spPr>
          <a:xfrm>
            <a:off x="664205" y="3292483"/>
            <a:ext cx="2172335" cy="81176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Zoutsproeitest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Losdraaimoment bepalen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Opgegeven warmtewaarde controleren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25"/>
              </a:spcBef>
              <a:buChar char="•"/>
              <a:tabLst>
                <a:tab pos="128270" algn="l"/>
              </a:tabLst>
            </a:pP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Interne weerstand meten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Elektrodeafstand controleren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110630" y="2936919"/>
            <a:ext cx="4332605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en-US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V</a:t>
            </a:r>
            <a:r>
              <a:rPr lang="nl-NL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ISUELE CONTROLE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110636" y="3210645"/>
            <a:ext cx="4332605" cy="68580"/>
          </a:xfrm>
          <a:custGeom>
            <a:avLst/>
            <a:gdLst/>
            <a:ahLst/>
            <a:cxnLst/>
            <a:rect l="l" t="t" r="r" b="b"/>
            <a:pathLst>
              <a:path w="4332605" h="68579">
                <a:moveTo>
                  <a:pt x="0" y="0"/>
                </a:moveTo>
                <a:lnTo>
                  <a:pt x="2067948" y="0"/>
                </a:lnTo>
                <a:lnTo>
                  <a:pt x="2135635" y="68116"/>
                </a:lnTo>
                <a:lnTo>
                  <a:pt x="2203322" y="0"/>
                </a:lnTo>
                <a:lnTo>
                  <a:pt x="4332199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45" name="object 45"/>
          <p:cNvSpPr txBox="1"/>
          <p:nvPr/>
        </p:nvSpPr>
        <p:spPr>
          <a:xfrm>
            <a:off x="5165627" y="3292483"/>
            <a:ext cx="2470785" cy="493724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5095" indent="-112395">
              <a:lnSpc>
                <a:spcPct val="100000"/>
              </a:lnSpc>
              <a:spcBef>
                <a:spcPts val="229"/>
              </a:spcBef>
              <a:buChar char="•"/>
              <a:tabLst>
                <a:tab pos="125095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Aansluitingen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Dwarsdoorsne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bougie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Edelmetaallegering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en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lektrodegeometrie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954477" y="6381912"/>
            <a:ext cx="57531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C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oncurrenten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481831" y="6118280"/>
            <a:ext cx="40386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0,848</a:t>
            </a:r>
            <a:r>
              <a:rPr lang="nl-NL" sz="700" b="0" spc="-6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mm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644196" y="6380390"/>
            <a:ext cx="616585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181042" y="6118280"/>
            <a:ext cx="42164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1,0155</a:t>
            </a:r>
            <a:r>
              <a:rPr lang="nl-NL" sz="70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mm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6515" y="4559989"/>
            <a:ext cx="4033520" cy="653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300"/>
              </a:lnSpc>
              <a:spcBef>
                <a:spcPts val="100"/>
              </a:spcBef>
            </a:pP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Zoutsproeitest.</a:t>
            </a:r>
            <a:r>
              <a:rPr lang="nl-NL" sz="950" b="1" spc="4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 zoutsproeitest worden de invloeden van spatwater en zoute lucht gesimuleerd.</a:t>
            </a:r>
            <a:r>
              <a:rPr lang="nl-NL" sz="9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bougies vertonen ook na 100 testuren geen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rode roest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Ter vergelijking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meer dan de helft van de producten van concurrenten vertoont al na 25 uur eenduidig rode roest, en na 100 uur nog veel meer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6515" y="5527118"/>
            <a:ext cx="4353560" cy="978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Losdraaimoment.</a:t>
            </a:r>
            <a:r>
              <a:rPr lang="nl-NL" sz="95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Na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100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uur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zoutsproeitest wordt het losdraaimoment bepaald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dat voor het losdraaien van de bougie nodig is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 hoog losdraaimoment betekent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dat er</a:t>
            </a:r>
            <a:r>
              <a:rPr lang="nl-NL" sz="95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slechts een minimale hoeveelheid kracht verloren is gegaan en dat de bougie nog stevig vastzit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Het spectrum losdraaimomenten in de test toont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aanzienlijke verschillen bij de afzonderlijke gemiddelde losdraaimomenten  van de bougies van afzonderlijke producenten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 </a:t>
            </a:r>
            <a:b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</a:b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van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14,28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Nm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voor het slechtste product tot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24,85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Nm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voor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665126" y="5099812"/>
            <a:ext cx="255270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Bougie van een concurrent vóór de zoutsproeitest van 100 uur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668708" y="6245681"/>
            <a:ext cx="3385185" cy="25519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Bougie van een concurrent na de zoutsproeitest van 100 uur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Eenduidig herkenbare rode </a:t>
            </a: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roest op zeskantmoer, ring en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SAE‑aansluitmoer.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150062" y="5400428"/>
            <a:ext cx="1226820" cy="24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lang="nl-NL" sz="700" spc="-45" dirty="0">
                <a:solidFill>
                  <a:srgbClr val="1A1A18"/>
                </a:solidFill>
                <a:latin typeface="MB Corpo S Text Light"/>
                <a:cs typeface="MB Corpo S Text Light"/>
              </a:rPr>
              <a:t>Gemiddelde afstanden na meting meerdere nieuwe bougies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xfrm>
            <a:off x="596514" y="219940"/>
            <a:ext cx="5552826" cy="1654940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lang="nl-NL" spc="-10" dirty="0"/>
              <a:t>Concurrentievergelijking:</a:t>
            </a:r>
            <a:r>
              <a:rPr lang="nl-NL" spc="-65" dirty="0"/>
              <a:t> </a:t>
            </a:r>
            <a:r>
              <a:rPr lang="nl-NL" spc="-10" dirty="0"/>
              <a:t>bougies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lang="nl-NL" sz="1400" b="0" dirty="0">
                <a:latin typeface="MB Corpo S Text Light"/>
                <a:cs typeface="MB Corpo S Text Light"/>
              </a:rPr>
              <a:t>Origineel versus concurrenten</a:t>
            </a:r>
            <a:endParaRPr lang="nl-NL" sz="14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1250</Words>
  <Application>Microsoft Office PowerPoint</Application>
  <PresentationFormat>Custom</PresentationFormat>
  <Paragraphs>91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Motor</vt:lpstr>
      <vt:lpstr>Concurrentievergelijking: bougies Origineel versus concurrenten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Charris van 't Slot</cp:lastModifiedBy>
  <cp:revision>31</cp:revision>
  <dcterms:created xsi:type="dcterms:W3CDTF">2023-08-25T09:05:43Z</dcterms:created>
  <dcterms:modified xsi:type="dcterms:W3CDTF">2023-09-07T13:07:42Z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2023-08-25T09:05:45Z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2b177a85-acb9-4f2a-916f-28a3931a13ba</vt:lpwstr>
  </property>
  <property fmtid="{D5CDD505-2E9C-101B-9397-08002B2CF9AE}" pid="12" name="MSIP_Label_924dbb1d-991d-4bbd-aad5-33bac1d8ffaf_ContentBits">
    <vt:lpwstr>0</vt:lpwstr>
  </property>
</Properties>
</file>