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Lst>
  <p:sldSz cx="20104100" cy="7562850"/>
  <p:notesSz cx="201041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66" y="-2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2600" b="0" i="0">
                <a:solidFill>
                  <a:srgbClr val="12120D"/>
                </a:solidFill>
                <a:latin typeface="Daimler CAC"/>
                <a:cs typeface="Daimler CAC"/>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rgbClr val="12120D"/>
                </a:solidFill>
                <a:latin typeface="Daimler CAC"/>
                <a:cs typeface="Daimler CAC"/>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rgbClr val="12120D"/>
                </a:solidFill>
                <a:latin typeface="Daimler CAC"/>
                <a:cs typeface="Daimler CAC"/>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rgbClr val="12120D"/>
                </a:solidFill>
                <a:latin typeface="Daimler CAC"/>
                <a:cs typeface="Daimler CA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63333" y="341960"/>
            <a:ext cx="4121785" cy="786130"/>
          </a:xfrm>
          <a:prstGeom prst="rect">
            <a:avLst/>
          </a:prstGeom>
        </p:spPr>
        <p:txBody>
          <a:bodyPr wrap="square" lIns="0" tIns="0" rIns="0" bIns="0">
            <a:spAutoFit/>
          </a:bodyPr>
          <a:lstStyle>
            <a:lvl1pPr>
              <a:defRPr sz="2600" b="0" i="0">
                <a:solidFill>
                  <a:srgbClr val="12120D"/>
                </a:solidFill>
                <a:latin typeface="Daimler CAC"/>
                <a:cs typeface="Daimler CAC"/>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0661257" y="609219"/>
            <a:ext cx="8833610" cy="5873850"/>
            <a:chOff x="10661257" y="609219"/>
            <a:chExt cx="8833610" cy="5873850"/>
          </a:xfrm>
        </p:grpSpPr>
        <p:pic>
          <p:nvPicPr>
            <p:cNvPr id="3" name="object 3"/>
            <p:cNvPicPr/>
            <p:nvPr/>
          </p:nvPicPr>
          <p:blipFill>
            <a:blip r:embed="rId2" cstate="print"/>
            <a:stretch>
              <a:fillRect/>
            </a:stretch>
          </p:blipFill>
          <p:spPr>
            <a:xfrm>
              <a:off x="10661257" y="609219"/>
              <a:ext cx="8833610" cy="5873850"/>
            </a:xfrm>
            <a:prstGeom prst="rect">
              <a:avLst/>
            </a:prstGeom>
          </p:spPr>
        </p:pic>
        <p:sp>
          <p:nvSpPr>
            <p:cNvPr id="4" name="object 4"/>
            <p:cNvSpPr/>
            <p:nvPr/>
          </p:nvSpPr>
          <p:spPr>
            <a:xfrm>
              <a:off x="12658139" y="1929191"/>
              <a:ext cx="3046095" cy="2538730"/>
            </a:xfrm>
            <a:custGeom>
              <a:avLst/>
              <a:gdLst/>
              <a:ahLst/>
              <a:cxnLst/>
              <a:rect l="l" t="t" r="r" b="b"/>
              <a:pathLst>
                <a:path w="3046094" h="2538729">
                  <a:moveTo>
                    <a:pt x="2910687" y="0"/>
                  </a:moveTo>
                  <a:lnTo>
                    <a:pt x="0" y="0"/>
                  </a:lnTo>
                  <a:lnTo>
                    <a:pt x="0" y="2538390"/>
                  </a:lnTo>
                  <a:lnTo>
                    <a:pt x="2910687" y="2538390"/>
                  </a:lnTo>
                  <a:lnTo>
                    <a:pt x="2910687" y="541520"/>
                  </a:lnTo>
                  <a:lnTo>
                    <a:pt x="3046073" y="439983"/>
                  </a:lnTo>
                  <a:lnTo>
                    <a:pt x="2910687" y="338447"/>
                  </a:lnTo>
                  <a:lnTo>
                    <a:pt x="2910687" y="0"/>
                  </a:lnTo>
                  <a:close/>
                </a:path>
              </a:pathLst>
            </a:custGeom>
            <a:solidFill>
              <a:srgbClr val="FFFFFF"/>
            </a:solidFill>
          </p:spPr>
          <p:txBody>
            <a:bodyPr wrap="square" lIns="0" tIns="0" rIns="0" bIns="0" rtlCol="0"/>
            <a:lstStyle/>
            <a:p>
              <a:endParaRPr/>
            </a:p>
          </p:txBody>
        </p:sp>
        <p:pic>
          <p:nvPicPr>
            <p:cNvPr id="5" name="object 5"/>
            <p:cNvPicPr/>
            <p:nvPr/>
          </p:nvPicPr>
          <p:blipFill>
            <a:blip r:embed="rId3" cstate="print"/>
            <a:stretch>
              <a:fillRect/>
            </a:stretch>
          </p:blipFill>
          <p:spPr>
            <a:xfrm>
              <a:off x="14556623" y="2340908"/>
              <a:ext cx="365988" cy="665535"/>
            </a:xfrm>
            <a:prstGeom prst="rect">
              <a:avLst/>
            </a:prstGeom>
          </p:spPr>
        </p:pic>
        <p:pic>
          <p:nvPicPr>
            <p:cNvPr id="6" name="object 6"/>
            <p:cNvPicPr/>
            <p:nvPr/>
          </p:nvPicPr>
          <p:blipFill>
            <a:blip r:embed="rId4" cstate="print"/>
            <a:stretch>
              <a:fillRect/>
            </a:stretch>
          </p:blipFill>
          <p:spPr>
            <a:xfrm>
              <a:off x="14604229" y="3723995"/>
              <a:ext cx="270760" cy="405130"/>
            </a:xfrm>
            <a:prstGeom prst="rect">
              <a:avLst/>
            </a:prstGeom>
          </p:spPr>
        </p:pic>
        <p:sp>
          <p:nvSpPr>
            <p:cNvPr id="7" name="object 7"/>
            <p:cNvSpPr/>
            <p:nvPr/>
          </p:nvSpPr>
          <p:spPr>
            <a:xfrm>
              <a:off x="15670360" y="5499860"/>
              <a:ext cx="2458890" cy="508000"/>
            </a:xfrm>
            <a:custGeom>
              <a:avLst/>
              <a:gdLst/>
              <a:ahLst/>
              <a:cxnLst/>
              <a:rect l="l" t="t" r="r" b="b"/>
              <a:pathLst>
                <a:path w="2030730" h="508000">
                  <a:moveTo>
                    <a:pt x="2030719" y="0"/>
                  </a:moveTo>
                  <a:lnTo>
                    <a:pt x="135386" y="0"/>
                  </a:lnTo>
                  <a:lnTo>
                    <a:pt x="135386" y="152304"/>
                  </a:lnTo>
                  <a:lnTo>
                    <a:pt x="0" y="253841"/>
                  </a:lnTo>
                  <a:lnTo>
                    <a:pt x="135386" y="355378"/>
                  </a:lnTo>
                  <a:lnTo>
                    <a:pt x="135386" y="507682"/>
                  </a:lnTo>
                  <a:lnTo>
                    <a:pt x="2030719" y="507682"/>
                  </a:lnTo>
                  <a:lnTo>
                    <a:pt x="2030719" y="0"/>
                  </a:lnTo>
                  <a:close/>
                </a:path>
              </a:pathLst>
            </a:custGeom>
            <a:solidFill>
              <a:srgbClr val="FFFFFF"/>
            </a:solidFill>
          </p:spPr>
          <p:txBody>
            <a:bodyPr wrap="square" lIns="0" tIns="0" rIns="0" bIns="0" rtlCol="0"/>
            <a:lstStyle/>
            <a:p>
              <a:endParaRPr/>
            </a:p>
          </p:txBody>
        </p:sp>
        <p:pic>
          <p:nvPicPr>
            <p:cNvPr id="8" name="object 8"/>
            <p:cNvPicPr/>
            <p:nvPr/>
          </p:nvPicPr>
          <p:blipFill>
            <a:blip r:embed="rId5" cstate="print"/>
            <a:stretch>
              <a:fillRect/>
            </a:stretch>
          </p:blipFill>
          <p:spPr>
            <a:xfrm>
              <a:off x="15230368" y="2250718"/>
              <a:ext cx="236922" cy="236910"/>
            </a:xfrm>
            <a:prstGeom prst="rect">
              <a:avLst/>
            </a:prstGeom>
          </p:spPr>
        </p:pic>
        <p:pic>
          <p:nvPicPr>
            <p:cNvPr id="9" name="object 9"/>
            <p:cNvPicPr/>
            <p:nvPr/>
          </p:nvPicPr>
          <p:blipFill>
            <a:blip r:embed="rId5" cstate="print"/>
            <a:stretch>
              <a:fillRect/>
            </a:stretch>
          </p:blipFill>
          <p:spPr>
            <a:xfrm>
              <a:off x="15907274" y="5635245"/>
              <a:ext cx="236922" cy="236910"/>
            </a:xfrm>
            <a:prstGeom prst="rect">
              <a:avLst/>
            </a:prstGeom>
          </p:spPr>
        </p:pic>
      </p:grpSp>
      <p:sp>
        <p:nvSpPr>
          <p:cNvPr id="10" name="object 10"/>
          <p:cNvSpPr txBox="1"/>
          <p:nvPr/>
        </p:nvSpPr>
        <p:spPr>
          <a:xfrm>
            <a:off x="16816131" y="6706753"/>
            <a:ext cx="2678736" cy="122672"/>
          </a:xfrm>
          <a:prstGeom prst="rect">
            <a:avLst/>
          </a:prstGeom>
        </p:spPr>
        <p:txBody>
          <a:bodyPr vert="horz" wrap="square" lIns="0" tIns="13335" rIns="0" bIns="0" rtlCol="0">
            <a:spAutoFit/>
          </a:bodyPr>
          <a:lstStyle/>
          <a:p>
            <a:pPr marL="12700">
              <a:lnSpc>
                <a:spcPct val="100000"/>
              </a:lnSpc>
              <a:spcBef>
                <a:spcPts val="105"/>
              </a:spcBef>
            </a:pPr>
            <a:r>
              <a:rPr lang="es-ES" sz="700" b="1" dirty="0">
                <a:solidFill>
                  <a:srgbClr val="1A1A18"/>
                </a:solidFill>
                <a:latin typeface="MB Corpo S Text"/>
                <a:ea typeface="MB Corpo S Text"/>
                <a:cs typeface="MB Corpo S Text"/>
                <a:sym typeface="MB Corpo S Text"/>
              </a:rPr>
              <a:t>Recambios originales Mercedes-Benz </a:t>
            </a:r>
            <a:r>
              <a:rPr lang="es-ES" sz="700" dirty="0">
                <a:solidFill>
                  <a:srgbClr val="1A1A18"/>
                </a:solidFill>
                <a:latin typeface="MB Corpo S Text Light"/>
                <a:ea typeface="MB Corpo S Text Light"/>
                <a:cs typeface="MB Corpo S Text Light"/>
                <a:sym typeface="MB Corpo S Text Light"/>
              </a:rPr>
              <a:t>| Mantenimiento y desgaste</a:t>
            </a:r>
            <a:endParaRPr sz="700" dirty="0">
              <a:latin typeface="MB Corpo S Text Light"/>
              <a:cs typeface="MB Corpo S Text Light"/>
            </a:endParaRPr>
          </a:p>
        </p:txBody>
      </p:sp>
      <p:sp>
        <p:nvSpPr>
          <p:cNvPr id="11" name="object 11"/>
          <p:cNvSpPr txBox="1">
            <a:spLocks noGrp="1"/>
          </p:cNvSpPr>
          <p:nvPr>
            <p:ph type="title"/>
          </p:nvPr>
        </p:nvSpPr>
        <p:spPr>
          <a:xfrm>
            <a:off x="596514" y="446794"/>
            <a:ext cx="1481455" cy="570230"/>
          </a:xfrm>
          <a:prstGeom prst="rect">
            <a:avLst/>
          </a:prstGeom>
        </p:spPr>
        <p:txBody>
          <a:bodyPr vert="horz" wrap="square" lIns="0" tIns="15240" rIns="0" bIns="0" rtlCol="0">
            <a:spAutoFit/>
          </a:bodyPr>
          <a:lstStyle/>
          <a:p>
            <a:pPr marL="12700">
              <a:lnSpc>
                <a:spcPct val="100000"/>
              </a:lnSpc>
              <a:spcBef>
                <a:spcPts val="120"/>
              </a:spcBef>
            </a:pPr>
            <a:r>
              <a:rPr lang="es-ES" sz="3550">
                <a:solidFill>
                  <a:srgbClr val="1A1A18"/>
                </a:solidFill>
                <a:latin typeface="MB Corpo A Title Cond"/>
                <a:cs typeface="MB Corpo A Title Cond"/>
                <a:sym typeface="MB Corpo A Title Cond"/>
              </a:rPr>
              <a:t>Frenos.</a:t>
            </a:r>
            <a:endParaRPr sz="3550">
              <a:latin typeface="MB Corpo A Title Cond"/>
              <a:cs typeface="MB Corpo A Title Cond"/>
            </a:endParaRPr>
          </a:p>
        </p:txBody>
      </p:sp>
      <p:grpSp>
        <p:nvGrpSpPr>
          <p:cNvPr id="12" name="object 12"/>
          <p:cNvGrpSpPr/>
          <p:nvPr/>
        </p:nvGrpSpPr>
        <p:grpSpPr>
          <a:xfrm>
            <a:off x="609214" y="1861494"/>
            <a:ext cx="6972300" cy="3175"/>
            <a:chOff x="609214" y="1861494"/>
            <a:chExt cx="6972300" cy="3175"/>
          </a:xfrm>
        </p:grpSpPr>
        <p:sp>
          <p:nvSpPr>
            <p:cNvPr id="13" name="object 13"/>
            <p:cNvSpPr/>
            <p:nvPr/>
          </p:nvSpPr>
          <p:spPr>
            <a:xfrm>
              <a:off x="609214" y="1862987"/>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14" name="object 14"/>
            <p:cNvSpPr/>
            <p:nvPr/>
          </p:nvSpPr>
          <p:spPr>
            <a:xfrm>
              <a:off x="1929180" y="1862987"/>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15" name="object 15"/>
            <p:cNvSpPr/>
            <p:nvPr/>
          </p:nvSpPr>
          <p:spPr>
            <a:xfrm>
              <a:off x="3181455"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6" name="object 16"/>
            <p:cNvSpPr/>
            <p:nvPr/>
          </p:nvSpPr>
          <p:spPr>
            <a:xfrm>
              <a:off x="5381398"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7" name="object 17"/>
          <p:cNvGrpSpPr/>
          <p:nvPr/>
        </p:nvGrpSpPr>
        <p:grpSpPr>
          <a:xfrm>
            <a:off x="609214" y="2061413"/>
            <a:ext cx="6972300" cy="3175"/>
            <a:chOff x="609214" y="2061413"/>
            <a:chExt cx="6972300" cy="3175"/>
          </a:xfrm>
        </p:grpSpPr>
        <p:sp>
          <p:nvSpPr>
            <p:cNvPr id="18" name="object 18"/>
            <p:cNvSpPr/>
            <p:nvPr/>
          </p:nvSpPr>
          <p:spPr>
            <a:xfrm>
              <a:off x="609214" y="2062905"/>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19" name="object 19"/>
            <p:cNvSpPr/>
            <p:nvPr/>
          </p:nvSpPr>
          <p:spPr>
            <a:xfrm>
              <a:off x="1929180" y="206290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20" name="object 20"/>
            <p:cNvSpPr/>
            <p:nvPr/>
          </p:nvSpPr>
          <p:spPr>
            <a:xfrm>
              <a:off x="3181455"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1" name="object 21"/>
            <p:cNvSpPr/>
            <p:nvPr/>
          </p:nvSpPr>
          <p:spPr>
            <a:xfrm>
              <a:off x="5381398"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2" name="object 22"/>
          <p:cNvGrpSpPr/>
          <p:nvPr/>
        </p:nvGrpSpPr>
        <p:grpSpPr>
          <a:xfrm>
            <a:off x="609214" y="3178308"/>
            <a:ext cx="6972300" cy="3175"/>
            <a:chOff x="609214" y="3178308"/>
            <a:chExt cx="6972300" cy="3175"/>
          </a:xfrm>
        </p:grpSpPr>
        <p:sp>
          <p:nvSpPr>
            <p:cNvPr id="23" name="object 23"/>
            <p:cNvSpPr/>
            <p:nvPr/>
          </p:nvSpPr>
          <p:spPr>
            <a:xfrm>
              <a:off x="609214" y="317980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24" name="object 24"/>
            <p:cNvSpPr/>
            <p:nvPr/>
          </p:nvSpPr>
          <p:spPr>
            <a:xfrm>
              <a:off x="1929180"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25" name="object 25"/>
            <p:cNvSpPr/>
            <p:nvPr/>
          </p:nvSpPr>
          <p:spPr>
            <a:xfrm>
              <a:off x="318145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6" name="object 26"/>
            <p:cNvSpPr/>
            <p:nvPr/>
          </p:nvSpPr>
          <p:spPr>
            <a:xfrm>
              <a:off x="5381398"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7" name="object 27"/>
          <p:cNvGrpSpPr/>
          <p:nvPr/>
        </p:nvGrpSpPr>
        <p:grpSpPr>
          <a:xfrm>
            <a:off x="609214" y="4295202"/>
            <a:ext cx="6972300" cy="3175"/>
            <a:chOff x="609214" y="4295202"/>
            <a:chExt cx="6972300" cy="3175"/>
          </a:xfrm>
        </p:grpSpPr>
        <p:sp>
          <p:nvSpPr>
            <p:cNvPr id="28" name="object 28"/>
            <p:cNvSpPr/>
            <p:nvPr/>
          </p:nvSpPr>
          <p:spPr>
            <a:xfrm>
              <a:off x="609214" y="4296695"/>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29" name="object 29"/>
            <p:cNvSpPr/>
            <p:nvPr/>
          </p:nvSpPr>
          <p:spPr>
            <a:xfrm>
              <a:off x="1929180" y="429669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0" name="object 30"/>
            <p:cNvSpPr/>
            <p:nvPr/>
          </p:nvSpPr>
          <p:spPr>
            <a:xfrm>
              <a:off x="3181455"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1" name="object 31"/>
            <p:cNvSpPr/>
            <p:nvPr/>
          </p:nvSpPr>
          <p:spPr>
            <a:xfrm>
              <a:off x="5381398"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2" name="object 32"/>
          <p:cNvGrpSpPr/>
          <p:nvPr/>
        </p:nvGrpSpPr>
        <p:grpSpPr>
          <a:xfrm>
            <a:off x="609214" y="5412096"/>
            <a:ext cx="6972300" cy="3175"/>
            <a:chOff x="609214" y="5412096"/>
            <a:chExt cx="6972300" cy="3175"/>
          </a:xfrm>
        </p:grpSpPr>
        <p:sp>
          <p:nvSpPr>
            <p:cNvPr id="33" name="object 33"/>
            <p:cNvSpPr/>
            <p:nvPr/>
          </p:nvSpPr>
          <p:spPr>
            <a:xfrm>
              <a:off x="609214" y="5413589"/>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34" name="object 34"/>
            <p:cNvSpPr/>
            <p:nvPr/>
          </p:nvSpPr>
          <p:spPr>
            <a:xfrm>
              <a:off x="1929180" y="5413589"/>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5" name="object 35"/>
            <p:cNvSpPr/>
            <p:nvPr/>
          </p:nvSpPr>
          <p:spPr>
            <a:xfrm>
              <a:off x="3181455"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6" name="object 36"/>
            <p:cNvSpPr/>
            <p:nvPr/>
          </p:nvSpPr>
          <p:spPr>
            <a:xfrm>
              <a:off x="5381398"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sp>
        <p:nvSpPr>
          <p:cNvPr id="37" name="object 37"/>
          <p:cNvSpPr/>
          <p:nvPr/>
        </p:nvSpPr>
        <p:spPr>
          <a:xfrm>
            <a:off x="7649032" y="317980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8" name="object 38"/>
          <p:cNvSpPr/>
          <p:nvPr/>
        </p:nvSpPr>
        <p:spPr>
          <a:xfrm>
            <a:off x="7649032" y="4296695"/>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9" name="object 39"/>
          <p:cNvSpPr/>
          <p:nvPr/>
        </p:nvSpPr>
        <p:spPr>
          <a:xfrm>
            <a:off x="7649032" y="5413589"/>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40" name="object 40"/>
          <p:cNvSpPr txBox="1"/>
          <p:nvPr/>
        </p:nvSpPr>
        <p:spPr>
          <a:xfrm>
            <a:off x="647282" y="1880040"/>
            <a:ext cx="565567" cy="157735"/>
          </a:xfrm>
          <a:prstGeom prst="rect">
            <a:avLst/>
          </a:prstGeom>
        </p:spPr>
        <p:txBody>
          <a:bodyPr vert="horz" wrap="square" lIns="0" tIns="11430" rIns="0" bIns="0" rtlCol="0">
            <a:spAutoFit/>
          </a:bodyPr>
          <a:lstStyle/>
          <a:p>
            <a:pPr marL="12700">
              <a:lnSpc>
                <a:spcPct val="100000"/>
              </a:lnSpc>
              <a:spcBef>
                <a:spcPts val="90"/>
              </a:spcBef>
            </a:pPr>
            <a:r>
              <a:rPr lang="es-ES" sz="950" b="1" dirty="0">
                <a:solidFill>
                  <a:srgbClr val="1A1A18"/>
                </a:solidFill>
                <a:latin typeface="MB Corpo S Text"/>
                <a:ea typeface="MB Corpo S Text"/>
                <a:cs typeface="MB Corpo S Text"/>
                <a:sym typeface="MB Corpo S Text"/>
              </a:rPr>
              <a:t>Producto</a:t>
            </a:r>
            <a:endParaRPr sz="950" dirty="0">
              <a:latin typeface="MB Corpo S Text"/>
              <a:cs typeface="MB Corpo S Text"/>
            </a:endParaRPr>
          </a:p>
        </p:txBody>
      </p:sp>
      <p:sp>
        <p:nvSpPr>
          <p:cNvPr id="41" name="object 41"/>
          <p:cNvSpPr txBox="1"/>
          <p:nvPr/>
        </p:nvSpPr>
        <p:spPr>
          <a:xfrm>
            <a:off x="3219487" y="1880040"/>
            <a:ext cx="1532255" cy="168910"/>
          </a:xfrm>
          <a:prstGeom prst="rect">
            <a:avLst/>
          </a:prstGeom>
        </p:spPr>
        <p:txBody>
          <a:bodyPr vert="horz" wrap="square" lIns="0" tIns="11430" rIns="0" bIns="0" rtlCol="0">
            <a:spAutoFit/>
          </a:bodyPr>
          <a:lstStyle/>
          <a:p>
            <a:pPr marL="12700">
              <a:lnSpc>
                <a:spcPct val="100000"/>
              </a:lnSpc>
              <a:spcBef>
                <a:spcPts val="90"/>
              </a:spcBef>
            </a:pPr>
            <a:r>
              <a:rPr lang="es-ES" sz="950" b="1">
                <a:solidFill>
                  <a:srgbClr val="1A1A18"/>
                </a:solidFill>
                <a:latin typeface="MB Corpo S Text"/>
                <a:ea typeface="MB Corpo S Text"/>
                <a:cs typeface="MB Corpo S Text"/>
                <a:sym typeface="MB Corpo S Text"/>
              </a:rPr>
              <a:t>Ventajas para sus clientes</a:t>
            </a:r>
            <a:endParaRPr sz="950">
              <a:latin typeface="MB Corpo S Text"/>
              <a:cs typeface="MB Corpo S Text"/>
            </a:endParaRPr>
          </a:p>
        </p:txBody>
      </p:sp>
      <p:sp>
        <p:nvSpPr>
          <p:cNvPr id="42" name="object 42"/>
          <p:cNvSpPr txBox="1"/>
          <p:nvPr/>
        </p:nvSpPr>
        <p:spPr>
          <a:xfrm>
            <a:off x="5419406" y="1880040"/>
            <a:ext cx="1329218" cy="157735"/>
          </a:xfrm>
          <a:prstGeom prst="rect">
            <a:avLst/>
          </a:prstGeom>
        </p:spPr>
        <p:txBody>
          <a:bodyPr vert="horz" wrap="square" lIns="0" tIns="11430" rIns="0" bIns="0" rtlCol="0">
            <a:spAutoFit/>
          </a:bodyPr>
          <a:lstStyle/>
          <a:p>
            <a:pPr marL="12700">
              <a:lnSpc>
                <a:spcPct val="100000"/>
              </a:lnSpc>
              <a:spcBef>
                <a:spcPts val="90"/>
              </a:spcBef>
            </a:pPr>
            <a:r>
              <a:rPr lang="es-ES" sz="950" b="1" dirty="0">
                <a:solidFill>
                  <a:srgbClr val="1A1A18"/>
                </a:solidFill>
                <a:latin typeface="MB Corpo S Text"/>
                <a:ea typeface="MB Corpo S Text"/>
                <a:cs typeface="MB Corpo S Text"/>
                <a:sym typeface="MB Corpo S Text"/>
              </a:rPr>
              <a:t>Ventajas para usted</a:t>
            </a:r>
            <a:endParaRPr sz="950" dirty="0">
              <a:latin typeface="MB Corpo S Text"/>
              <a:cs typeface="MB Corpo S Text"/>
            </a:endParaRPr>
          </a:p>
        </p:txBody>
      </p:sp>
      <p:sp>
        <p:nvSpPr>
          <p:cNvPr id="43" name="object 43"/>
          <p:cNvSpPr txBox="1"/>
          <p:nvPr/>
        </p:nvSpPr>
        <p:spPr>
          <a:xfrm>
            <a:off x="7649032" y="1861494"/>
            <a:ext cx="1793875" cy="203200"/>
          </a:xfrm>
          <a:prstGeom prst="rect">
            <a:avLst/>
          </a:prstGeom>
          <a:solidFill>
            <a:srgbClr val="009EE3"/>
          </a:solidFill>
        </p:spPr>
        <p:txBody>
          <a:bodyPr vert="horz" wrap="square" lIns="0" tIns="29845" rIns="0" bIns="0" rtlCol="0">
            <a:spAutoFit/>
          </a:bodyPr>
          <a:lstStyle/>
          <a:p>
            <a:pPr marL="50165">
              <a:lnSpc>
                <a:spcPct val="100000"/>
              </a:lnSpc>
              <a:spcBef>
                <a:spcPts val="235"/>
              </a:spcBef>
            </a:pPr>
            <a:r>
              <a:rPr lang="es-ES" sz="950" b="1">
                <a:solidFill>
                  <a:srgbClr val="FFFFFF"/>
                </a:solidFill>
                <a:latin typeface="MB Corpo S Text"/>
                <a:ea typeface="MB Corpo S Text"/>
                <a:cs typeface="MB Corpo S Text"/>
                <a:sym typeface="MB Corpo S Text"/>
              </a:rPr>
              <a:t>Consejo práctico</a:t>
            </a:r>
            <a:endParaRPr sz="950">
              <a:latin typeface="MB Corpo S Text"/>
              <a:cs typeface="MB Corpo S Text"/>
            </a:endParaRPr>
          </a:p>
        </p:txBody>
      </p:sp>
      <p:sp>
        <p:nvSpPr>
          <p:cNvPr id="44" name="object 44"/>
          <p:cNvSpPr txBox="1"/>
          <p:nvPr/>
        </p:nvSpPr>
        <p:spPr>
          <a:xfrm>
            <a:off x="647163" y="2126478"/>
            <a:ext cx="1113155" cy="493395"/>
          </a:xfrm>
          <a:prstGeom prst="rect">
            <a:avLst/>
          </a:prstGeom>
        </p:spPr>
        <p:txBody>
          <a:bodyPr vert="horz" wrap="square" lIns="0" tIns="66040" rIns="0" bIns="0" rtlCol="0">
            <a:spAutoFit/>
          </a:bodyPr>
          <a:lstStyle/>
          <a:p>
            <a:pPr marL="12700">
              <a:lnSpc>
                <a:spcPct val="100000"/>
              </a:lnSpc>
              <a:spcBef>
                <a:spcPts val="520"/>
              </a:spcBef>
            </a:pPr>
            <a:r>
              <a:rPr lang="es-ES" sz="950" b="1">
                <a:solidFill>
                  <a:srgbClr val="009EE3"/>
                </a:solidFill>
                <a:latin typeface="MB Corpo S Text"/>
                <a:ea typeface="MB Corpo S Text"/>
                <a:cs typeface="MB Corpo S Text"/>
                <a:sym typeface="MB Corpo S Text"/>
              </a:rPr>
              <a:t>Forros de freno.</a:t>
            </a:r>
            <a:endParaRPr sz="950">
              <a:latin typeface="MB Corpo S Text"/>
              <a:cs typeface="MB Corpo S Text"/>
            </a:endParaRPr>
          </a:p>
          <a:p>
            <a:pPr marL="12700" marR="5080">
              <a:lnSpc>
                <a:spcPct val="113300"/>
              </a:lnSpc>
              <a:spcBef>
                <a:spcPts val="220"/>
              </a:spcBef>
            </a:pPr>
            <a:r>
              <a:rPr lang="es-ES" sz="700">
                <a:solidFill>
                  <a:srgbClr val="1A1A18"/>
                </a:solidFill>
                <a:latin typeface="MB Corpo S Text Light"/>
                <a:ea typeface="MB Corpo S Text Light"/>
                <a:cs typeface="MB Corpo S Text Light"/>
                <a:sym typeface="MB Corpo S Text Light"/>
              </a:rPr>
              <a:t>Garantizan un rendimiento óptimo de los frenos.</a:t>
            </a:r>
            <a:endParaRPr sz="700">
              <a:latin typeface="MB Corpo S Text Light"/>
              <a:cs typeface="MB Corpo S Text Light"/>
            </a:endParaRPr>
          </a:p>
        </p:txBody>
      </p:sp>
      <p:grpSp>
        <p:nvGrpSpPr>
          <p:cNvPr id="45" name="object 45"/>
          <p:cNvGrpSpPr/>
          <p:nvPr/>
        </p:nvGrpSpPr>
        <p:grpSpPr>
          <a:xfrm>
            <a:off x="2003429" y="2216524"/>
            <a:ext cx="1066165" cy="835025"/>
            <a:chOff x="2003429" y="2216524"/>
            <a:chExt cx="1066165" cy="835025"/>
          </a:xfrm>
        </p:grpSpPr>
        <p:pic>
          <p:nvPicPr>
            <p:cNvPr id="46" name="object 46"/>
            <p:cNvPicPr/>
            <p:nvPr/>
          </p:nvPicPr>
          <p:blipFill>
            <a:blip r:embed="rId6" cstate="print"/>
            <a:stretch>
              <a:fillRect/>
            </a:stretch>
          </p:blipFill>
          <p:spPr>
            <a:xfrm>
              <a:off x="2003429" y="2216524"/>
              <a:ext cx="1066126" cy="410743"/>
            </a:xfrm>
            <a:prstGeom prst="rect">
              <a:avLst/>
            </a:prstGeom>
          </p:spPr>
        </p:pic>
        <p:sp>
          <p:nvSpPr>
            <p:cNvPr id="47" name="object 47"/>
            <p:cNvSpPr/>
            <p:nvPr/>
          </p:nvSpPr>
          <p:spPr>
            <a:xfrm>
              <a:off x="2040253" y="2650788"/>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48" name="object 48"/>
            <p:cNvSpPr/>
            <p:nvPr/>
          </p:nvSpPr>
          <p:spPr>
            <a:xfrm>
              <a:off x="2131275" y="2697158"/>
              <a:ext cx="211454" cy="305435"/>
            </a:xfrm>
            <a:custGeom>
              <a:avLst/>
              <a:gdLst/>
              <a:ahLst/>
              <a:cxnLst/>
              <a:rect l="l" t="t" r="r" b="b"/>
              <a:pathLst>
                <a:path w="211455" h="305435">
                  <a:moveTo>
                    <a:pt x="54063" y="224828"/>
                  </a:moveTo>
                  <a:lnTo>
                    <a:pt x="48602" y="219392"/>
                  </a:lnTo>
                  <a:lnTo>
                    <a:pt x="41884" y="219392"/>
                  </a:lnTo>
                  <a:lnTo>
                    <a:pt x="35153" y="219392"/>
                  </a:lnTo>
                  <a:lnTo>
                    <a:pt x="29705" y="224828"/>
                  </a:lnTo>
                  <a:lnTo>
                    <a:pt x="29705" y="238290"/>
                  </a:lnTo>
                  <a:lnTo>
                    <a:pt x="35153" y="243738"/>
                  </a:lnTo>
                  <a:lnTo>
                    <a:pt x="48602" y="243738"/>
                  </a:lnTo>
                  <a:lnTo>
                    <a:pt x="54063" y="238290"/>
                  </a:lnTo>
                  <a:lnTo>
                    <a:pt x="54063" y="224828"/>
                  </a:lnTo>
                  <a:close/>
                </a:path>
                <a:path w="211455" h="305435">
                  <a:moveTo>
                    <a:pt x="54063" y="187807"/>
                  </a:moveTo>
                  <a:lnTo>
                    <a:pt x="48602" y="182372"/>
                  </a:lnTo>
                  <a:lnTo>
                    <a:pt x="41884" y="182372"/>
                  </a:lnTo>
                  <a:lnTo>
                    <a:pt x="35153" y="182372"/>
                  </a:lnTo>
                  <a:lnTo>
                    <a:pt x="29705" y="187807"/>
                  </a:lnTo>
                  <a:lnTo>
                    <a:pt x="29705" y="201269"/>
                  </a:lnTo>
                  <a:lnTo>
                    <a:pt x="35153" y="206717"/>
                  </a:lnTo>
                  <a:lnTo>
                    <a:pt x="48602" y="206717"/>
                  </a:lnTo>
                  <a:lnTo>
                    <a:pt x="54063" y="201269"/>
                  </a:lnTo>
                  <a:lnTo>
                    <a:pt x="54063" y="187807"/>
                  </a:lnTo>
                  <a:close/>
                </a:path>
                <a:path w="211455" h="305435">
                  <a:moveTo>
                    <a:pt x="54063" y="150761"/>
                  </a:moveTo>
                  <a:lnTo>
                    <a:pt x="48602" y="145313"/>
                  </a:lnTo>
                  <a:lnTo>
                    <a:pt x="41884" y="145313"/>
                  </a:lnTo>
                  <a:lnTo>
                    <a:pt x="35153" y="145313"/>
                  </a:lnTo>
                  <a:lnTo>
                    <a:pt x="29705" y="150761"/>
                  </a:lnTo>
                  <a:lnTo>
                    <a:pt x="29705" y="164249"/>
                  </a:lnTo>
                  <a:lnTo>
                    <a:pt x="35153" y="169684"/>
                  </a:lnTo>
                  <a:lnTo>
                    <a:pt x="48602" y="169684"/>
                  </a:lnTo>
                  <a:lnTo>
                    <a:pt x="54063" y="164249"/>
                  </a:lnTo>
                  <a:lnTo>
                    <a:pt x="54063" y="150761"/>
                  </a:lnTo>
                  <a:close/>
                </a:path>
                <a:path w="211455" h="305435">
                  <a:moveTo>
                    <a:pt x="54063" y="113753"/>
                  </a:moveTo>
                  <a:lnTo>
                    <a:pt x="48602" y="108292"/>
                  </a:lnTo>
                  <a:lnTo>
                    <a:pt x="41884" y="108292"/>
                  </a:lnTo>
                  <a:lnTo>
                    <a:pt x="35153" y="108292"/>
                  </a:lnTo>
                  <a:lnTo>
                    <a:pt x="29705" y="113753"/>
                  </a:lnTo>
                  <a:lnTo>
                    <a:pt x="29705" y="127215"/>
                  </a:lnTo>
                  <a:lnTo>
                    <a:pt x="35153" y="132664"/>
                  </a:lnTo>
                  <a:lnTo>
                    <a:pt x="48602" y="132664"/>
                  </a:lnTo>
                  <a:lnTo>
                    <a:pt x="54063" y="127215"/>
                  </a:lnTo>
                  <a:lnTo>
                    <a:pt x="54063" y="113753"/>
                  </a:lnTo>
                  <a:close/>
                </a:path>
                <a:path w="211455" h="305435">
                  <a:moveTo>
                    <a:pt x="54063" y="76746"/>
                  </a:moveTo>
                  <a:lnTo>
                    <a:pt x="48602" y="71297"/>
                  </a:lnTo>
                  <a:lnTo>
                    <a:pt x="41884" y="71297"/>
                  </a:lnTo>
                  <a:lnTo>
                    <a:pt x="35153" y="71297"/>
                  </a:lnTo>
                  <a:lnTo>
                    <a:pt x="29705" y="76746"/>
                  </a:lnTo>
                  <a:lnTo>
                    <a:pt x="29705" y="90195"/>
                  </a:lnTo>
                  <a:lnTo>
                    <a:pt x="35153" y="95643"/>
                  </a:lnTo>
                  <a:lnTo>
                    <a:pt x="48602" y="95643"/>
                  </a:lnTo>
                  <a:lnTo>
                    <a:pt x="54063" y="90195"/>
                  </a:lnTo>
                  <a:lnTo>
                    <a:pt x="54063" y="76746"/>
                  </a:lnTo>
                  <a:close/>
                </a:path>
                <a:path w="211455" h="305435">
                  <a:moveTo>
                    <a:pt x="210947" y="28155"/>
                  </a:moveTo>
                  <a:lnTo>
                    <a:pt x="207657" y="24625"/>
                  </a:lnTo>
                  <a:lnTo>
                    <a:pt x="155930" y="24625"/>
                  </a:lnTo>
                  <a:lnTo>
                    <a:pt x="148945" y="11798"/>
                  </a:lnTo>
                  <a:lnTo>
                    <a:pt x="142519" y="0"/>
                  </a:lnTo>
                  <a:lnTo>
                    <a:pt x="116725" y="0"/>
                  </a:lnTo>
                  <a:lnTo>
                    <a:pt x="116725" y="16840"/>
                  </a:lnTo>
                  <a:lnTo>
                    <a:pt x="116725" y="24625"/>
                  </a:lnTo>
                  <a:lnTo>
                    <a:pt x="94221" y="24625"/>
                  </a:lnTo>
                  <a:lnTo>
                    <a:pt x="94221" y="16840"/>
                  </a:lnTo>
                  <a:lnTo>
                    <a:pt x="99263" y="11798"/>
                  </a:lnTo>
                  <a:lnTo>
                    <a:pt x="111696" y="11798"/>
                  </a:lnTo>
                  <a:lnTo>
                    <a:pt x="116725" y="16840"/>
                  </a:lnTo>
                  <a:lnTo>
                    <a:pt x="116725" y="0"/>
                  </a:lnTo>
                  <a:lnTo>
                    <a:pt x="68465" y="0"/>
                  </a:lnTo>
                  <a:lnTo>
                    <a:pt x="55016" y="24625"/>
                  </a:lnTo>
                  <a:lnTo>
                    <a:pt x="3276" y="24625"/>
                  </a:lnTo>
                  <a:lnTo>
                    <a:pt x="0" y="28155"/>
                  </a:lnTo>
                  <a:lnTo>
                    <a:pt x="0" y="301853"/>
                  </a:lnTo>
                  <a:lnTo>
                    <a:pt x="3276" y="305371"/>
                  </a:lnTo>
                  <a:lnTo>
                    <a:pt x="7340" y="305371"/>
                  </a:lnTo>
                  <a:lnTo>
                    <a:pt x="49745" y="305371"/>
                  </a:lnTo>
                  <a:lnTo>
                    <a:pt x="40792" y="287832"/>
                  </a:lnTo>
                  <a:lnTo>
                    <a:pt x="15354" y="287832"/>
                  </a:lnTo>
                  <a:lnTo>
                    <a:pt x="15354" y="42176"/>
                  </a:lnTo>
                  <a:lnTo>
                    <a:pt x="45427" y="42176"/>
                  </a:lnTo>
                  <a:lnTo>
                    <a:pt x="43294" y="46101"/>
                  </a:lnTo>
                  <a:lnTo>
                    <a:pt x="167640" y="46101"/>
                  </a:lnTo>
                  <a:lnTo>
                    <a:pt x="165493" y="42176"/>
                  </a:lnTo>
                  <a:lnTo>
                    <a:pt x="195580" y="42176"/>
                  </a:lnTo>
                  <a:lnTo>
                    <a:pt x="195580" y="287832"/>
                  </a:lnTo>
                  <a:lnTo>
                    <a:pt x="170141" y="287832"/>
                  </a:lnTo>
                  <a:lnTo>
                    <a:pt x="161175" y="305371"/>
                  </a:lnTo>
                  <a:lnTo>
                    <a:pt x="207657" y="305371"/>
                  </a:lnTo>
                  <a:lnTo>
                    <a:pt x="210947" y="301853"/>
                  </a:lnTo>
                  <a:lnTo>
                    <a:pt x="210947" y="28155"/>
                  </a:lnTo>
                  <a:close/>
                </a:path>
              </a:pathLst>
            </a:custGeom>
            <a:solidFill>
              <a:srgbClr val="009EE3"/>
            </a:solidFill>
          </p:spPr>
          <p:txBody>
            <a:bodyPr wrap="square" lIns="0" tIns="0" rIns="0" bIns="0" rtlCol="0"/>
            <a:lstStyle/>
            <a:p>
              <a:endParaRPr/>
            </a:p>
          </p:txBody>
        </p:sp>
        <p:pic>
          <p:nvPicPr>
            <p:cNvPr id="49" name="object 49"/>
            <p:cNvPicPr/>
            <p:nvPr/>
          </p:nvPicPr>
          <p:blipFill>
            <a:blip r:embed="rId7" cstate="print"/>
            <a:stretch>
              <a:fillRect/>
            </a:stretch>
          </p:blipFill>
          <p:spPr>
            <a:xfrm>
              <a:off x="2194640" y="2766237"/>
              <a:ext cx="125243" cy="173767"/>
            </a:xfrm>
            <a:prstGeom prst="rect">
              <a:avLst/>
            </a:prstGeom>
          </p:spPr>
        </p:pic>
        <p:sp>
          <p:nvSpPr>
            <p:cNvPr id="50" name="object 50"/>
            <p:cNvSpPr/>
            <p:nvPr/>
          </p:nvSpPr>
          <p:spPr>
            <a:xfrm>
              <a:off x="2131276" y="2721573"/>
              <a:ext cx="211454" cy="262890"/>
            </a:xfrm>
            <a:custGeom>
              <a:avLst/>
              <a:gdLst/>
              <a:ahLst/>
              <a:cxnLst/>
              <a:rect l="l" t="t" r="r" b="b"/>
              <a:pathLst>
                <a:path w="211455" h="262889">
                  <a:moveTo>
                    <a:pt x="3283" y="262653"/>
                  </a:moveTo>
                  <a:lnTo>
                    <a:pt x="7343" y="262653"/>
                  </a:lnTo>
                  <a:lnTo>
                    <a:pt x="49753" y="262653"/>
                  </a:lnTo>
                  <a:lnTo>
                    <a:pt x="40798" y="246235"/>
                  </a:lnTo>
                  <a:lnTo>
                    <a:pt x="15366" y="246235"/>
                  </a:lnTo>
                  <a:lnTo>
                    <a:pt x="15366" y="16417"/>
                  </a:lnTo>
                  <a:lnTo>
                    <a:pt x="195586" y="16417"/>
                  </a:lnTo>
                  <a:lnTo>
                    <a:pt x="195586" y="246235"/>
                  </a:lnTo>
                  <a:lnTo>
                    <a:pt x="170143" y="246235"/>
                  </a:lnTo>
                  <a:lnTo>
                    <a:pt x="161176" y="262653"/>
                  </a:lnTo>
                  <a:lnTo>
                    <a:pt x="207658" y="262653"/>
                  </a:lnTo>
                  <a:lnTo>
                    <a:pt x="210953" y="259357"/>
                  </a:lnTo>
                  <a:lnTo>
                    <a:pt x="210953" y="3295"/>
                  </a:lnTo>
                  <a:lnTo>
                    <a:pt x="207658" y="0"/>
                  </a:lnTo>
                  <a:lnTo>
                    <a:pt x="3283" y="0"/>
                  </a:lnTo>
                  <a:lnTo>
                    <a:pt x="0" y="3295"/>
                  </a:lnTo>
                  <a:lnTo>
                    <a:pt x="0" y="259357"/>
                  </a:lnTo>
                  <a:lnTo>
                    <a:pt x="3283" y="262653"/>
                  </a:lnTo>
                  <a:close/>
                </a:path>
              </a:pathLst>
            </a:custGeom>
            <a:solidFill>
              <a:srgbClr val="009EE3"/>
            </a:solidFill>
          </p:spPr>
          <p:txBody>
            <a:bodyPr wrap="square" lIns="0" tIns="0" rIns="0" bIns="0" rtlCol="0"/>
            <a:lstStyle/>
            <a:p>
              <a:endParaRPr/>
            </a:p>
          </p:txBody>
        </p:sp>
      </p:grpSp>
      <p:sp>
        <p:nvSpPr>
          <p:cNvPr id="51" name="object 51"/>
          <p:cNvSpPr txBox="1"/>
          <p:nvPr/>
        </p:nvSpPr>
        <p:spPr>
          <a:xfrm>
            <a:off x="3181459" y="2113675"/>
            <a:ext cx="2200275" cy="1008000"/>
          </a:xfrm>
          <a:prstGeom prst="rect">
            <a:avLst/>
          </a:prstGeom>
          <a:solidFill>
            <a:srgbClr val="009EE3"/>
          </a:solidFill>
        </p:spPr>
        <p:txBody>
          <a:bodyPr vert="horz" wrap="square" lIns="0" tIns="71755" rIns="0" bIns="0" rtlCol="0">
            <a:spAutoFit/>
          </a:bodyPr>
          <a:lstStyle/>
          <a:p>
            <a:pPr marL="137160" marR="503555" indent="-86995">
              <a:lnSpc>
                <a:spcPct val="113300"/>
              </a:lnSpc>
              <a:spcBef>
                <a:spcPts val="565"/>
              </a:spcBef>
              <a:buChar char="•"/>
              <a:tabLst>
                <a:tab pos="137160" algn="l"/>
              </a:tabLst>
            </a:pPr>
            <a:r>
              <a:rPr lang="es-ES" sz="700" dirty="0">
                <a:solidFill>
                  <a:srgbClr val="FFFFFF"/>
                </a:solidFill>
                <a:latin typeface="MB Corpo S Text Light"/>
                <a:ea typeface="MB Corpo S Text Light"/>
                <a:cs typeface="MB Corpo S Text Light"/>
                <a:sym typeface="MB Corpo S Text Light"/>
              </a:rPr>
              <a:t>Especialmente desarrollados y coordinados para todos los modelos Mercedes‑Benz.</a:t>
            </a:r>
            <a:endParaRPr sz="700" dirty="0">
              <a:latin typeface="MB Corpo S Text Light"/>
              <a:cs typeface="MB Corpo S Text Light"/>
            </a:endParaRPr>
          </a:p>
          <a:p>
            <a:pPr marL="134620" indent="-84455">
              <a:lnSpc>
                <a:spcPct val="100000"/>
              </a:lnSpc>
              <a:spcBef>
                <a:spcPts val="380"/>
              </a:spcBef>
              <a:buChar char="•"/>
              <a:tabLst>
                <a:tab pos="134620" algn="l"/>
              </a:tabLst>
            </a:pPr>
            <a:r>
              <a:rPr lang="es-ES" sz="700" dirty="0">
                <a:solidFill>
                  <a:srgbClr val="FFFFFF"/>
                </a:solidFill>
                <a:latin typeface="MB Corpo S Text Light"/>
                <a:ea typeface="MB Corpo S Text Light"/>
                <a:cs typeface="MB Corpo S Text Light"/>
                <a:sym typeface="MB Corpo S Text Light"/>
              </a:rPr>
              <a:t>Prevención de los ruidos de frenado.</a:t>
            </a:r>
            <a:endParaRPr sz="700" dirty="0">
              <a:latin typeface="MB Corpo S Text Light"/>
              <a:cs typeface="MB Corpo S Text Light"/>
            </a:endParaRPr>
          </a:p>
          <a:p>
            <a:pPr marL="136525" indent="-86360">
              <a:lnSpc>
                <a:spcPct val="100000"/>
              </a:lnSpc>
              <a:spcBef>
                <a:spcPts val="380"/>
              </a:spcBef>
              <a:buChar char="•"/>
              <a:tabLst>
                <a:tab pos="136525" algn="l"/>
              </a:tabLst>
            </a:pPr>
            <a:r>
              <a:rPr lang="es-ES" sz="700" dirty="0">
                <a:solidFill>
                  <a:srgbClr val="FFFFFF"/>
                </a:solidFill>
                <a:latin typeface="MB Corpo S Text Light"/>
                <a:ea typeface="MB Corpo S Text Light"/>
                <a:cs typeface="MB Corpo S Text Light"/>
                <a:sym typeface="MB Corpo S Text Light"/>
              </a:rPr>
              <a:t>Bajo índice de desgaste durante una larga </a:t>
            </a:r>
            <a:br>
              <a:rPr lang="es-ES" sz="700" dirty="0">
                <a:solidFill>
                  <a:srgbClr val="FFFFFF"/>
                </a:solidFill>
                <a:latin typeface="MB Corpo S Text Light"/>
                <a:ea typeface="MB Corpo S Text Light"/>
                <a:cs typeface="MB Corpo S Text Light"/>
                <a:sym typeface="MB Corpo S Text Light"/>
              </a:rPr>
            </a:br>
            <a:r>
              <a:rPr lang="es-ES" sz="700" dirty="0">
                <a:solidFill>
                  <a:srgbClr val="FFFFFF"/>
                </a:solidFill>
                <a:latin typeface="MB Corpo S Text Light"/>
                <a:ea typeface="MB Corpo S Text Light"/>
                <a:cs typeface="MB Corpo S Text Light"/>
                <a:sym typeface="MB Corpo S Text Light"/>
              </a:rPr>
              <a:t>distancia recorrida.</a:t>
            </a:r>
            <a:endParaRPr sz="700" dirty="0">
              <a:latin typeface="MB Corpo S Text Light"/>
              <a:cs typeface="MB Corpo S Text Light"/>
            </a:endParaRPr>
          </a:p>
        </p:txBody>
      </p:sp>
      <p:sp>
        <p:nvSpPr>
          <p:cNvPr id="52" name="object 52"/>
          <p:cNvSpPr txBox="1"/>
          <p:nvPr/>
        </p:nvSpPr>
        <p:spPr>
          <a:xfrm>
            <a:off x="5419473" y="2173316"/>
            <a:ext cx="2118360" cy="614464"/>
          </a:xfrm>
          <a:prstGeom prst="rect">
            <a:avLst/>
          </a:prstGeom>
        </p:spPr>
        <p:txBody>
          <a:bodyPr vert="horz" wrap="square" lIns="0" tIns="12700" rIns="0" bIns="0" rtlCol="0">
            <a:spAutoFit/>
          </a:bodyPr>
          <a:lstStyle/>
          <a:p>
            <a:pPr marL="76200" marR="5080" indent="-64135" algn="l">
              <a:lnSpc>
                <a:spcPct val="113300"/>
              </a:lnSpc>
              <a:spcBef>
                <a:spcPts val="100"/>
              </a:spcBef>
              <a:buChar char="•"/>
              <a:tabLst>
                <a:tab pos="77470" algn="l"/>
              </a:tabLst>
            </a:pPr>
            <a:r>
              <a:rPr lang="es-ES" sz="700" dirty="0">
                <a:solidFill>
                  <a:srgbClr val="1A1A18"/>
                </a:solidFill>
                <a:latin typeface="MB Corpo S Text Light"/>
                <a:ea typeface="MB Corpo S Text Light"/>
                <a:cs typeface="MB Corpo S Text Light"/>
                <a:sym typeface="MB Corpo S Text Light"/>
              </a:rPr>
              <a:t>El volumen de suministro completo incluye todas las piezas pequeñas necesarias para el montaje y que garantizan a sus clientes una elevada precisión de ajuste, un montaje sin problemas y breve, y,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por tanto, bajos costes de servicio posventa.</a:t>
            </a:r>
            <a:endParaRPr sz="700" dirty="0">
              <a:latin typeface="MB Corpo S Text Light"/>
              <a:cs typeface="MB Corpo S Text Light"/>
            </a:endParaRPr>
          </a:p>
        </p:txBody>
      </p:sp>
      <p:sp>
        <p:nvSpPr>
          <p:cNvPr id="53" name="object 53"/>
          <p:cNvSpPr txBox="1"/>
          <p:nvPr/>
        </p:nvSpPr>
        <p:spPr>
          <a:xfrm>
            <a:off x="7687122" y="2173316"/>
            <a:ext cx="1599565" cy="62992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es-ES" sz="700">
                <a:solidFill>
                  <a:srgbClr val="009EE3"/>
                </a:solidFill>
                <a:latin typeface="MB Corpo S Text Light"/>
                <a:ea typeface="MB Corpo S Text Light"/>
                <a:cs typeface="MB Corpo S Text Light"/>
                <a:sym typeface="MB Corpo S Text Light"/>
              </a:rPr>
              <a:t>Adecuados para sistemas ABS y ESP desarrollados en vehículos Mercedes‑Benz. Aquí también se tienen en cuenta el peso del vehículo y todos los demás componentes del sistema de frenos.</a:t>
            </a:r>
            <a:endParaRPr sz="700">
              <a:latin typeface="MB Corpo S Text Light"/>
              <a:cs typeface="MB Corpo S Text Light"/>
            </a:endParaRPr>
          </a:p>
        </p:txBody>
      </p:sp>
      <p:sp>
        <p:nvSpPr>
          <p:cNvPr id="54" name="object 54"/>
          <p:cNvSpPr txBox="1"/>
          <p:nvPr/>
        </p:nvSpPr>
        <p:spPr>
          <a:xfrm>
            <a:off x="644274" y="3243313"/>
            <a:ext cx="1146810" cy="735330"/>
          </a:xfrm>
          <a:prstGeom prst="rect">
            <a:avLst/>
          </a:prstGeom>
        </p:spPr>
        <p:txBody>
          <a:bodyPr vert="horz" wrap="square" lIns="0" tIns="66040" rIns="0" bIns="0" rtlCol="0">
            <a:spAutoFit/>
          </a:bodyPr>
          <a:lstStyle/>
          <a:p>
            <a:pPr marL="12700">
              <a:lnSpc>
                <a:spcPct val="100000"/>
              </a:lnSpc>
              <a:spcBef>
                <a:spcPts val="520"/>
              </a:spcBef>
            </a:pPr>
            <a:r>
              <a:rPr lang="es-ES" sz="950" b="1">
                <a:solidFill>
                  <a:srgbClr val="009EE3"/>
                </a:solidFill>
                <a:latin typeface="MB Corpo S Text"/>
                <a:ea typeface="MB Corpo S Text"/>
                <a:cs typeface="MB Corpo S Text"/>
                <a:sym typeface="MB Corpo S Text"/>
              </a:rPr>
              <a:t>Discos de freno.</a:t>
            </a:r>
            <a:endParaRPr sz="950">
              <a:latin typeface="MB Corpo S Text"/>
              <a:cs typeface="MB Corpo S Text"/>
            </a:endParaRPr>
          </a:p>
          <a:p>
            <a:pPr marL="12700" marR="5080">
              <a:lnSpc>
                <a:spcPct val="113300"/>
              </a:lnSpc>
              <a:spcBef>
                <a:spcPts val="220"/>
              </a:spcBef>
            </a:pPr>
            <a:r>
              <a:rPr lang="es-ES" sz="700">
                <a:solidFill>
                  <a:srgbClr val="1A1A18"/>
                </a:solidFill>
                <a:latin typeface="MB Corpo S Text Light"/>
                <a:ea typeface="MB Corpo S Text Light"/>
                <a:cs typeface="MB Corpo S Text Light"/>
                <a:sym typeface="MB Corpo S Text Light"/>
              </a:rPr>
              <a:t>Marcha suave y prevención de ruidos y vibraciones gracias a una precisión de ajuste perfecta.</a:t>
            </a:r>
            <a:endParaRPr sz="700">
              <a:latin typeface="MB Corpo S Text Light"/>
              <a:cs typeface="MB Corpo S Text Light"/>
            </a:endParaRPr>
          </a:p>
        </p:txBody>
      </p:sp>
      <p:grpSp>
        <p:nvGrpSpPr>
          <p:cNvPr id="55" name="object 55"/>
          <p:cNvGrpSpPr/>
          <p:nvPr/>
        </p:nvGrpSpPr>
        <p:grpSpPr>
          <a:xfrm>
            <a:off x="2032791" y="3281336"/>
            <a:ext cx="824230" cy="914400"/>
            <a:chOff x="2032791" y="3281336"/>
            <a:chExt cx="824230" cy="914400"/>
          </a:xfrm>
        </p:grpSpPr>
        <p:pic>
          <p:nvPicPr>
            <p:cNvPr id="56" name="object 56"/>
            <p:cNvPicPr/>
            <p:nvPr/>
          </p:nvPicPr>
          <p:blipFill>
            <a:blip r:embed="rId8" cstate="print"/>
            <a:stretch>
              <a:fillRect/>
            </a:stretch>
          </p:blipFill>
          <p:spPr>
            <a:xfrm>
              <a:off x="2270674" y="3281336"/>
              <a:ext cx="586274" cy="913817"/>
            </a:xfrm>
            <a:prstGeom prst="rect">
              <a:avLst/>
            </a:prstGeom>
          </p:spPr>
        </p:pic>
        <p:sp>
          <p:nvSpPr>
            <p:cNvPr id="57" name="object 57"/>
            <p:cNvSpPr/>
            <p:nvPr/>
          </p:nvSpPr>
          <p:spPr>
            <a:xfrm>
              <a:off x="2040253" y="3707611"/>
              <a:ext cx="393065" cy="393065"/>
            </a:xfrm>
            <a:custGeom>
              <a:avLst/>
              <a:gdLst/>
              <a:ahLst/>
              <a:cxnLst/>
              <a:rect l="l" t="t" r="r" b="b"/>
              <a:pathLst>
                <a:path w="393064" h="393064">
                  <a:moveTo>
                    <a:pt x="196458" y="0"/>
                  </a:moveTo>
                  <a:lnTo>
                    <a:pt x="151409" y="5188"/>
                  </a:lnTo>
                  <a:lnTo>
                    <a:pt x="110057" y="19966"/>
                  </a:lnTo>
                  <a:lnTo>
                    <a:pt x="73580" y="43156"/>
                  </a:lnTo>
                  <a:lnTo>
                    <a:pt x="43157" y="73577"/>
                  </a:lnTo>
                  <a:lnTo>
                    <a:pt x="19966" y="110052"/>
                  </a:lnTo>
                  <a:lnTo>
                    <a:pt x="5188" y="151402"/>
                  </a:lnTo>
                  <a:lnTo>
                    <a:pt x="0" y="196446"/>
                  </a:lnTo>
                  <a:lnTo>
                    <a:pt x="5188" y="241490"/>
                  </a:lnTo>
                  <a:lnTo>
                    <a:pt x="19966" y="282840"/>
                  </a:lnTo>
                  <a:lnTo>
                    <a:pt x="43157" y="319315"/>
                  </a:lnTo>
                  <a:lnTo>
                    <a:pt x="73580" y="349736"/>
                  </a:lnTo>
                  <a:lnTo>
                    <a:pt x="110057" y="372926"/>
                  </a:lnTo>
                  <a:lnTo>
                    <a:pt x="151409" y="387704"/>
                  </a:lnTo>
                  <a:lnTo>
                    <a:pt x="196458" y="392893"/>
                  </a:lnTo>
                  <a:lnTo>
                    <a:pt x="241502" y="387704"/>
                  </a:lnTo>
                  <a:lnTo>
                    <a:pt x="282852" y="372926"/>
                  </a:lnTo>
                  <a:lnTo>
                    <a:pt x="319327" y="349736"/>
                  </a:lnTo>
                  <a:lnTo>
                    <a:pt x="349748" y="319315"/>
                  </a:lnTo>
                  <a:lnTo>
                    <a:pt x="372938" y="282840"/>
                  </a:lnTo>
                  <a:lnTo>
                    <a:pt x="387716" y="241490"/>
                  </a:lnTo>
                  <a:lnTo>
                    <a:pt x="392905" y="196446"/>
                  </a:lnTo>
                  <a:lnTo>
                    <a:pt x="387716" y="151402"/>
                  </a:lnTo>
                  <a:lnTo>
                    <a:pt x="372938" y="110052"/>
                  </a:lnTo>
                  <a:lnTo>
                    <a:pt x="349748" y="73577"/>
                  </a:lnTo>
                  <a:lnTo>
                    <a:pt x="319327" y="43156"/>
                  </a:lnTo>
                  <a:lnTo>
                    <a:pt x="282852" y="19966"/>
                  </a:lnTo>
                  <a:lnTo>
                    <a:pt x="241502" y="5188"/>
                  </a:lnTo>
                  <a:lnTo>
                    <a:pt x="196458" y="0"/>
                  </a:lnTo>
                  <a:close/>
                </a:path>
              </a:pathLst>
            </a:custGeom>
            <a:solidFill>
              <a:srgbClr val="FFFFFF"/>
            </a:solidFill>
          </p:spPr>
          <p:txBody>
            <a:bodyPr wrap="square" lIns="0" tIns="0" rIns="0" bIns="0" rtlCol="0"/>
            <a:lstStyle/>
            <a:p>
              <a:endParaRPr/>
            </a:p>
          </p:txBody>
        </p:sp>
        <p:sp>
          <p:nvSpPr>
            <p:cNvPr id="58" name="object 58"/>
            <p:cNvSpPr/>
            <p:nvPr/>
          </p:nvSpPr>
          <p:spPr>
            <a:xfrm>
              <a:off x="2040253" y="3707611"/>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59" name="object 59"/>
            <p:cNvSpPr/>
            <p:nvPr/>
          </p:nvSpPr>
          <p:spPr>
            <a:xfrm>
              <a:off x="2131276" y="3753976"/>
              <a:ext cx="211454" cy="287655"/>
            </a:xfrm>
            <a:custGeom>
              <a:avLst/>
              <a:gdLst/>
              <a:ahLst/>
              <a:cxnLst/>
              <a:rect l="l" t="t" r="r" b="b"/>
              <a:pathLst>
                <a:path w="211455" h="287654">
                  <a:moveTo>
                    <a:pt x="54063" y="224840"/>
                  </a:moveTo>
                  <a:lnTo>
                    <a:pt x="48602" y="219392"/>
                  </a:lnTo>
                  <a:lnTo>
                    <a:pt x="41884" y="219392"/>
                  </a:lnTo>
                  <a:lnTo>
                    <a:pt x="35153" y="219392"/>
                  </a:lnTo>
                  <a:lnTo>
                    <a:pt x="29705" y="224840"/>
                  </a:lnTo>
                  <a:lnTo>
                    <a:pt x="29705" y="238290"/>
                  </a:lnTo>
                  <a:lnTo>
                    <a:pt x="35153" y="243738"/>
                  </a:lnTo>
                  <a:lnTo>
                    <a:pt x="48602" y="243738"/>
                  </a:lnTo>
                  <a:lnTo>
                    <a:pt x="54063" y="238290"/>
                  </a:lnTo>
                  <a:lnTo>
                    <a:pt x="54063" y="224840"/>
                  </a:lnTo>
                  <a:close/>
                </a:path>
                <a:path w="211455" h="287654">
                  <a:moveTo>
                    <a:pt x="54063" y="187820"/>
                  </a:moveTo>
                  <a:lnTo>
                    <a:pt x="48602" y="182372"/>
                  </a:lnTo>
                  <a:lnTo>
                    <a:pt x="41884" y="182372"/>
                  </a:lnTo>
                  <a:lnTo>
                    <a:pt x="35153" y="182372"/>
                  </a:lnTo>
                  <a:lnTo>
                    <a:pt x="29705" y="187820"/>
                  </a:lnTo>
                  <a:lnTo>
                    <a:pt x="29705" y="201269"/>
                  </a:lnTo>
                  <a:lnTo>
                    <a:pt x="35153" y="206717"/>
                  </a:lnTo>
                  <a:lnTo>
                    <a:pt x="48602" y="206717"/>
                  </a:lnTo>
                  <a:lnTo>
                    <a:pt x="54063" y="201269"/>
                  </a:lnTo>
                  <a:lnTo>
                    <a:pt x="54063" y="187820"/>
                  </a:lnTo>
                  <a:close/>
                </a:path>
                <a:path w="211455" h="287654">
                  <a:moveTo>
                    <a:pt x="54063" y="150774"/>
                  </a:moveTo>
                  <a:lnTo>
                    <a:pt x="48602" y="145326"/>
                  </a:lnTo>
                  <a:lnTo>
                    <a:pt x="41884" y="145326"/>
                  </a:lnTo>
                  <a:lnTo>
                    <a:pt x="35153" y="145326"/>
                  </a:lnTo>
                  <a:lnTo>
                    <a:pt x="29705" y="150774"/>
                  </a:lnTo>
                  <a:lnTo>
                    <a:pt x="29705" y="164249"/>
                  </a:lnTo>
                  <a:lnTo>
                    <a:pt x="35153" y="169697"/>
                  </a:lnTo>
                  <a:lnTo>
                    <a:pt x="48602" y="169697"/>
                  </a:lnTo>
                  <a:lnTo>
                    <a:pt x="54063" y="164249"/>
                  </a:lnTo>
                  <a:lnTo>
                    <a:pt x="54063" y="150774"/>
                  </a:lnTo>
                  <a:close/>
                </a:path>
                <a:path w="211455" h="287654">
                  <a:moveTo>
                    <a:pt x="54063" y="113753"/>
                  </a:moveTo>
                  <a:lnTo>
                    <a:pt x="48602" y="108305"/>
                  </a:lnTo>
                  <a:lnTo>
                    <a:pt x="41884" y="108305"/>
                  </a:lnTo>
                  <a:lnTo>
                    <a:pt x="35153" y="108305"/>
                  </a:lnTo>
                  <a:lnTo>
                    <a:pt x="29705" y="113753"/>
                  </a:lnTo>
                  <a:lnTo>
                    <a:pt x="29705" y="127228"/>
                  </a:lnTo>
                  <a:lnTo>
                    <a:pt x="35153" y="132664"/>
                  </a:lnTo>
                  <a:lnTo>
                    <a:pt x="48602" y="132664"/>
                  </a:lnTo>
                  <a:lnTo>
                    <a:pt x="54063" y="127228"/>
                  </a:lnTo>
                  <a:lnTo>
                    <a:pt x="54063" y="113753"/>
                  </a:lnTo>
                  <a:close/>
                </a:path>
                <a:path w="211455" h="287654">
                  <a:moveTo>
                    <a:pt x="54063" y="76746"/>
                  </a:moveTo>
                  <a:lnTo>
                    <a:pt x="48602" y="71297"/>
                  </a:lnTo>
                  <a:lnTo>
                    <a:pt x="41884" y="71297"/>
                  </a:lnTo>
                  <a:lnTo>
                    <a:pt x="35153" y="71297"/>
                  </a:lnTo>
                  <a:lnTo>
                    <a:pt x="29705" y="76746"/>
                  </a:lnTo>
                  <a:lnTo>
                    <a:pt x="29705" y="90208"/>
                  </a:lnTo>
                  <a:lnTo>
                    <a:pt x="35153" y="95643"/>
                  </a:lnTo>
                  <a:lnTo>
                    <a:pt x="48602" y="95643"/>
                  </a:lnTo>
                  <a:lnTo>
                    <a:pt x="54063" y="90208"/>
                  </a:lnTo>
                  <a:lnTo>
                    <a:pt x="54063" y="76746"/>
                  </a:lnTo>
                  <a:close/>
                </a:path>
                <a:path w="211455" h="287654">
                  <a:moveTo>
                    <a:pt x="167640" y="46101"/>
                  </a:moveTo>
                  <a:lnTo>
                    <a:pt x="161213" y="34302"/>
                  </a:lnTo>
                  <a:lnTo>
                    <a:pt x="148945" y="11798"/>
                  </a:lnTo>
                  <a:lnTo>
                    <a:pt x="142519" y="0"/>
                  </a:lnTo>
                  <a:lnTo>
                    <a:pt x="116725" y="0"/>
                  </a:lnTo>
                  <a:lnTo>
                    <a:pt x="116725" y="16840"/>
                  </a:lnTo>
                  <a:lnTo>
                    <a:pt x="116725" y="29273"/>
                  </a:lnTo>
                  <a:lnTo>
                    <a:pt x="111696" y="34302"/>
                  </a:lnTo>
                  <a:lnTo>
                    <a:pt x="99263" y="34302"/>
                  </a:lnTo>
                  <a:lnTo>
                    <a:pt x="94221" y="29273"/>
                  </a:lnTo>
                  <a:lnTo>
                    <a:pt x="94221" y="16840"/>
                  </a:lnTo>
                  <a:lnTo>
                    <a:pt x="99263" y="11798"/>
                  </a:lnTo>
                  <a:lnTo>
                    <a:pt x="111696" y="11798"/>
                  </a:lnTo>
                  <a:lnTo>
                    <a:pt x="116725" y="16840"/>
                  </a:lnTo>
                  <a:lnTo>
                    <a:pt x="116725" y="0"/>
                  </a:lnTo>
                  <a:lnTo>
                    <a:pt x="68465" y="0"/>
                  </a:lnTo>
                  <a:lnTo>
                    <a:pt x="43294" y="46101"/>
                  </a:lnTo>
                  <a:lnTo>
                    <a:pt x="167640" y="46101"/>
                  </a:lnTo>
                  <a:close/>
                </a:path>
                <a:path w="211455" h="287654">
                  <a:moveTo>
                    <a:pt x="210947" y="27724"/>
                  </a:moveTo>
                  <a:lnTo>
                    <a:pt x="207657" y="24422"/>
                  </a:lnTo>
                  <a:lnTo>
                    <a:pt x="203606" y="24422"/>
                  </a:lnTo>
                  <a:lnTo>
                    <a:pt x="161188" y="24422"/>
                  </a:lnTo>
                  <a:lnTo>
                    <a:pt x="170154" y="40843"/>
                  </a:lnTo>
                  <a:lnTo>
                    <a:pt x="195580" y="40843"/>
                  </a:lnTo>
                  <a:lnTo>
                    <a:pt x="195580" y="270662"/>
                  </a:lnTo>
                  <a:lnTo>
                    <a:pt x="15354" y="270662"/>
                  </a:lnTo>
                  <a:lnTo>
                    <a:pt x="15354" y="40843"/>
                  </a:lnTo>
                  <a:lnTo>
                    <a:pt x="40805" y="40843"/>
                  </a:lnTo>
                  <a:lnTo>
                    <a:pt x="49771" y="24422"/>
                  </a:lnTo>
                  <a:lnTo>
                    <a:pt x="3289" y="24422"/>
                  </a:lnTo>
                  <a:lnTo>
                    <a:pt x="0" y="27724"/>
                  </a:lnTo>
                  <a:lnTo>
                    <a:pt x="0" y="283781"/>
                  </a:lnTo>
                  <a:lnTo>
                    <a:pt x="3289" y="287083"/>
                  </a:lnTo>
                  <a:lnTo>
                    <a:pt x="207657" y="287083"/>
                  </a:lnTo>
                  <a:lnTo>
                    <a:pt x="210947" y="283781"/>
                  </a:lnTo>
                  <a:lnTo>
                    <a:pt x="210947" y="27724"/>
                  </a:lnTo>
                  <a:close/>
                </a:path>
              </a:pathLst>
            </a:custGeom>
            <a:solidFill>
              <a:srgbClr val="009EE3"/>
            </a:solidFill>
          </p:spPr>
          <p:txBody>
            <a:bodyPr wrap="square" lIns="0" tIns="0" rIns="0" bIns="0" rtlCol="0"/>
            <a:lstStyle/>
            <a:p>
              <a:endParaRPr/>
            </a:p>
          </p:txBody>
        </p:sp>
        <p:pic>
          <p:nvPicPr>
            <p:cNvPr id="60" name="object 60"/>
            <p:cNvPicPr/>
            <p:nvPr/>
          </p:nvPicPr>
          <p:blipFill>
            <a:blip r:embed="rId9" cstate="print"/>
            <a:stretch>
              <a:fillRect/>
            </a:stretch>
          </p:blipFill>
          <p:spPr>
            <a:xfrm>
              <a:off x="2194640" y="3823060"/>
              <a:ext cx="125243" cy="173767"/>
            </a:xfrm>
            <a:prstGeom prst="rect">
              <a:avLst/>
            </a:prstGeom>
          </p:spPr>
        </p:pic>
      </p:grpSp>
      <p:sp>
        <p:nvSpPr>
          <p:cNvPr id="61" name="object 61"/>
          <p:cNvSpPr txBox="1"/>
          <p:nvPr/>
        </p:nvSpPr>
        <p:spPr>
          <a:xfrm>
            <a:off x="3181459" y="3230567"/>
            <a:ext cx="2200275" cy="1008000"/>
          </a:xfrm>
          <a:prstGeom prst="rect">
            <a:avLst/>
          </a:prstGeom>
          <a:solidFill>
            <a:srgbClr val="009EE3"/>
          </a:solidFill>
        </p:spPr>
        <p:txBody>
          <a:bodyPr vert="horz" wrap="square" lIns="0" tIns="86360" rIns="0" bIns="0" rtlCol="0">
            <a:spAutoFit/>
          </a:bodyPr>
          <a:lstStyle/>
          <a:p>
            <a:pPr marL="133985" indent="-86360">
              <a:lnSpc>
                <a:spcPct val="100000"/>
              </a:lnSpc>
              <a:spcBef>
                <a:spcPts val="68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Par de fricción óptimo.</a:t>
            </a:r>
            <a:endParaRPr sz="700" dirty="0">
              <a:latin typeface="MB Corpo S Text Light"/>
              <a:cs typeface="MB Corpo S Text Light"/>
            </a:endParaRPr>
          </a:p>
          <a:p>
            <a:pPr marL="133985" indent="-86360">
              <a:lnSpc>
                <a:spcPct val="100000"/>
              </a:lnSpc>
              <a:spcBef>
                <a:spcPts val="375"/>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Potencia de frenado excelente desde el primer día.</a:t>
            </a:r>
          </a:p>
          <a:p>
            <a:pPr marL="133985" indent="-86360">
              <a:lnSpc>
                <a:spcPct val="100000"/>
              </a:lnSpc>
              <a:spcBef>
                <a:spcPts val="375"/>
              </a:spcBef>
              <a:buChar char="•"/>
              <a:tabLst>
                <a:tab pos="133985" algn="l"/>
              </a:tabLst>
            </a:pPr>
            <a:r>
              <a:rPr lang="es-ES" sz="700" dirty="0">
                <a:solidFill>
                  <a:srgbClr val="FFFFFF"/>
                </a:solidFill>
                <a:latin typeface="MB Corpo S Text Light"/>
                <a:cs typeface="MB Corpo S Text Light"/>
                <a:sym typeface="MB Corpo S Text Light"/>
              </a:rPr>
              <a:t>Resistencia a las fisuras y deformaciones.</a:t>
            </a:r>
            <a:endParaRPr sz="700" dirty="0">
              <a:latin typeface="MB Corpo S Text Light"/>
              <a:cs typeface="MB Corpo S Text Light"/>
            </a:endParaRPr>
          </a:p>
          <a:p>
            <a:pPr marL="133985" marR="247650" indent="-86995">
              <a:lnSpc>
                <a:spcPct val="113300"/>
              </a:lnSpc>
              <a:spcBef>
                <a:spcPts val="265"/>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Protección contra la corrosión perfecta gracias a un recubrimiento especial de protección.</a:t>
            </a:r>
            <a:endParaRPr sz="700" dirty="0">
              <a:latin typeface="MB Corpo S Text Light"/>
              <a:cs typeface="MB Corpo S Text Light"/>
            </a:endParaRPr>
          </a:p>
        </p:txBody>
      </p:sp>
      <p:sp>
        <p:nvSpPr>
          <p:cNvPr id="62" name="object 62"/>
          <p:cNvSpPr txBox="1"/>
          <p:nvPr/>
        </p:nvSpPr>
        <p:spPr>
          <a:xfrm>
            <a:off x="5416464" y="3290210"/>
            <a:ext cx="1965325" cy="774636"/>
          </a:xfrm>
          <a:prstGeom prst="rect">
            <a:avLst/>
          </a:prstGeom>
        </p:spPr>
        <p:txBody>
          <a:bodyPr vert="horz" wrap="square" lIns="0" tIns="12700" rIns="0" bIns="0" rtlCol="0">
            <a:spAutoFit/>
          </a:bodyPr>
          <a:lstStyle/>
          <a:p>
            <a:pPr marL="76200" marR="175895" indent="-64135">
              <a:lnSpc>
                <a:spcPct val="113300"/>
              </a:lnSpc>
              <a:spcBef>
                <a:spcPts val="100"/>
              </a:spcBef>
              <a:buChar char="•"/>
              <a:tabLst>
                <a:tab pos="77470" algn="l"/>
              </a:tabLst>
            </a:pPr>
            <a:r>
              <a:rPr lang="es-ES" sz="700" dirty="0">
                <a:solidFill>
                  <a:srgbClr val="1A1A18"/>
                </a:solidFill>
                <a:latin typeface="MB Corpo S Text Light"/>
                <a:ea typeface="MB Corpo S Text Light"/>
                <a:cs typeface="MB Corpo S Text Light"/>
                <a:sym typeface="MB Corpo S Text Light"/>
              </a:rPr>
              <a:t>Tiempo de montaje breve, ya que el recubrimiento de protección no debe retirarse.</a:t>
            </a:r>
            <a:endParaRPr sz="700" dirty="0">
              <a:latin typeface="MB Corpo S Text Light"/>
              <a:cs typeface="MB Corpo S Text Light"/>
            </a:endParaRPr>
          </a:p>
          <a:p>
            <a:pPr marL="76200" marR="5080" indent="-64135">
              <a:lnSpc>
                <a:spcPct val="113300"/>
              </a:lnSpc>
              <a:spcBef>
                <a:spcPts val="265"/>
              </a:spcBef>
              <a:buChar char="•"/>
              <a:tabLst>
                <a:tab pos="77470" algn="l"/>
              </a:tabLst>
            </a:pPr>
            <a:r>
              <a:rPr lang="es-ES" sz="700" dirty="0">
                <a:solidFill>
                  <a:srgbClr val="1A1A18"/>
                </a:solidFill>
                <a:latin typeface="MB Corpo S Text Light"/>
                <a:ea typeface="MB Corpo S Text Light"/>
                <a:cs typeface="MB Corpo S Text Light"/>
                <a:sym typeface="MB Corpo S Text Light"/>
              </a:rPr>
              <a:t>Ahorro de tiempo gracias a una fase de rodaje más corta, ya que el coeficiente de fricción óptimo se alcanza rápidamente.</a:t>
            </a:r>
            <a:endParaRPr sz="700" dirty="0">
              <a:latin typeface="MB Corpo S Text Light"/>
              <a:cs typeface="MB Corpo S Text Light"/>
            </a:endParaRPr>
          </a:p>
        </p:txBody>
      </p:sp>
      <p:sp>
        <p:nvSpPr>
          <p:cNvPr id="63" name="object 63"/>
          <p:cNvSpPr txBox="1"/>
          <p:nvPr/>
        </p:nvSpPr>
        <p:spPr>
          <a:xfrm>
            <a:off x="7684113" y="3290210"/>
            <a:ext cx="1649730" cy="38862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es-ES" sz="700">
                <a:solidFill>
                  <a:srgbClr val="009EE3"/>
                </a:solidFill>
                <a:latin typeface="MB Corpo S Text Light"/>
                <a:ea typeface="MB Corpo S Text Light"/>
                <a:cs typeface="MB Corpo S Text Light"/>
                <a:sym typeface="MB Corpo S Text Light"/>
              </a:rPr>
              <a:t>Los frenos ofrecen potencias máximas. ¡Frenan el vehículo de 100 km/h a 0 en aproximadamente 2,7 segundos!</a:t>
            </a:r>
            <a:endParaRPr sz="700">
              <a:latin typeface="MB Corpo S Text Light"/>
              <a:cs typeface="MB Corpo S Text Light"/>
            </a:endParaRPr>
          </a:p>
        </p:txBody>
      </p:sp>
      <p:sp>
        <p:nvSpPr>
          <p:cNvPr id="64" name="object 64"/>
          <p:cNvSpPr txBox="1"/>
          <p:nvPr/>
        </p:nvSpPr>
        <p:spPr>
          <a:xfrm>
            <a:off x="644278" y="4415281"/>
            <a:ext cx="1464302" cy="805029"/>
          </a:xfrm>
          <a:prstGeom prst="rect">
            <a:avLst/>
          </a:prstGeom>
        </p:spPr>
        <p:txBody>
          <a:bodyPr vert="horz" wrap="square" lIns="0" tIns="17145" rIns="0" bIns="0" rtlCol="0">
            <a:spAutoFit/>
          </a:bodyPr>
          <a:lstStyle/>
          <a:p>
            <a:pPr marL="12700" marR="259715">
              <a:lnSpc>
                <a:spcPts val="1130"/>
              </a:lnSpc>
              <a:spcBef>
                <a:spcPts val="135"/>
              </a:spcBef>
            </a:pPr>
            <a:r>
              <a:rPr lang="es-ES" sz="950" b="1" dirty="0">
                <a:solidFill>
                  <a:srgbClr val="009EE3"/>
                </a:solidFill>
                <a:latin typeface="MB Corpo S Text"/>
                <a:ea typeface="MB Corpo S Text"/>
                <a:cs typeface="MB Corpo S Text"/>
                <a:sym typeface="MB Corpo S Text"/>
              </a:rPr>
              <a:t>Discos de freno de construcción ligera.</a:t>
            </a:r>
            <a:endParaRPr sz="950" dirty="0">
              <a:latin typeface="MB Corpo S Text"/>
              <a:cs typeface="MB Corpo S Text"/>
            </a:endParaRPr>
          </a:p>
          <a:p>
            <a:pPr marL="12700" marR="5080">
              <a:lnSpc>
                <a:spcPct val="113300"/>
              </a:lnSpc>
              <a:spcBef>
                <a:spcPts val="170"/>
              </a:spcBef>
            </a:pPr>
            <a:r>
              <a:rPr lang="es-ES" sz="700" dirty="0">
                <a:solidFill>
                  <a:srgbClr val="1A1A18"/>
                </a:solidFill>
                <a:latin typeface="MB Corpo S Text Light"/>
                <a:ea typeface="MB Corpo S Text Light"/>
                <a:cs typeface="MB Corpo S Text Light"/>
                <a:sym typeface="MB Corpo S Text Light"/>
              </a:rPr>
              <a:t>Disco de freno de construcción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ligera con dentado innovador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entre el anillo de freno y la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campana de acero.</a:t>
            </a:r>
            <a:endParaRPr sz="700" dirty="0">
              <a:latin typeface="MB Corpo S Text Light"/>
              <a:cs typeface="MB Corpo S Text Light"/>
            </a:endParaRPr>
          </a:p>
        </p:txBody>
      </p:sp>
      <p:pic>
        <p:nvPicPr>
          <p:cNvPr id="65" name="object 65"/>
          <p:cNvPicPr/>
          <p:nvPr/>
        </p:nvPicPr>
        <p:blipFill>
          <a:blip r:embed="rId10" cstate="print"/>
          <a:stretch>
            <a:fillRect/>
          </a:stretch>
        </p:blipFill>
        <p:spPr>
          <a:xfrm>
            <a:off x="2143310" y="4423008"/>
            <a:ext cx="814680" cy="861156"/>
          </a:xfrm>
          <a:prstGeom prst="rect">
            <a:avLst/>
          </a:prstGeom>
        </p:spPr>
      </p:pic>
      <p:sp>
        <p:nvSpPr>
          <p:cNvPr id="66" name="object 66"/>
          <p:cNvSpPr txBox="1"/>
          <p:nvPr/>
        </p:nvSpPr>
        <p:spPr>
          <a:xfrm>
            <a:off x="3181459" y="4347458"/>
            <a:ext cx="2200275" cy="1015365"/>
          </a:xfrm>
          <a:prstGeom prst="rect">
            <a:avLst/>
          </a:prstGeom>
          <a:solidFill>
            <a:srgbClr val="009EE3"/>
          </a:solidFill>
        </p:spPr>
        <p:txBody>
          <a:bodyPr vert="horz" wrap="square" lIns="0" tIns="71755" rIns="0" bIns="0" rtlCol="0">
            <a:spAutoFit/>
          </a:bodyPr>
          <a:lstStyle/>
          <a:p>
            <a:pPr marL="132715" marR="430530" indent="-85090">
              <a:lnSpc>
                <a:spcPct val="113300"/>
              </a:lnSpc>
              <a:spcBef>
                <a:spcPts val="565"/>
              </a:spcBef>
              <a:buChar char="•"/>
              <a:tabLst>
                <a:tab pos="132715" algn="l"/>
              </a:tabLst>
            </a:pPr>
            <a:r>
              <a:rPr lang="es-ES" sz="700">
                <a:solidFill>
                  <a:srgbClr val="FFFFFF"/>
                </a:solidFill>
                <a:latin typeface="MB Corpo S Text Light"/>
                <a:ea typeface="MB Corpo S Text Light"/>
                <a:cs typeface="MB Corpo S Text Light"/>
                <a:sym typeface="MB Corpo S Text Light"/>
              </a:rPr>
              <a:t>Consumo de combustible y confort de conducción mejorados gracias al menor peso (hasta 1,5 kg por disco de freno).</a:t>
            </a:r>
            <a:endParaRPr sz="700">
              <a:latin typeface="MB Corpo S Text Light"/>
              <a:cs typeface="MB Corpo S Text Light"/>
            </a:endParaRPr>
          </a:p>
        </p:txBody>
      </p:sp>
      <p:sp>
        <p:nvSpPr>
          <p:cNvPr id="67" name="object 67"/>
          <p:cNvSpPr txBox="1"/>
          <p:nvPr/>
        </p:nvSpPr>
        <p:spPr>
          <a:xfrm>
            <a:off x="5416464" y="4407104"/>
            <a:ext cx="1905635" cy="736164"/>
          </a:xfrm>
          <a:prstGeom prst="rect">
            <a:avLst/>
          </a:prstGeom>
        </p:spPr>
        <p:txBody>
          <a:bodyPr vert="horz" wrap="square" lIns="0" tIns="12700" rIns="0" bIns="0" rtlCol="0">
            <a:spAutoFit/>
          </a:bodyPr>
          <a:lstStyle/>
          <a:p>
            <a:pPr marL="76200" marR="5080" indent="-64135">
              <a:lnSpc>
                <a:spcPct val="113300"/>
              </a:lnSpc>
              <a:spcBef>
                <a:spcPts val="100"/>
              </a:spcBef>
              <a:buChar char="•"/>
              <a:tabLst>
                <a:tab pos="77470" algn="l"/>
              </a:tabLst>
            </a:pPr>
            <a:r>
              <a:rPr lang="es-ES" sz="700" dirty="0">
                <a:solidFill>
                  <a:srgbClr val="1A1A18"/>
                </a:solidFill>
                <a:latin typeface="MB Corpo S Text Light"/>
                <a:ea typeface="MB Corpo S Text Light"/>
                <a:cs typeface="MB Corpo S Text Light"/>
                <a:sym typeface="MB Corpo S Text Light"/>
              </a:rPr>
              <a:t>Ancho de vía admisible solo si se utiliza el 	disco de freno de construcción ligera.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Es posible que los discos de freno con 	base de la campana &gt; 2,5 mm requieran una 	homologación por separado (según la legislación nacional).</a:t>
            </a:r>
            <a:endParaRPr sz="700" dirty="0">
              <a:latin typeface="MB Corpo S Text Light"/>
              <a:cs typeface="MB Corpo S Text Light"/>
            </a:endParaRPr>
          </a:p>
        </p:txBody>
      </p:sp>
      <p:sp>
        <p:nvSpPr>
          <p:cNvPr id="68" name="object 68"/>
          <p:cNvSpPr txBox="1"/>
          <p:nvPr/>
        </p:nvSpPr>
        <p:spPr>
          <a:xfrm>
            <a:off x="7684113" y="4407104"/>
            <a:ext cx="1675764" cy="50927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es-ES" sz="700">
                <a:solidFill>
                  <a:srgbClr val="009EE3"/>
                </a:solidFill>
                <a:latin typeface="MB Corpo S Text Light"/>
                <a:ea typeface="MB Corpo S Text Light"/>
                <a:cs typeface="MB Corpo S Text Light"/>
                <a:sym typeface="MB Corpo S Text Light"/>
              </a:rPr>
              <a:t>Normalmente, los discos de fundición gris tienen una base de la campana más gruesa y no están autorizados por Mercedes‑Benz Group AG para las series en cuestión.</a:t>
            </a:r>
            <a:endParaRPr sz="700">
              <a:latin typeface="MB Corpo S Text Light"/>
              <a:cs typeface="MB Corpo S Text Light"/>
            </a:endParaRPr>
          </a:p>
        </p:txBody>
      </p:sp>
      <p:sp>
        <p:nvSpPr>
          <p:cNvPr id="69" name="object 69"/>
          <p:cNvSpPr txBox="1"/>
          <p:nvPr/>
        </p:nvSpPr>
        <p:spPr>
          <a:xfrm>
            <a:off x="12814658" y="2028825"/>
            <a:ext cx="2347901" cy="1215390"/>
          </a:xfrm>
          <a:prstGeom prst="rect">
            <a:avLst/>
          </a:prstGeom>
        </p:spPr>
        <p:txBody>
          <a:bodyPr vert="horz" wrap="square" lIns="0" tIns="60325" rIns="0" bIns="0" rtlCol="0">
            <a:spAutoFit/>
          </a:bodyPr>
          <a:lstStyle/>
          <a:p>
            <a:pPr marL="12700">
              <a:lnSpc>
                <a:spcPct val="100000"/>
              </a:lnSpc>
              <a:spcBef>
                <a:spcPts val="475"/>
              </a:spcBef>
            </a:pPr>
            <a:r>
              <a:rPr lang="es-ES" sz="700" b="1" dirty="0">
                <a:solidFill>
                  <a:srgbClr val="1A1A18"/>
                </a:solidFill>
                <a:latin typeface="MB Corpo S Text"/>
                <a:ea typeface="MB Corpo S Text"/>
                <a:cs typeface="MB Corpo S Text"/>
                <a:sym typeface="MB Corpo S Text"/>
              </a:rPr>
              <a:t>Pedir conjuntamente ahora:</a:t>
            </a:r>
            <a:endParaRPr sz="700" dirty="0">
              <a:latin typeface="MB Corpo S Text"/>
              <a:cs typeface="MB Corpo S Text"/>
            </a:endParaRPr>
          </a:p>
          <a:p>
            <a:pPr marL="113664" marR="37465" indent="-101600">
              <a:lnSpc>
                <a:spcPct val="113300"/>
              </a:lnSpc>
              <a:spcBef>
                <a:spcPts val="270"/>
              </a:spcBef>
              <a:buChar char="•"/>
              <a:tabLst>
                <a:tab pos="113664" algn="l"/>
              </a:tabLst>
            </a:pPr>
            <a:r>
              <a:rPr lang="es-ES" sz="700" dirty="0">
                <a:solidFill>
                  <a:srgbClr val="1A1A18"/>
                </a:solidFill>
                <a:latin typeface="MB Corpo S Text Light"/>
                <a:ea typeface="MB Corpo S Text Light"/>
                <a:cs typeface="MB Corpo S Text Light"/>
                <a:sym typeface="MB Corpo S Text Light"/>
              </a:rPr>
              <a:t>Líquido de frenos original Mercedes‑Benz,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botella de 1 litro (A 000 989 08 07 13)</a:t>
            </a:r>
            <a:endParaRPr sz="700" dirty="0">
              <a:latin typeface="MB Corpo S Text Light"/>
              <a:cs typeface="MB Corpo S Text Light"/>
            </a:endParaRPr>
          </a:p>
          <a:p>
            <a:pPr marL="113664">
              <a:lnSpc>
                <a:spcPct val="100000"/>
              </a:lnSpc>
              <a:spcBef>
                <a:spcPts val="375"/>
              </a:spcBef>
            </a:pPr>
            <a:r>
              <a:rPr lang="es-ES" sz="700" dirty="0">
                <a:solidFill>
                  <a:srgbClr val="009EE3"/>
                </a:solidFill>
                <a:latin typeface="MB Corpo S Text Light"/>
                <a:ea typeface="MB Corpo S Text Light"/>
                <a:cs typeface="MB Corpo S Text Light"/>
                <a:sym typeface="MB Corpo S Text Light"/>
              </a:rPr>
              <a:t>Ventajas para usted:</a:t>
            </a:r>
            <a:endParaRPr sz="700" dirty="0">
              <a:latin typeface="MB Corpo S Text Light"/>
              <a:cs typeface="MB Corpo S Text Light"/>
            </a:endParaRPr>
          </a:p>
          <a:p>
            <a:pPr marL="185420" marR="244475" indent="-71755">
              <a:lnSpc>
                <a:spcPct val="113300"/>
              </a:lnSpc>
            </a:pPr>
            <a:r>
              <a:rPr lang="es-ES" sz="700" dirty="0">
                <a:solidFill>
                  <a:srgbClr val="009EE3"/>
                </a:solidFill>
                <a:latin typeface="MB Corpo S Text Light"/>
                <a:ea typeface="MB Corpo S Text Light"/>
                <a:cs typeface="MB Corpo S Text Light"/>
                <a:sym typeface="MB Corpo S Text Light"/>
              </a:rPr>
              <a:t>+ mayor reserva de seguridad para </a:t>
            </a:r>
            <a:br>
              <a:rPr lang="es-ES" sz="700" dirty="0">
                <a:solidFill>
                  <a:srgbClr val="009EE3"/>
                </a:solidFill>
                <a:latin typeface="MB Corpo S Text Light"/>
                <a:ea typeface="MB Corpo S Text Light"/>
                <a:cs typeface="MB Corpo S Text Light"/>
                <a:sym typeface="MB Corpo S Text Light"/>
              </a:rPr>
            </a:br>
            <a:r>
              <a:rPr lang="es-ES" sz="700" dirty="0">
                <a:solidFill>
                  <a:srgbClr val="009EE3"/>
                </a:solidFill>
                <a:latin typeface="MB Corpo S Text Light"/>
                <a:ea typeface="MB Corpo S Text Light"/>
                <a:cs typeface="MB Corpo S Text Light"/>
                <a:sym typeface="MB Corpo S Text Light"/>
              </a:rPr>
              <a:t>cuando también circule por montaña</a:t>
            </a:r>
            <a:endParaRPr sz="700" dirty="0">
              <a:latin typeface="MB Corpo S Text Light"/>
              <a:cs typeface="MB Corpo S Text Light"/>
            </a:endParaRPr>
          </a:p>
          <a:p>
            <a:pPr marL="185420" marR="460375" indent="-71755">
              <a:lnSpc>
                <a:spcPct val="113300"/>
              </a:lnSpc>
            </a:pPr>
            <a:r>
              <a:rPr lang="es-ES" sz="700" dirty="0">
                <a:solidFill>
                  <a:srgbClr val="009EE3"/>
                </a:solidFill>
                <a:latin typeface="MB Corpo S Text Light"/>
                <a:ea typeface="MB Corpo S Text Light"/>
                <a:cs typeface="MB Corpo S Text Light"/>
                <a:sym typeface="MB Corpo S Text Light"/>
              </a:rPr>
              <a:t>+ cumple todas las exigencias de la especificación Daimler</a:t>
            </a:r>
            <a:r>
              <a:rPr lang="es-ES" sz="700" dirty="0">
                <a:latin typeface="MB Corpo S Text Light"/>
                <a:ea typeface="MB Corpo S Text Light"/>
                <a:cs typeface="MB Corpo S Text Light"/>
                <a:sym typeface="MB Corpo S Text Light"/>
              </a:rPr>
              <a:t> </a:t>
            </a:r>
            <a:r>
              <a:rPr lang="es-ES" sz="700" dirty="0">
                <a:solidFill>
                  <a:srgbClr val="009EE3"/>
                </a:solidFill>
                <a:latin typeface="MB Corpo S Text Light"/>
                <a:ea typeface="MB Corpo S Text Light"/>
                <a:cs typeface="MB Corpo S Text Light"/>
                <a:sym typeface="MB Corpo S Text Light"/>
              </a:rPr>
              <a:t>según Mercedes‑Benz BeVo, hoja 331.0</a:t>
            </a:r>
            <a:endParaRPr sz="700" dirty="0">
              <a:latin typeface="MB Corpo S Text Light"/>
              <a:cs typeface="MB Corpo S Text Light"/>
            </a:endParaRPr>
          </a:p>
        </p:txBody>
      </p:sp>
      <p:sp>
        <p:nvSpPr>
          <p:cNvPr id="70" name="object 70"/>
          <p:cNvSpPr txBox="1"/>
          <p:nvPr/>
        </p:nvSpPr>
        <p:spPr>
          <a:xfrm>
            <a:off x="12814659" y="3373135"/>
            <a:ext cx="2246236" cy="1005147"/>
          </a:xfrm>
          <a:prstGeom prst="rect">
            <a:avLst/>
          </a:prstGeom>
        </p:spPr>
        <p:txBody>
          <a:bodyPr vert="horz" wrap="square" lIns="0" tIns="12700" rIns="0" bIns="0" rtlCol="0">
            <a:spAutoFit/>
          </a:bodyPr>
          <a:lstStyle/>
          <a:p>
            <a:pPr marL="113664" marR="93980" indent="-101600">
              <a:lnSpc>
                <a:spcPct val="113300"/>
              </a:lnSpc>
              <a:spcBef>
                <a:spcPts val="100"/>
              </a:spcBef>
              <a:buChar char="•"/>
              <a:tabLst>
                <a:tab pos="113664" algn="l"/>
              </a:tabLst>
            </a:pPr>
            <a:r>
              <a:rPr lang="es-ES" sz="700" dirty="0">
                <a:solidFill>
                  <a:srgbClr val="1A1A18"/>
                </a:solidFill>
                <a:latin typeface="MB Corpo S Text Light"/>
                <a:ea typeface="MB Corpo S Text Light"/>
                <a:cs typeface="MB Corpo S Text Light"/>
                <a:sym typeface="MB Corpo S Text Light"/>
              </a:rPr>
              <a:t>Pasta para frenos original Mercedes‑Benz,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sobres de 3 g (A 001 989 94 51 09),</a:t>
            </a:r>
            <a:endParaRPr sz="700" dirty="0">
              <a:latin typeface="MB Corpo S Text Light"/>
              <a:cs typeface="MB Corpo S Text Light"/>
            </a:endParaRPr>
          </a:p>
          <a:p>
            <a:pPr marL="113664">
              <a:lnSpc>
                <a:spcPct val="100000"/>
              </a:lnSpc>
              <a:spcBef>
                <a:spcPts val="110"/>
              </a:spcBef>
            </a:pPr>
            <a:r>
              <a:rPr lang="es-ES" sz="700" dirty="0">
                <a:solidFill>
                  <a:srgbClr val="1A1A18"/>
                </a:solidFill>
                <a:latin typeface="MB Corpo S Text Light"/>
                <a:ea typeface="MB Corpo S Text Light"/>
                <a:cs typeface="MB Corpo S Text Light"/>
                <a:sym typeface="MB Corpo S Text Light"/>
              </a:rPr>
              <a:t>tubo de 100 g (A 001 989 94 51 12)</a:t>
            </a:r>
            <a:endParaRPr sz="700" dirty="0">
              <a:latin typeface="MB Corpo S Text Light"/>
              <a:cs typeface="MB Corpo S Text Light"/>
            </a:endParaRPr>
          </a:p>
          <a:p>
            <a:pPr marL="113664">
              <a:lnSpc>
                <a:spcPct val="100000"/>
              </a:lnSpc>
              <a:spcBef>
                <a:spcPts val="380"/>
              </a:spcBef>
            </a:pPr>
            <a:r>
              <a:rPr lang="es-ES" sz="700" dirty="0">
                <a:solidFill>
                  <a:srgbClr val="009EE3"/>
                </a:solidFill>
                <a:latin typeface="MB Corpo S Text Light"/>
                <a:ea typeface="MB Corpo S Text Light"/>
                <a:cs typeface="MB Corpo S Text Light"/>
                <a:sym typeface="MB Corpo S Text Light"/>
              </a:rPr>
              <a:t>Ventajas para usted:</a:t>
            </a:r>
            <a:endParaRPr sz="700" dirty="0">
              <a:latin typeface="MB Corpo S Text Light"/>
              <a:cs typeface="MB Corpo S Text Light"/>
            </a:endParaRPr>
          </a:p>
          <a:p>
            <a:pPr marL="113664">
              <a:lnSpc>
                <a:spcPct val="100000"/>
              </a:lnSpc>
              <a:spcBef>
                <a:spcPts val="110"/>
              </a:spcBef>
            </a:pPr>
            <a:r>
              <a:rPr lang="es-ES" sz="700" dirty="0">
                <a:solidFill>
                  <a:srgbClr val="009EE3"/>
                </a:solidFill>
                <a:latin typeface="MB Corpo S Text Light"/>
                <a:ea typeface="MB Corpo S Text Light"/>
                <a:cs typeface="MB Corpo S Text Light"/>
                <a:sym typeface="MB Corpo S Text Light"/>
              </a:rPr>
              <a:t>+ se previenen los chirridos de los frenos </a:t>
            </a:r>
            <a:br>
              <a:rPr lang="es-ES" sz="700" dirty="0">
                <a:solidFill>
                  <a:srgbClr val="009EE3"/>
                </a:solidFill>
                <a:latin typeface="MB Corpo S Text Light"/>
                <a:ea typeface="MB Corpo S Text Light"/>
                <a:cs typeface="MB Corpo S Text Light"/>
                <a:sym typeface="MB Corpo S Text Light"/>
              </a:rPr>
            </a:br>
            <a:r>
              <a:rPr lang="es-ES" sz="700" dirty="0">
                <a:solidFill>
                  <a:srgbClr val="009EE3"/>
                </a:solidFill>
                <a:latin typeface="MB Corpo S Text Light"/>
                <a:ea typeface="MB Corpo S Text Light"/>
                <a:cs typeface="MB Corpo S Text Light"/>
                <a:sym typeface="MB Corpo S Text Light"/>
              </a:rPr>
              <a:t>   de disco</a:t>
            </a:r>
            <a:endParaRPr sz="700" dirty="0">
              <a:latin typeface="MB Corpo S Text Light"/>
              <a:cs typeface="MB Corpo S Text Light"/>
            </a:endParaRPr>
          </a:p>
          <a:p>
            <a:pPr marL="113664">
              <a:lnSpc>
                <a:spcPct val="100000"/>
              </a:lnSpc>
              <a:spcBef>
                <a:spcPts val="110"/>
              </a:spcBef>
            </a:pPr>
            <a:r>
              <a:rPr lang="es-ES" sz="700" dirty="0">
                <a:solidFill>
                  <a:srgbClr val="009EE3"/>
                </a:solidFill>
                <a:latin typeface="MB Corpo S Text Light"/>
                <a:ea typeface="MB Corpo S Text Light"/>
                <a:cs typeface="MB Corpo S Text Light"/>
                <a:sym typeface="MB Corpo S Text Light"/>
              </a:rPr>
              <a:t>+ facturación según reparación</a:t>
            </a:r>
            <a:endParaRPr sz="700" dirty="0">
              <a:latin typeface="MB Corpo S Text Light"/>
              <a:cs typeface="MB Corpo S Text Light"/>
            </a:endParaRPr>
          </a:p>
          <a:p>
            <a:pPr marL="113664">
              <a:lnSpc>
                <a:spcPct val="100000"/>
              </a:lnSpc>
              <a:spcBef>
                <a:spcPts val="114"/>
              </a:spcBef>
            </a:pPr>
            <a:r>
              <a:rPr lang="es-ES" sz="700" dirty="0">
                <a:solidFill>
                  <a:srgbClr val="009EE3"/>
                </a:solidFill>
                <a:latin typeface="MB Corpo S Text Light"/>
                <a:ea typeface="MB Corpo S Text Light"/>
                <a:cs typeface="MB Corpo S Text Light"/>
                <a:sym typeface="MB Corpo S Text Light"/>
              </a:rPr>
              <a:t>+ protección contra la corrosión</a:t>
            </a:r>
            <a:endParaRPr sz="700" dirty="0">
              <a:latin typeface="MB Corpo S Text Light"/>
              <a:cs typeface="MB Corpo S Text Light"/>
            </a:endParaRPr>
          </a:p>
        </p:txBody>
      </p:sp>
      <p:sp>
        <p:nvSpPr>
          <p:cNvPr id="71" name="object 71"/>
          <p:cNvSpPr txBox="1"/>
          <p:nvPr/>
        </p:nvSpPr>
        <p:spPr>
          <a:xfrm>
            <a:off x="16233012" y="5614527"/>
            <a:ext cx="1820038" cy="255198"/>
          </a:xfrm>
          <a:prstGeom prst="rect">
            <a:avLst/>
          </a:prstGeom>
        </p:spPr>
        <p:txBody>
          <a:bodyPr vert="horz" wrap="square" lIns="0" tIns="26670" rIns="0" bIns="0" rtlCol="0">
            <a:spAutoFit/>
          </a:bodyPr>
          <a:lstStyle/>
          <a:p>
            <a:pPr marL="12700">
              <a:lnSpc>
                <a:spcPct val="100000"/>
              </a:lnSpc>
              <a:spcBef>
                <a:spcPts val="210"/>
              </a:spcBef>
            </a:pPr>
            <a:r>
              <a:rPr lang="es-ES" sz="700" b="1" dirty="0">
                <a:solidFill>
                  <a:srgbClr val="1A1A18"/>
                </a:solidFill>
                <a:latin typeface="MB Corpo S Text"/>
                <a:ea typeface="MB Corpo S Text"/>
                <a:cs typeface="MB Corpo S Text"/>
                <a:sym typeface="MB Corpo S Text"/>
              </a:rPr>
              <a:t>Pedir conjuntamente ahora:</a:t>
            </a:r>
            <a:endParaRPr sz="700" dirty="0">
              <a:latin typeface="MB Corpo S Text"/>
              <a:cs typeface="MB Corpo S Text"/>
            </a:endParaRPr>
          </a:p>
          <a:p>
            <a:pPr marL="113664" indent="-100965">
              <a:lnSpc>
                <a:spcPct val="100000"/>
              </a:lnSpc>
              <a:spcBef>
                <a:spcPts val="110"/>
              </a:spcBef>
              <a:buChar char="•"/>
              <a:tabLst>
                <a:tab pos="113664" algn="l"/>
              </a:tabLst>
            </a:pPr>
            <a:r>
              <a:rPr lang="es-ES" sz="700" dirty="0">
                <a:solidFill>
                  <a:srgbClr val="1A1A18"/>
                </a:solidFill>
                <a:latin typeface="MB Corpo S Text Light"/>
                <a:ea typeface="MB Corpo S Text Light"/>
                <a:cs typeface="MB Corpo S Text Light"/>
                <a:sym typeface="MB Corpo S Text Light"/>
              </a:rPr>
              <a:t>Sensores de desgaste de los forros de freno</a:t>
            </a:r>
            <a:endParaRPr sz="700" dirty="0">
              <a:latin typeface="MB Corpo S Text Light"/>
              <a:cs typeface="MB Corpo S Text Light"/>
            </a:endParaRPr>
          </a:p>
        </p:txBody>
      </p:sp>
      <p:grpSp>
        <p:nvGrpSpPr>
          <p:cNvPr id="72" name="object 72"/>
          <p:cNvGrpSpPr/>
          <p:nvPr/>
        </p:nvGrpSpPr>
        <p:grpSpPr>
          <a:xfrm>
            <a:off x="609219" y="6187737"/>
            <a:ext cx="271145" cy="271145"/>
            <a:chOff x="609219" y="6187737"/>
            <a:chExt cx="271145" cy="271145"/>
          </a:xfrm>
        </p:grpSpPr>
        <p:sp>
          <p:nvSpPr>
            <p:cNvPr id="73" name="object 73"/>
            <p:cNvSpPr/>
            <p:nvPr/>
          </p:nvSpPr>
          <p:spPr>
            <a:xfrm>
              <a:off x="615165" y="6193683"/>
              <a:ext cx="259079" cy="259079"/>
            </a:xfrm>
            <a:custGeom>
              <a:avLst/>
              <a:gdLst/>
              <a:ahLst/>
              <a:cxnLst/>
              <a:rect l="l" t="t" r="r" b="b"/>
              <a:pathLst>
                <a:path w="259080"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rtlCol="0"/>
            <a:lstStyle/>
            <a:p>
              <a:endParaRPr/>
            </a:p>
          </p:txBody>
        </p:sp>
        <p:sp>
          <p:nvSpPr>
            <p:cNvPr id="74" name="object 74"/>
            <p:cNvSpPr/>
            <p:nvPr/>
          </p:nvSpPr>
          <p:spPr>
            <a:xfrm>
              <a:off x="674585" y="6223478"/>
              <a:ext cx="140335" cy="191135"/>
            </a:xfrm>
            <a:custGeom>
              <a:avLst/>
              <a:gdLst/>
              <a:ahLst/>
              <a:cxnLst/>
              <a:rect l="l" t="t" r="r" b="b"/>
              <a:pathLst>
                <a:path w="140334" h="191135">
                  <a:moveTo>
                    <a:pt x="35902" y="149275"/>
                  </a:moveTo>
                  <a:lnTo>
                    <a:pt x="32283" y="145669"/>
                  </a:lnTo>
                  <a:lnTo>
                    <a:pt x="27813" y="145669"/>
                  </a:lnTo>
                  <a:lnTo>
                    <a:pt x="23355" y="145669"/>
                  </a:lnTo>
                  <a:lnTo>
                    <a:pt x="19735" y="149275"/>
                  </a:lnTo>
                  <a:lnTo>
                    <a:pt x="19735" y="158216"/>
                  </a:lnTo>
                  <a:lnTo>
                    <a:pt x="23355" y="161823"/>
                  </a:lnTo>
                  <a:lnTo>
                    <a:pt x="32283" y="161823"/>
                  </a:lnTo>
                  <a:lnTo>
                    <a:pt x="35902" y="158216"/>
                  </a:lnTo>
                  <a:lnTo>
                    <a:pt x="35902" y="149275"/>
                  </a:lnTo>
                  <a:close/>
                </a:path>
                <a:path w="140334" h="191135">
                  <a:moveTo>
                    <a:pt x="35902" y="124701"/>
                  </a:moveTo>
                  <a:lnTo>
                    <a:pt x="32283" y="121081"/>
                  </a:lnTo>
                  <a:lnTo>
                    <a:pt x="27813" y="121081"/>
                  </a:lnTo>
                  <a:lnTo>
                    <a:pt x="23355" y="121081"/>
                  </a:lnTo>
                  <a:lnTo>
                    <a:pt x="19735" y="124701"/>
                  </a:lnTo>
                  <a:lnTo>
                    <a:pt x="19735" y="133629"/>
                  </a:lnTo>
                  <a:lnTo>
                    <a:pt x="23355" y="137248"/>
                  </a:lnTo>
                  <a:lnTo>
                    <a:pt x="32283" y="137248"/>
                  </a:lnTo>
                  <a:lnTo>
                    <a:pt x="35902" y="133629"/>
                  </a:lnTo>
                  <a:lnTo>
                    <a:pt x="35902" y="124701"/>
                  </a:lnTo>
                  <a:close/>
                </a:path>
                <a:path w="140334" h="191135">
                  <a:moveTo>
                    <a:pt x="35902" y="100101"/>
                  </a:moveTo>
                  <a:lnTo>
                    <a:pt x="32283" y="96481"/>
                  </a:lnTo>
                  <a:lnTo>
                    <a:pt x="27813" y="96481"/>
                  </a:lnTo>
                  <a:lnTo>
                    <a:pt x="23355" y="96481"/>
                  </a:lnTo>
                  <a:lnTo>
                    <a:pt x="19735" y="100101"/>
                  </a:lnTo>
                  <a:lnTo>
                    <a:pt x="19735" y="109042"/>
                  </a:lnTo>
                  <a:lnTo>
                    <a:pt x="23355" y="112661"/>
                  </a:lnTo>
                  <a:lnTo>
                    <a:pt x="32283" y="112661"/>
                  </a:lnTo>
                  <a:lnTo>
                    <a:pt x="35902" y="109042"/>
                  </a:lnTo>
                  <a:lnTo>
                    <a:pt x="35902" y="100101"/>
                  </a:lnTo>
                  <a:close/>
                </a:path>
                <a:path w="140334" h="191135">
                  <a:moveTo>
                    <a:pt x="35902" y="75526"/>
                  </a:moveTo>
                  <a:lnTo>
                    <a:pt x="32283" y="71907"/>
                  </a:lnTo>
                  <a:lnTo>
                    <a:pt x="27813" y="71907"/>
                  </a:lnTo>
                  <a:lnTo>
                    <a:pt x="23355" y="71907"/>
                  </a:lnTo>
                  <a:lnTo>
                    <a:pt x="19735" y="75526"/>
                  </a:lnTo>
                  <a:lnTo>
                    <a:pt x="19735" y="84467"/>
                  </a:lnTo>
                  <a:lnTo>
                    <a:pt x="23355" y="88087"/>
                  </a:lnTo>
                  <a:lnTo>
                    <a:pt x="32283" y="88087"/>
                  </a:lnTo>
                  <a:lnTo>
                    <a:pt x="35902" y="84467"/>
                  </a:lnTo>
                  <a:lnTo>
                    <a:pt x="35902" y="75526"/>
                  </a:lnTo>
                  <a:close/>
                </a:path>
                <a:path w="140334" h="191135">
                  <a:moveTo>
                    <a:pt x="35902" y="50965"/>
                  </a:moveTo>
                  <a:lnTo>
                    <a:pt x="32283" y="47345"/>
                  </a:lnTo>
                  <a:lnTo>
                    <a:pt x="27813" y="47345"/>
                  </a:lnTo>
                  <a:lnTo>
                    <a:pt x="23355" y="47345"/>
                  </a:lnTo>
                  <a:lnTo>
                    <a:pt x="19735" y="50965"/>
                  </a:lnTo>
                  <a:lnTo>
                    <a:pt x="19735" y="59893"/>
                  </a:lnTo>
                  <a:lnTo>
                    <a:pt x="23355" y="63512"/>
                  </a:lnTo>
                  <a:lnTo>
                    <a:pt x="32283" y="63512"/>
                  </a:lnTo>
                  <a:lnTo>
                    <a:pt x="35902" y="59893"/>
                  </a:lnTo>
                  <a:lnTo>
                    <a:pt x="35902" y="50965"/>
                  </a:lnTo>
                  <a:close/>
                </a:path>
                <a:path w="140334" h="191135">
                  <a:moveTo>
                    <a:pt x="111315" y="30619"/>
                  </a:moveTo>
                  <a:lnTo>
                    <a:pt x="107048"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78" y="0"/>
                  </a:lnTo>
                  <a:lnTo>
                    <a:pt x="28752" y="30619"/>
                  </a:lnTo>
                  <a:lnTo>
                    <a:pt x="111315" y="30619"/>
                  </a:lnTo>
                  <a:close/>
                </a:path>
                <a:path w="140334" h="191135">
                  <a:moveTo>
                    <a:pt x="140068" y="18402"/>
                  </a:moveTo>
                  <a:lnTo>
                    <a:pt x="137883" y="16217"/>
                  </a:lnTo>
                  <a:lnTo>
                    <a:pt x="135191" y="16217"/>
                  </a:lnTo>
                  <a:lnTo>
                    <a:pt x="107035" y="16217"/>
                  </a:lnTo>
                  <a:lnTo>
                    <a:pt x="112966" y="27127"/>
                  </a:lnTo>
                  <a:lnTo>
                    <a:pt x="129857" y="27127"/>
                  </a:lnTo>
                  <a:lnTo>
                    <a:pt x="129857" y="179705"/>
                  </a:lnTo>
                  <a:lnTo>
                    <a:pt x="10210" y="179705"/>
                  </a:lnTo>
                  <a:lnTo>
                    <a:pt x="10210" y="27127"/>
                  </a:lnTo>
                  <a:lnTo>
                    <a:pt x="27101" y="27127"/>
                  </a:lnTo>
                  <a:lnTo>
                    <a:pt x="33058"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rtlCol="0"/>
            <a:lstStyle/>
            <a:p>
              <a:endParaRPr/>
            </a:p>
          </p:txBody>
        </p:sp>
        <p:sp>
          <p:nvSpPr>
            <p:cNvPr id="75" name="object 75"/>
            <p:cNvSpPr/>
            <p:nvPr/>
          </p:nvSpPr>
          <p:spPr>
            <a:xfrm>
              <a:off x="716661" y="6269350"/>
              <a:ext cx="83185" cy="115570"/>
            </a:xfrm>
            <a:custGeom>
              <a:avLst/>
              <a:gdLst/>
              <a:ahLst/>
              <a:cxnLst/>
              <a:rect l="l" t="t" r="r" b="b"/>
              <a:pathLst>
                <a:path w="83184" h="115570">
                  <a:moveTo>
                    <a:pt x="23114" y="104724"/>
                  </a:moveTo>
                  <a:lnTo>
                    <a:pt x="0" y="104724"/>
                  </a:lnTo>
                  <a:lnTo>
                    <a:pt x="0" y="111023"/>
                  </a:lnTo>
                  <a:lnTo>
                    <a:pt x="16014" y="111023"/>
                  </a:lnTo>
                  <a:lnTo>
                    <a:pt x="23114" y="104724"/>
                  </a:lnTo>
                  <a:close/>
                </a:path>
                <a:path w="83184" h="115570">
                  <a:moveTo>
                    <a:pt x="24104" y="86448"/>
                  </a:moveTo>
                  <a:lnTo>
                    <a:pt x="17551" y="80149"/>
                  </a:lnTo>
                  <a:lnTo>
                    <a:pt x="0" y="80149"/>
                  </a:lnTo>
                  <a:lnTo>
                    <a:pt x="0" y="86448"/>
                  </a:lnTo>
                  <a:lnTo>
                    <a:pt x="24104" y="86448"/>
                  </a:lnTo>
                  <a:close/>
                </a:path>
                <a:path w="83184" h="115570">
                  <a:moveTo>
                    <a:pt x="28905" y="37274"/>
                  </a:moveTo>
                  <a:lnTo>
                    <a:pt x="23037" y="30975"/>
                  </a:lnTo>
                  <a:lnTo>
                    <a:pt x="0" y="30975"/>
                  </a:lnTo>
                  <a:lnTo>
                    <a:pt x="0" y="37274"/>
                  </a:lnTo>
                  <a:lnTo>
                    <a:pt x="28905" y="37274"/>
                  </a:lnTo>
                  <a:close/>
                </a:path>
                <a:path w="83184" h="115570">
                  <a:moveTo>
                    <a:pt x="60896" y="5905"/>
                  </a:moveTo>
                  <a:lnTo>
                    <a:pt x="0" y="5905"/>
                  </a:lnTo>
                  <a:lnTo>
                    <a:pt x="0" y="12217"/>
                  </a:lnTo>
                  <a:lnTo>
                    <a:pt x="54305" y="12217"/>
                  </a:lnTo>
                  <a:lnTo>
                    <a:pt x="60896" y="5905"/>
                  </a:lnTo>
                  <a:close/>
                </a:path>
                <a:path w="83184" h="115570">
                  <a:moveTo>
                    <a:pt x="68262" y="78790"/>
                  </a:moveTo>
                  <a:lnTo>
                    <a:pt x="63436" y="73964"/>
                  </a:lnTo>
                  <a:lnTo>
                    <a:pt x="47561" y="89839"/>
                  </a:lnTo>
                  <a:lnTo>
                    <a:pt x="31686" y="73964"/>
                  </a:lnTo>
                  <a:lnTo>
                    <a:pt x="26860" y="78790"/>
                  </a:lnTo>
                  <a:lnTo>
                    <a:pt x="42735" y="94665"/>
                  </a:lnTo>
                  <a:lnTo>
                    <a:pt x="26860" y="110540"/>
                  </a:lnTo>
                  <a:lnTo>
                    <a:pt x="31686" y="115366"/>
                  </a:lnTo>
                  <a:lnTo>
                    <a:pt x="47561" y="99491"/>
                  </a:lnTo>
                  <a:lnTo>
                    <a:pt x="63436" y="115366"/>
                  </a:lnTo>
                  <a:lnTo>
                    <a:pt x="68262" y="110540"/>
                  </a:lnTo>
                  <a:lnTo>
                    <a:pt x="52387" y="94665"/>
                  </a:lnTo>
                  <a:lnTo>
                    <a:pt x="68262" y="78790"/>
                  </a:lnTo>
                  <a:close/>
                </a:path>
                <a:path w="83184" h="115570">
                  <a:moveTo>
                    <a:pt x="78117" y="55562"/>
                  </a:moveTo>
                  <a:lnTo>
                    <a:pt x="0" y="55562"/>
                  </a:lnTo>
                  <a:lnTo>
                    <a:pt x="0" y="61861"/>
                  </a:lnTo>
                  <a:lnTo>
                    <a:pt x="78117" y="61861"/>
                  </a:lnTo>
                  <a:lnTo>
                    <a:pt x="78117" y="55562"/>
                  </a:lnTo>
                  <a:close/>
                </a:path>
                <a:path w="83184" h="115570">
                  <a:moveTo>
                    <a:pt x="83146" y="5003"/>
                  </a:moveTo>
                  <a:lnTo>
                    <a:pt x="78143" y="0"/>
                  </a:lnTo>
                  <a:lnTo>
                    <a:pt x="45212" y="32956"/>
                  </a:lnTo>
                  <a:lnTo>
                    <a:pt x="31864" y="19621"/>
                  </a:lnTo>
                  <a:lnTo>
                    <a:pt x="26873" y="24612"/>
                  </a:lnTo>
                  <a:lnTo>
                    <a:pt x="45237" y="42913"/>
                  </a:lnTo>
                  <a:lnTo>
                    <a:pt x="83146" y="5003"/>
                  </a:lnTo>
                  <a:close/>
                </a:path>
              </a:pathLst>
            </a:custGeom>
            <a:solidFill>
              <a:srgbClr val="009EE3"/>
            </a:solidFill>
          </p:spPr>
          <p:txBody>
            <a:bodyPr wrap="square" lIns="0" tIns="0" rIns="0" bIns="0" rtlCol="0"/>
            <a:lstStyle/>
            <a:p>
              <a:endParaRPr/>
            </a:p>
          </p:txBody>
        </p:sp>
      </p:grpSp>
      <p:sp>
        <p:nvSpPr>
          <p:cNvPr id="76" name="object 76"/>
          <p:cNvSpPr txBox="1"/>
          <p:nvPr/>
        </p:nvSpPr>
        <p:spPr>
          <a:xfrm>
            <a:off x="970576" y="6272636"/>
            <a:ext cx="6678455" cy="121187"/>
          </a:xfrm>
          <a:prstGeom prst="rect">
            <a:avLst/>
          </a:prstGeom>
        </p:spPr>
        <p:txBody>
          <a:bodyPr vert="horz" wrap="square" lIns="0" tIns="13335" rIns="0" bIns="0" rtlCol="0">
            <a:spAutoFit/>
          </a:bodyPr>
          <a:lstStyle/>
          <a:p>
            <a:pPr marL="12700">
              <a:lnSpc>
                <a:spcPct val="100000"/>
              </a:lnSpc>
              <a:spcBef>
                <a:spcPts val="105"/>
              </a:spcBef>
            </a:pPr>
            <a:r>
              <a:rPr lang="es-ES" sz="700" dirty="0">
                <a:solidFill>
                  <a:srgbClr val="1A1A18"/>
                </a:solidFill>
                <a:latin typeface="MB Corpo S Text Light"/>
                <a:ea typeface="MB Corpo S Text Light"/>
                <a:cs typeface="MB Corpo S Text Light"/>
                <a:sym typeface="MB Corpo S Text Light"/>
              </a:rPr>
              <a:t>Los productos con este símbolo se han sometido a comparaciones con la competencia. Encontrará una selección de los resultados de la prueba en las siguientes páginas.</a:t>
            </a:r>
            <a:endParaRPr sz="700" dirty="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692000" y="378505"/>
            <a:ext cx="0" cy="25400"/>
          </a:xfrm>
          <a:custGeom>
            <a:avLst/>
            <a:gdLst/>
            <a:ahLst/>
            <a:cxnLst/>
            <a:rect l="l" t="t" r="r" b="b"/>
            <a:pathLst>
              <a:path h="25400">
                <a:moveTo>
                  <a:pt x="0" y="25400"/>
                </a:moveTo>
                <a:lnTo>
                  <a:pt x="3" y="0"/>
                </a:lnTo>
                <a:lnTo>
                  <a:pt x="0" y="25400"/>
                </a:lnTo>
                <a:close/>
              </a:path>
            </a:pathLst>
          </a:custGeom>
          <a:solidFill>
            <a:srgbClr val="00A1E5"/>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50800" rIns="0" bIns="0" rtlCol="0">
            <a:spAutoFit/>
          </a:bodyPr>
          <a:lstStyle/>
          <a:p>
            <a:pPr marL="12700" marR="5080">
              <a:lnSpc>
                <a:spcPts val="2870"/>
              </a:lnSpc>
              <a:spcBef>
                <a:spcPts val="400"/>
              </a:spcBef>
            </a:pPr>
            <a:r>
              <a:rPr lang="es-ES">
                <a:solidFill>
                  <a:srgbClr val="00A1E5"/>
                </a:solidFill>
              </a:rPr>
              <a:t>Referente </a:t>
            </a:r>
            <a:r>
              <a:rPr lang="es-ES"/>
              <a:t>de calidad, seguridad y rentabilidad.</a:t>
            </a:r>
          </a:p>
        </p:txBody>
      </p:sp>
      <p:sp>
        <p:nvSpPr>
          <p:cNvPr id="4" name="object 4"/>
          <p:cNvSpPr txBox="1"/>
          <p:nvPr/>
        </p:nvSpPr>
        <p:spPr>
          <a:xfrm>
            <a:off x="636638" y="1178686"/>
            <a:ext cx="4232275" cy="1456055"/>
          </a:xfrm>
          <a:prstGeom prst="rect">
            <a:avLst/>
          </a:prstGeom>
        </p:spPr>
        <p:txBody>
          <a:bodyPr vert="horz" wrap="square" lIns="0" tIns="12700" rIns="0" bIns="0" rtlCol="0">
            <a:spAutoFit/>
          </a:bodyPr>
          <a:lstStyle/>
          <a:p>
            <a:pPr marL="16510">
              <a:lnSpc>
                <a:spcPct val="100000"/>
              </a:lnSpc>
              <a:spcBef>
                <a:spcPts val="100"/>
              </a:spcBef>
            </a:pPr>
            <a:r>
              <a:rPr lang="es-ES" sz="1000" b="1">
                <a:solidFill>
                  <a:srgbClr val="00A1E5"/>
                </a:solidFill>
                <a:latin typeface="Daimler CS Demi"/>
                <a:ea typeface="Daimler CS Demi"/>
                <a:cs typeface="Daimler CS Demi"/>
                <a:sym typeface="Daimler CS Demi"/>
              </a:rPr>
              <a:t>Forros y discos de freno originales Mercedes-Benz:</a:t>
            </a:r>
            <a:endParaRPr sz="1000">
              <a:latin typeface="Daimler CS Demi"/>
              <a:cs typeface="Daimler CS Demi"/>
            </a:endParaRPr>
          </a:p>
          <a:p>
            <a:pPr marL="12700" marR="5080">
              <a:lnSpc>
                <a:spcPct val="112500"/>
              </a:lnSpc>
              <a:spcBef>
                <a:spcPts val="610"/>
              </a:spcBef>
            </a:pPr>
            <a:r>
              <a:rPr lang="es-ES" sz="1000" b="1">
                <a:solidFill>
                  <a:srgbClr val="00A1E5"/>
                </a:solidFill>
                <a:latin typeface="Daimler CS Demi"/>
                <a:ea typeface="Daimler CS Demi"/>
                <a:cs typeface="Daimler CS Demi"/>
                <a:sym typeface="Daimler CS Demi"/>
              </a:rPr>
              <a:t>La fiabilidad y el rendimiento de los forros y discos de freno resultan decisivos para la seguridad de los ocupantes del vehículo y otros usuarios de la carretera, dado que un mal efecto de frenado puede prolongar considerablemente la distancia de frenado. Además, los materiales de baja calidad pueden provocar una fuerte corrosión, ruidos de los frenos y un mayor desgaste. Por todo ello, Mercedes-Benz exige el máximo nivel de calidad de los forros y discos de freno.</a:t>
            </a:r>
            <a:endParaRPr sz="1000">
              <a:latin typeface="Daimler CS Demi"/>
              <a:cs typeface="Daimler CS Demi"/>
            </a:endParaRPr>
          </a:p>
        </p:txBody>
      </p:sp>
      <p:sp>
        <p:nvSpPr>
          <p:cNvPr id="5" name="object 5"/>
          <p:cNvSpPr txBox="1"/>
          <p:nvPr/>
        </p:nvSpPr>
        <p:spPr>
          <a:xfrm>
            <a:off x="614705" y="2800406"/>
            <a:ext cx="4253865" cy="1226820"/>
          </a:xfrm>
          <a:prstGeom prst="rect">
            <a:avLst/>
          </a:prstGeom>
        </p:spPr>
        <p:txBody>
          <a:bodyPr vert="horz" wrap="square" lIns="0" tIns="13335" rIns="0" bIns="0" rtlCol="0">
            <a:spAutoFit/>
          </a:bodyPr>
          <a:lstStyle/>
          <a:p>
            <a:pPr marL="12700" marR="5080">
              <a:lnSpc>
                <a:spcPct val="112500"/>
              </a:lnSpc>
              <a:spcBef>
                <a:spcPts val="105"/>
              </a:spcBef>
            </a:pPr>
            <a:r>
              <a:rPr lang="es-ES" sz="1000" b="1">
                <a:solidFill>
                  <a:srgbClr val="00A1E5"/>
                </a:solidFill>
                <a:latin typeface="Daimler CS Demi"/>
                <a:ea typeface="Daimler CS Demi"/>
                <a:cs typeface="Daimler CS Demi"/>
                <a:sym typeface="Daimler CS Demi"/>
              </a:rPr>
              <a:t>Los disco de freno de construcción ligera Mercedes-Benz </a:t>
            </a:r>
            <a:r>
              <a:rPr lang="es-ES" sz="1000">
                <a:solidFill>
                  <a:srgbClr val="12120D"/>
                </a:solidFill>
                <a:latin typeface="Daimler CS Light"/>
                <a:ea typeface="Daimler CS Light"/>
                <a:cs typeface="Daimler CS Light"/>
                <a:sym typeface="Daimler CS Light"/>
              </a:rPr>
              <a:t>constan de una campana de acero de gran resistencia unida al anillo de freno de fundición gris mediante un dentado. El peso se reduce en hasta 1,5 kg por disco gracias al uso de acero fino en lugar de fundición gris para la campana del disco de freno y, por tanto, hasta 6 kg por vehículo—cumpliendo al mismo tiempo los máximos requisitos de seguridad—. Adicionalmente, la reducción de peso contribuye a reducir el consumo y, así, las emisiones de contaminantes.</a:t>
            </a:r>
            <a:endParaRPr sz="1000">
              <a:latin typeface="Daimler CS Light"/>
              <a:cs typeface="Daimler CS Light"/>
            </a:endParaRPr>
          </a:p>
        </p:txBody>
      </p:sp>
      <p:sp>
        <p:nvSpPr>
          <p:cNvPr id="6" name="object 6"/>
          <p:cNvSpPr txBox="1"/>
          <p:nvPr/>
        </p:nvSpPr>
        <p:spPr>
          <a:xfrm>
            <a:off x="614705" y="4170939"/>
            <a:ext cx="4166870" cy="368300"/>
          </a:xfrm>
          <a:prstGeom prst="rect">
            <a:avLst/>
          </a:prstGeom>
        </p:spPr>
        <p:txBody>
          <a:bodyPr vert="horz" wrap="square" lIns="0" tIns="12700" rIns="0" bIns="0" rtlCol="0">
            <a:spAutoFit/>
          </a:bodyPr>
          <a:lstStyle/>
          <a:p>
            <a:pPr marL="12700" marR="5080">
              <a:lnSpc>
                <a:spcPct val="112500"/>
              </a:lnSpc>
              <a:spcBef>
                <a:spcPts val="100"/>
              </a:spcBef>
            </a:pPr>
            <a:r>
              <a:rPr lang="es-ES" sz="1000" b="1">
                <a:solidFill>
                  <a:srgbClr val="00A1E5"/>
                </a:solidFill>
                <a:latin typeface="Daimler CS Demi"/>
                <a:ea typeface="Daimler CS Demi"/>
                <a:cs typeface="Daimler CS Demi"/>
                <a:sym typeface="Daimler CS Demi"/>
              </a:rPr>
              <a:t>Ventajas técnicas de la innovación. </a:t>
            </a:r>
            <a:r>
              <a:rPr lang="es-ES" sz="1000">
                <a:solidFill>
                  <a:srgbClr val="12120D"/>
                </a:solidFill>
                <a:latin typeface="Daimler CS Light"/>
                <a:ea typeface="Daimler CS Light"/>
                <a:cs typeface="Daimler CS Light"/>
                <a:sym typeface="Daimler CS Light"/>
              </a:rPr>
              <a:t>Gracias a la reducción de la masa sin suspensión, surgen ventajas para el confort de conducción.</a:t>
            </a:r>
            <a:endParaRPr sz="1000">
              <a:latin typeface="Daimler CS Light"/>
              <a:cs typeface="Daimler CS Light"/>
            </a:endParaRPr>
          </a:p>
        </p:txBody>
      </p:sp>
      <p:sp>
        <p:nvSpPr>
          <p:cNvPr id="7" name="object 7"/>
          <p:cNvSpPr txBox="1"/>
          <p:nvPr/>
        </p:nvSpPr>
        <p:spPr>
          <a:xfrm>
            <a:off x="614730" y="4698814"/>
            <a:ext cx="4081779" cy="177800"/>
          </a:xfrm>
          <a:prstGeom prst="rect">
            <a:avLst/>
          </a:prstGeom>
        </p:spPr>
        <p:txBody>
          <a:bodyPr vert="horz" wrap="square" lIns="0" tIns="12700" rIns="0" bIns="0" rtlCol="0">
            <a:spAutoFit/>
          </a:bodyPr>
          <a:lstStyle/>
          <a:p>
            <a:pPr marL="12700">
              <a:lnSpc>
                <a:spcPct val="100000"/>
              </a:lnSpc>
              <a:spcBef>
                <a:spcPts val="100"/>
              </a:spcBef>
            </a:pPr>
            <a:r>
              <a:rPr lang="es-ES" sz="1000" b="1">
                <a:solidFill>
                  <a:srgbClr val="00A1E5"/>
                </a:solidFill>
                <a:latin typeface="Daimler CS Demi"/>
                <a:ea typeface="Daimler CS Demi"/>
                <a:cs typeface="Daimler CS Demi"/>
                <a:sym typeface="Daimler CS Demi"/>
              </a:rPr>
              <a:t>También se benefician los talleres. </a:t>
            </a:r>
            <a:r>
              <a:rPr lang="es-ES" sz="1000">
                <a:solidFill>
                  <a:srgbClr val="12120D"/>
                </a:solidFill>
                <a:latin typeface="Daimler CS Light"/>
                <a:ea typeface="Daimler CS Light"/>
                <a:cs typeface="Daimler CS Light"/>
                <a:sym typeface="Daimler CS Light"/>
              </a:rPr>
              <a:t>El indicador de desgaste de los</a:t>
            </a:r>
            <a:endParaRPr sz="1000">
              <a:latin typeface="Daimler CS Light"/>
              <a:cs typeface="Daimler CS Light"/>
            </a:endParaRPr>
          </a:p>
        </p:txBody>
      </p:sp>
      <p:sp>
        <p:nvSpPr>
          <p:cNvPr id="8" name="object 8"/>
          <p:cNvSpPr txBox="1"/>
          <p:nvPr/>
        </p:nvSpPr>
        <p:spPr>
          <a:xfrm>
            <a:off x="4852314" y="4879459"/>
            <a:ext cx="157480" cy="163195"/>
          </a:xfrm>
          <a:prstGeom prst="rect">
            <a:avLst/>
          </a:prstGeom>
        </p:spPr>
        <p:txBody>
          <a:bodyPr vert="horz" wrap="square" lIns="0" tIns="3810" rIns="0" bIns="0" rtlCol="0">
            <a:spAutoFit/>
          </a:bodyPr>
          <a:lstStyle/>
          <a:p>
            <a:pPr>
              <a:lnSpc>
                <a:spcPct val="100000"/>
              </a:lnSpc>
              <a:spcBef>
                <a:spcPts val="30"/>
              </a:spcBef>
            </a:pPr>
            <a:r>
              <a:rPr lang="es-ES" sz="1000">
                <a:solidFill>
                  <a:srgbClr val="12120D"/>
                </a:solidFill>
                <a:latin typeface="Daimler CS Light"/>
                <a:ea typeface="Daimler CS Light"/>
                <a:cs typeface="Daimler CS Light"/>
                <a:sym typeface="Daimler CS Light"/>
              </a:rPr>
              <a:t>en</a:t>
            </a:r>
            <a:endParaRPr sz="1000">
              <a:latin typeface="Daimler CS Light"/>
              <a:cs typeface="Daimler CS Light"/>
            </a:endParaRPr>
          </a:p>
        </p:txBody>
      </p:sp>
      <p:sp>
        <p:nvSpPr>
          <p:cNvPr id="9" name="object 9"/>
          <p:cNvSpPr txBox="1"/>
          <p:nvPr/>
        </p:nvSpPr>
        <p:spPr>
          <a:xfrm>
            <a:off x="614743" y="4852319"/>
            <a:ext cx="4217670" cy="367665"/>
          </a:xfrm>
          <a:prstGeom prst="rect">
            <a:avLst/>
          </a:prstGeom>
        </p:spPr>
        <p:txBody>
          <a:bodyPr vert="horz" wrap="square" lIns="0" tIns="12700" rIns="0" bIns="0" rtlCol="0">
            <a:spAutoFit/>
          </a:bodyPr>
          <a:lstStyle/>
          <a:p>
            <a:pPr marL="12700" marR="5080">
              <a:lnSpc>
                <a:spcPct val="112100"/>
              </a:lnSpc>
              <a:spcBef>
                <a:spcPts val="100"/>
              </a:spcBef>
            </a:pPr>
            <a:r>
              <a:rPr lang="es-ES" sz="1000">
                <a:solidFill>
                  <a:srgbClr val="12120D"/>
                </a:solidFill>
                <a:latin typeface="Daimler CS Light"/>
                <a:ea typeface="Daimler CS Light"/>
                <a:cs typeface="Daimler CS Light"/>
                <a:sym typeface="Daimler CS Light"/>
              </a:rPr>
              <a:t>discos de freno originales Mercedes-Benz evita mediciones tediosas, dado que el límite de desgaste se identifica de un vistazo.</a:t>
            </a:r>
            <a:endParaRPr sz="1000">
              <a:latin typeface="Daimler CS Light"/>
              <a:cs typeface="Daimler CS Light"/>
            </a:endParaRPr>
          </a:p>
        </p:txBody>
      </p:sp>
      <p:sp>
        <p:nvSpPr>
          <p:cNvPr id="10" name="object 10"/>
          <p:cNvSpPr txBox="1"/>
          <p:nvPr/>
        </p:nvSpPr>
        <p:spPr>
          <a:xfrm>
            <a:off x="5299709" y="348856"/>
            <a:ext cx="4504055" cy="726440"/>
          </a:xfrm>
          <a:prstGeom prst="rect">
            <a:avLst/>
          </a:prstGeom>
        </p:spPr>
        <p:txBody>
          <a:bodyPr vert="horz" wrap="square" lIns="0" tIns="104139" rIns="0" bIns="0" rtlCol="0">
            <a:spAutoFit/>
          </a:bodyPr>
          <a:lstStyle/>
          <a:p>
            <a:pPr marL="12700" marR="5080">
              <a:lnSpc>
                <a:spcPct val="76900"/>
              </a:lnSpc>
              <a:spcBef>
                <a:spcPts val="819"/>
              </a:spcBef>
            </a:pPr>
            <a:r>
              <a:rPr lang="es-ES" sz="2600" dirty="0">
                <a:solidFill>
                  <a:srgbClr val="00A1E5"/>
                </a:solidFill>
                <a:latin typeface="Daimler CAC"/>
                <a:ea typeface="Daimler CAC"/>
                <a:cs typeface="Daimler CAC"/>
                <a:sym typeface="Daimler CAC"/>
              </a:rPr>
              <a:t>Resumen de resultados de la prueba: </a:t>
            </a:r>
            <a:br>
              <a:rPr lang="es-ES" sz="2600" dirty="0">
                <a:solidFill>
                  <a:srgbClr val="00A1E5"/>
                </a:solidFill>
                <a:latin typeface="Daimler CAC"/>
                <a:ea typeface="Daimler CAC"/>
                <a:cs typeface="Daimler CAC"/>
                <a:sym typeface="Daimler CAC"/>
              </a:rPr>
            </a:br>
            <a:r>
              <a:rPr lang="es-ES" sz="2600" dirty="0">
                <a:solidFill>
                  <a:srgbClr val="12120D"/>
                </a:solidFill>
                <a:latin typeface="Daimler CAC"/>
                <a:ea typeface="Daimler CAC"/>
                <a:cs typeface="Daimler CAC"/>
                <a:sym typeface="Daimler CAC"/>
              </a:rPr>
              <a:t>la mejor elección: el original.</a:t>
            </a:r>
            <a:endParaRPr sz="2600" dirty="0">
              <a:latin typeface="Daimler CAC"/>
              <a:cs typeface="Daimler CAC"/>
            </a:endParaRPr>
          </a:p>
        </p:txBody>
      </p:sp>
      <p:sp>
        <p:nvSpPr>
          <p:cNvPr id="11" name="object 11"/>
          <p:cNvSpPr/>
          <p:nvPr/>
        </p:nvSpPr>
        <p:spPr>
          <a:xfrm>
            <a:off x="5249893" y="1178218"/>
            <a:ext cx="1677957" cy="301020"/>
          </a:xfrm>
          <a:custGeom>
            <a:avLst/>
            <a:gdLst/>
            <a:ahLst/>
            <a:cxnLst/>
            <a:rect l="l" t="t" r="r" b="b"/>
            <a:pathLst>
              <a:path w="1282065" h="244475">
                <a:moveTo>
                  <a:pt x="1281823" y="0"/>
                </a:moveTo>
                <a:lnTo>
                  <a:pt x="0" y="0"/>
                </a:lnTo>
                <a:lnTo>
                  <a:pt x="0" y="244256"/>
                </a:lnTo>
                <a:lnTo>
                  <a:pt x="1281823" y="244256"/>
                </a:lnTo>
                <a:lnTo>
                  <a:pt x="1281823" y="0"/>
                </a:lnTo>
                <a:close/>
              </a:path>
            </a:pathLst>
          </a:custGeom>
          <a:solidFill>
            <a:srgbClr val="E2E3E3"/>
          </a:solidFill>
        </p:spPr>
        <p:txBody>
          <a:bodyPr wrap="square" lIns="0" tIns="0" rIns="0" bIns="0" rtlCol="0"/>
          <a:lstStyle/>
          <a:p>
            <a:endParaRPr/>
          </a:p>
        </p:txBody>
      </p:sp>
      <p:graphicFrame>
        <p:nvGraphicFramePr>
          <p:cNvPr id="12" name="object 12"/>
          <p:cNvGraphicFramePr>
            <a:graphicFrameLocks noGrp="1"/>
          </p:cNvGraphicFramePr>
          <p:nvPr>
            <p:extLst>
              <p:ext uri="{D42A27DB-BD31-4B8C-83A1-F6EECF244321}">
                <p14:modId xmlns:p14="http://schemas.microsoft.com/office/powerpoint/2010/main" val="3713814363"/>
              </p:ext>
            </p:extLst>
          </p:nvPr>
        </p:nvGraphicFramePr>
        <p:xfrm>
          <a:off x="5249893" y="3423089"/>
          <a:ext cx="5131434" cy="191770"/>
        </p:xfrm>
        <a:graphic>
          <a:graphicData uri="http://schemas.openxmlformats.org/drawingml/2006/table">
            <a:tbl>
              <a:tblPr firstRow="1" bandRow="1">
                <a:tableStyleId>{2D5ABB26-0587-4C30-8999-92F81FD0307C}</a:tableStyleId>
              </a:tblPr>
              <a:tblGrid>
                <a:gridCol w="1677957">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67477">
                  <a:extLst>
                    <a:ext uri="{9D8B030D-6E8A-4147-A177-3AD203B41FA5}">
                      <a16:colId xmlns:a16="http://schemas.microsoft.com/office/drawing/2014/main" val="20003"/>
                    </a:ext>
                  </a:extLst>
                </a:gridCol>
              </a:tblGrid>
              <a:tr h="191770">
                <a:tc>
                  <a:txBody>
                    <a:bodyPr/>
                    <a:lstStyle/>
                    <a:p>
                      <a:pPr marL="107950">
                        <a:lnSpc>
                          <a:spcPct val="100000"/>
                        </a:lnSpc>
                        <a:spcBef>
                          <a:spcPts val="235"/>
                        </a:spcBef>
                      </a:pPr>
                      <a:r>
                        <a:rPr lang="es-ES" sz="800" b="1">
                          <a:solidFill>
                            <a:srgbClr val="12120D"/>
                          </a:solidFill>
                          <a:latin typeface="Daimler CS Demi"/>
                          <a:cs typeface="Daimler CS Demi"/>
                          <a:sym typeface="Daimler CS Demi"/>
                        </a:rPr>
                        <a:t>Categoría</a:t>
                      </a:r>
                      <a:endParaRPr sz="800">
                        <a:latin typeface="Daimler CS Demi"/>
                        <a:cs typeface="Daimler CS Demi"/>
                      </a:endParaRPr>
                    </a:p>
                  </a:txBody>
                  <a:tcPr marL="0" marR="0" marT="29845" marB="0">
                    <a:lnR w="12700">
                      <a:solidFill>
                        <a:srgbClr val="FFFFFF"/>
                      </a:solidFill>
                      <a:prstDash val="solid"/>
                    </a:lnR>
                    <a:lnT w="6350">
                      <a:solidFill>
                        <a:srgbClr val="12120D"/>
                      </a:solidFill>
                      <a:prstDash val="solid"/>
                    </a:lnT>
                    <a:lnB w="6350">
                      <a:solidFill>
                        <a:srgbClr val="12120D"/>
                      </a:solidFill>
                      <a:prstDash val="solid"/>
                    </a:lnB>
                    <a:solidFill>
                      <a:srgbClr val="E2E3E3"/>
                    </a:solidFill>
                  </a:tcPr>
                </a:tc>
                <a:tc>
                  <a:txBody>
                    <a:bodyPr/>
                    <a:lstStyle/>
                    <a:p>
                      <a:pPr marL="57150" algn="ctr">
                        <a:lnSpc>
                          <a:spcPct val="100000"/>
                        </a:lnSpc>
                        <a:spcBef>
                          <a:spcPts val="235"/>
                        </a:spcBef>
                      </a:pPr>
                      <a:r>
                        <a:rPr lang="es-ES" sz="800" b="1">
                          <a:solidFill>
                            <a:srgbClr val="FFFFFF"/>
                          </a:solidFill>
                          <a:latin typeface="Daimler CS Demi"/>
                          <a:cs typeface="Daimler CS Demi"/>
                          <a:sym typeface="Daimler CS Demi"/>
                        </a:rPr>
                        <a:t>1</a:t>
                      </a:r>
                      <a:endParaRPr sz="800">
                        <a:latin typeface="Daimler CS Demi"/>
                        <a:cs typeface="Daimler CS Demi"/>
                      </a:endParaRPr>
                    </a:p>
                  </a:txBody>
                  <a:tcPr marL="0" marR="0" marT="29845"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00A1E5"/>
                    </a:solidFill>
                  </a:tcPr>
                </a:tc>
                <a:tc>
                  <a:txBody>
                    <a:bodyPr/>
                    <a:lstStyle/>
                    <a:p>
                      <a:pPr marL="57150" algn="ctr">
                        <a:lnSpc>
                          <a:spcPct val="100000"/>
                        </a:lnSpc>
                        <a:spcBef>
                          <a:spcPts val="235"/>
                        </a:spcBef>
                      </a:pPr>
                      <a:r>
                        <a:rPr lang="es-ES" sz="800" b="1">
                          <a:solidFill>
                            <a:srgbClr val="FFFFFF"/>
                          </a:solidFill>
                          <a:latin typeface="Daimler CS Demi"/>
                          <a:cs typeface="Daimler CS Demi"/>
                          <a:sym typeface="Daimler CS Demi"/>
                        </a:rPr>
                        <a:t>2</a:t>
                      </a:r>
                      <a:endParaRPr sz="800">
                        <a:latin typeface="Daimler CS Demi"/>
                        <a:cs typeface="Daimler CS Demi"/>
                      </a:endParaRPr>
                    </a:p>
                  </a:txBody>
                  <a:tcPr marL="0" marR="0" marT="29845"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9D9E9E"/>
                    </a:solidFill>
                  </a:tcPr>
                </a:tc>
                <a:tc>
                  <a:txBody>
                    <a:bodyPr/>
                    <a:lstStyle/>
                    <a:p>
                      <a:pPr marL="56515" algn="ctr">
                        <a:lnSpc>
                          <a:spcPct val="100000"/>
                        </a:lnSpc>
                        <a:spcBef>
                          <a:spcPts val="235"/>
                        </a:spcBef>
                      </a:pPr>
                      <a:r>
                        <a:rPr lang="es-ES" sz="800" b="1" dirty="0">
                          <a:solidFill>
                            <a:srgbClr val="FFFFFF"/>
                          </a:solidFill>
                          <a:latin typeface="Daimler CS Demi"/>
                          <a:cs typeface="Daimler CS Demi"/>
                          <a:sym typeface="Daimler CS Demi"/>
                        </a:rPr>
                        <a:t>3</a:t>
                      </a:r>
                      <a:endParaRPr sz="800" dirty="0">
                        <a:latin typeface="Daimler CS Demi"/>
                        <a:cs typeface="Daimler CS Demi"/>
                      </a:endParaRPr>
                    </a:p>
                  </a:txBody>
                  <a:tcPr marL="0" marR="0" marT="29845" marB="0">
                    <a:lnL w="12700">
                      <a:solidFill>
                        <a:srgbClr val="FFFFFF"/>
                      </a:solidFill>
                      <a:prstDash val="solid"/>
                    </a:lnL>
                    <a:lnT w="6350">
                      <a:solidFill>
                        <a:srgbClr val="12120D"/>
                      </a:solidFill>
                      <a:prstDash val="solid"/>
                    </a:lnT>
                    <a:lnB w="6350">
                      <a:solidFill>
                        <a:srgbClr val="12120D"/>
                      </a:solidFill>
                      <a:prstDash val="solid"/>
                    </a:lnB>
                    <a:solidFill>
                      <a:srgbClr val="9D9E9E"/>
                    </a:solidFill>
                  </a:tcPr>
                </a:tc>
                <a:extLst>
                  <a:ext uri="{0D108BD9-81ED-4DB2-BD59-A6C34878D82A}">
                    <a16:rowId xmlns:a16="http://schemas.microsoft.com/office/drawing/2014/main" val="10000"/>
                  </a:ext>
                </a:extLst>
              </a:tr>
            </a:tbl>
          </a:graphicData>
        </a:graphic>
      </p:graphicFrame>
      <p:grpSp>
        <p:nvGrpSpPr>
          <p:cNvPr id="13" name="object 13"/>
          <p:cNvGrpSpPr/>
          <p:nvPr/>
        </p:nvGrpSpPr>
        <p:grpSpPr>
          <a:xfrm>
            <a:off x="8612505" y="2503295"/>
            <a:ext cx="144145" cy="128270"/>
            <a:chOff x="8414229" y="2503295"/>
            <a:chExt cx="144145" cy="128270"/>
          </a:xfrm>
        </p:grpSpPr>
        <p:sp>
          <p:nvSpPr>
            <p:cNvPr id="14" name="object 14"/>
            <p:cNvSpPr/>
            <p:nvPr/>
          </p:nvSpPr>
          <p:spPr>
            <a:xfrm>
              <a:off x="8414229" y="2503295"/>
              <a:ext cx="144145" cy="128270"/>
            </a:xfrm>
            <a:custGeom>
              <a:avLst/>
              <a:gdLst/>
              <a:ahLst/>
              <a:cxnLst/>
              <a:rect l="l" t="t" r="r" b="b"/>
              <a:pathLst>
                <a:path w="144145" h="128269">
                  <a:moveTo>
                    <a:pt x="71996" y="0"/>
                  </a:moveTo>
                  <a:lnTo>
                    <a:pt x="43971" y="5034"/>
                  </a:lnTo>
                  <a:lnTo>
                    <a:pt x="21086" y="18763"/>
                  </a:lnTo>
                  <a:lnTo>
                    <a:pt x="5657" y="39124"/>
                  </a:lnTo>
                  <a:lnTo>
                    <a:pt x="0" y="64055"/>
                  </a:lnTo>
                  <a:lnTo>
                    <a:pt x="5657" y="88984"/>
                  </a:lnTo>
                  <a:lnTo>
                    <a:pt x="21086" y="109341"/>
                  </a:lnTo>
                  <a:lnTo>
                    <a:pt x="43971" y="123065"/>
                  </a:lnTo>
                  <a:lnTo>
                    <a:pt x="71996" y="128098"/>
                  </a:lnTo>
                  <a:lnTo>
                    <a:pt x="100021" y="123065"/>
                  </a:lnTo>
                  <a:lnTo>
                    <a:pt x="122905" y="109341"/>
                  </a:lnTo>
                  <a:lnTo>
                    <a:pt x="138334" y="88984"/>
                  </a:lnTo>
                  <a:lnTo>
                    <a:pt x="143992" y="64055"/>
                  </a:lnTo>
                  <a:lnTo>
                    <a:pt x="138334" y="39124"/>
                  </a:lnTo>
                  <a:lnTo>
                    <a:pt x="122905" y="18763"/>
                  </a:lnTo>
                  <a:lnTo>
                    <a:pt x="100021" y="5034"/>
                  </a:lnTo>
                  <a:lnTo>
                    <a:pt x="71996" y="0"/>
                  </a:lnTo>
                  <a:close/>
                </a:path>
              </a:pathLst>
            </a:custGeom>
            <a:solidFill>
              <a:srgbClr val="12120D"/>
            </a:solidFill>
          </p:spPr>
          <p:txBody>
            <a:bodyPr wrap="square" lIns="0" tIns="0" rIns="0" bIns="0" rtlCol="0"/>
            <a:lstStyle/>
            <a:p>
              <a:endParaRPr/>
            </a:p>
          </p:txBody>
        </p:sp>
        <p:sp>
          <p:nvSpPr>
            <p:cNvPr id="15" name="object 15"/>
            <p:cNvSpPr/>
            <p:nvPr/>
          </p:nvSpPr>
          <p:spPr>
            <a:xfrm>
              <a:off x="8461838" y="2561432"/>
              <a:ext cx="48895" cy="12065"/>
            </a:xfrm>
            <a:custGeom>
              <a:avLst/>
              <a:gdLst/>
              <a:ahLst/>
              <a:cxnLst/>
              <a:rect l="l" t="t" r="r" b="b"/>
              <a:pathLst>
                <a:path w="48895" h="12064">
                  <a:moveTo>
                    <a:pt x="48767" y="0"/>
                  </a:moveTo>
                  <a:lnTo>
                    <a:pt x="0" y="0"/>
                  </a:lnTo>
                  <a:lnTo>
                    <a:pt x="0" y="11839"/>
                  </a:lnTo>
                  <a:lnTo>
                    <a:pt x="48767" y="11839"/>
                  </a:lnTo>
                  <a:lnTo>
                    <a:pt x="48767" y="0"/>
                  </a:lnTo>
                  <a:close/>
                </a:path>
              </a:pathLst>
            </a:custGeom>
            <a:solidFill>
              <a:srgbClr val="FFFFFF"/>
            </a:solidFill>
          </p:spPr>
          <p:txBody>
            <a:bodyPr wrap="square" lIns="0" tIns="0" rIns="0" bIns="0" rtlCol="0"/>
            <a:lstStyle/>
            <a:p>
              <a:endParaRPr/>
            </a:p>
          </p:txBody>
        </p:sp>
      </p:grpSp>
      <p:graphicFrame>
        <p:nvGraphicFramePr>
          <p:cNvPr id="16" name="object 16"/>
          <p:cNvGraphicFramePr>
            <a:graphicFrameLocks noGrp="1"/>
          </p:cNvGraphicFramePr>
          <p:nvPr>
            <p:extLst>
              <p:ext uri="{D42A27DB-BD31-4B8C-83A1-F6EECF244321}">
                <p14:modId xmlns:p14="http://schemas.microsoft.com/office/powerpoint/2010/main" val="1927352397"/>
              </p:ext>
            </p:extLst>
          </p:nvPr>
        </p:nvGraphicFramePr>
        <p:xfrm>
          <a:off x="5249550" y="1175958"/>
          <a:ext cx="5131772" cy="2033899"/>
        </p:xfrm>
        <a:graphic>
          <a:graphicData uri="http://schemas.openxmlformats.org/drawingml/2006/table">
            <a:tbl>
              <a:tblPr firstRow="1" bandRow="1">
                <a:tableStyleId>{2D5ABB26-0587-4C30-8999-92F81FD0307C}</a:tableStyleId>
              </a:tblPr>
              <a:tblGrid>
                <a:gridCol w="16783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67472">
                  <a:extLst>
                    <a:ext uri="{9D8B030D-6E8A-4147-A177-3AD203B41FA5}">
                      <a16:colId xmlns:a16="http://schemas.microsoft.com/office/drawing/2014/main" val="20003"/>
                    </a:ext>
                  </a:extLst>
                </a:gridCol>
              </a:tblGrid>
              <a:tr h="243840">
                <a:tc rowSpan="2">
                  <a:txBody>
                    <a:bodyPr/>
                    <a:lstStyle/>
                    <a:p>
                      <a:pPr>
                        <a:lnSpc>
                          <a:spcPct val="100000"/>
                        </a:lnSpc>
                      </a:pPr>
                      <a:endParaRPr sz="1000" dirty="0">
                        <a:latin typeface="Times New Roman"/>
                        <a:cs typeface="Times New Roman"/>
                      </a:endParaRPr>
                    </a:p>
                    <a:p>
                      <a:pPr>
                        <a:lnSpc>
                          <a:spcPct val="100000"/>
                        </a:lnSpc>
                        <a:spcBef>
                          <a:spcPts val="45"/>
                        </a:spcBef>
                      </a:pPr>
                      <a:endParaRPr sz="1050" dirty="0">
                        <a:latin typeface="Times New Roman"/>
                        <a:cs typeface="Times New Roman"/>
                      </a:endParaRPr>
                    </a:p>
                    <a:p>
                      <a:pPr marL="107950">
                        <a:lnSpc>
                          <a:spcPct val="100000"/>
                        </a:lnSpc>
                      </a:pPr>
                      <a:r>
                        <a:rPr lang="es-ES" sz="800" dirty="0">
                          <a:solidFill>
                            <a:srgbClr val="12120D"/>
                          </a:solidFill>
                          <a:latin typeface="Daimler CS Light"/>
                          <a:cs typeface="Daimler CS Light"/>
                          <a:sym typeface="Daimler CS Light"/>
                        </a:rPr>
                        <a:t>Comprobación de montaje</a:t>
                      </a:r>
                      <a:endParaRPr sz="800" dirty="0">
                        <a:latin typeface="Daimler CS Light"/>
                        <a:cs typeface="Daimler CS Light"/>
                      </a:endParaRPr>
                    </a:p>
                  </a:txBody>
                  <a:tcPr marL="0" marR="0" marT="0" marB="0">
                    <a:lnR w="12700">
                      <a:solidFill>
                        <a:srgbClr val="FFFFFF"/>
                      </a:solidFill>
                      <a:prstDash val="solid"/>
                    </a:lnR>
                    <a:lnB w="6350">
                      <a:solidFill>
                        <a:srgbClr val="12120D"/>
                      </a:solidFill>
                      <a:prstDash val="solid"/>
                    </a:lnB>
                  </a:tcPr>
                </a:tc>
                <a:tc>
                  <a:txBody>
                    <a:bodyPr/>
                    <a:lstStyle/>
                    <a:p>
                      <a:pPr marL="361950" indent="-96838">
                        <a:lnSpc>
                          <a:spcPct val="100000"/>
                        </a:lnSpc>
                        <a:spcBef>
                          <a:spcPts val="434"/>
                        </a:spcBef>
                      </a:pPr>
                      <a:r>
                        <a:rPr lang="es-ES" sz="800" dirty="0">
                          <a:solidFill>
                            <a:srgbClr val="FFFFFF"/>
                          </a:solidFill>
                          <a:latin typeface="Daimler CS Light"/>
                          <a:cs typeface="Daimler CS Light"/>
                          <a:sym typeface="Daimler CS Light"/>
                        </a:rPr>
                        <a:t>Mercedes-Benz</a:t>
                      </a:r>
                      <a:endParaRPr sz="800" dirty="0">
                        <a:latin typeface="Daimler CS Light"/>
                        <a:cs typeface="Daimler CS Light"/>
                      </a:endParaRPr>
                    </a:p>
                  </a:txBody>
                  <a:tcPr marL="0" marR="0" marT="55244" marB="0">
                    <a:lnL w="12700">
                      <a:solidFill>
                        <a:srgbClr val="FFFFFF"/>
                      </a:solidFill>
                      <a:prstDash val="solid"/>
                    </a:lnL>
                    <a:lnR w="12700">
                      <a:solidFill>
                        <a:srgbClr val="FFFFFF"/>
                      </a:solidFill>
                      <a:prstDash val="solid"/>
                    </a:lnR>
                    <a:solidFill>
                      <a:srgbClr val="00A1E5"/>
                    </a:solidFill>
                  </a:tcPr>
                </a:tc>
                <a:tc>
                  <a:txBody>
                    <a:bodyPr/>
                    <a:lstStyle/>
                    <a:p>
                      <a:pPr marL="360000" indent="-33338">
                        <a:lnSpc>
                          <a:spcPct val="100000"/>
                        </a:lnSpc>
                        <a:spcBef>
                          <a:spcPts val="330"/>
                        </a:spcBef>
                      </a:pPr>
                      <a:r>
                        <a:rPr lang="es-ES" sz="800" dirty="0">
                          <a:solidFill>
                            <a:srgbClr val="FFFFFF"/>
                          </a:solidFill>
                          <a:latin typeface="Daimler CS Light"/>
                          <a:cs typeface="Daimler CS Light"/>
                          <a:sym typeface="Daimler CS Light"/>
                        </a:rPr>
                        <a:t>Competidor 1</a:t>
                      </a:r>
                      <a:endParaRPr sz="800" dirty="0">
                        <a:latin typeface="Daimler CS Light"/>
                        <a:cs typeface="Daimler CS Light"/>
                      </a:endParaRPr>
                    </a:p>
                  </a:txBody>
                  <a:tcPr marL="0" marR="0" marT="41910" marB="0">
                    <a:lnL w="12700">
                      <a:solidFill>
                        <a:srgbClr val="FFFFFF"/>
                      </a:solidFill>
                      <a:prstDash val="solid"/>
                    </a:lnL>
                    <a:lnR w="12700">
                      <a:solidFill>
                        <a:srgbClr val="FFFFFF"/>
                      </a:solidFill>
                      <a:prstDash val="solid"/>
                    </a:lnR>
                    <a:solidFill>
                      <a:srgbClr val="9D9E9E"/>
                    </a:solidFill>
                  </a:tcPr>
                </a:tc>
                <a:tc>
                  <a:txBody>
                    <a:bodyPr/>
                    <a:lstStyle/>
                    <a:p>
                      <a:pPr marL="352425" indent="-87313">
                        <a:lnSpc>
                          <a:spcPct val="100000"/>
                        </a:lnSpc>
                        <a:spcBef>
                          <a:spcPts val="434"/>
                        </a:spcBef>
                      </a:pPr>
                      <a:r>
                        <a:rPr lang="es-ES" sz="800" dirty="0">
                          <a:solidFill>
                            <a:srgbClr val="FFFFFF"/>
                          </a:solidFill>
                          <a:latin typeface="Daimler CS Light"/>
                          <a:cs typeface="Daimler CS Light"/>
                          <a:sym typeface="Daimler CS Light"/>
                        </a:rPr>
                        <a:t>Competidor 2</a:t>
                      </a:r>
                      <a:endParaRPr sz="800" dirty="0">
                        <a:latin typeface="Daimler CS Light"/>
                        <a:cs typeface="Daimler CS Light"/>
                      </a:endParaRPr>
                    </a:p>
                  </a:txBody>
                  <a:tcPr marL="0" marR="0" marT="55244" marB="0">
                    <a:lnL w="12700">
                      <a:solidFill>
                        <a:srgbClr val="FFFFFF"/>
                      </a:solidFill>
                      <a:prstDash val="solid"/>
                    </a:lnL>
                    <a:solidFill>
                      <a:srgbClr val="9D9E9E"/>
                    </a:solidFill>
                  </a:tcPr>
                </a:tc>
                <a:extLst>
                  <a:ext uri="{0D108BD9-81ED-4DB2-BD59-A6C34878D82A}">
                    <a16:rowId xmlns:a16="http://schemas.microsoft.com/office/drawing/2014/main" val="10000"/>
                  </a:ext>
                </a:extLst>
              </a:tr>
              <a:tr h="254635">
                <a:tc vMerge="1">
                  <a:txBody>
                    <a:bodyPr/>
                    <a:lstStyle/>
                    <a:p>
                      <a:endParaRPr/>
                    </a:p>
                  </a:txBody>
                  <a:tcPr marL="0" marR="0" marT="0" marB="0">
                    <a:lnR w="12700">
                      <a:solidFill>
                        <a:srgbClr val="FFFFFF"/>
                      </a:solidFill>
                      <a:prstDash val="solid"/>
                    </a:lnR>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B w="6350">
                      <a:solidFill>
                        <a:srgbClr val="12120D"/>
                      </a:solidFill>
                      <a:prstDash val="solid"/>
                    </a:lnB>
                    <a:solidFill>
                      <a:srgbClr val="B7E2F8"/>
                    </a:solidFill>
                  </a:tcPr>
                </a:tc>
                <a:tc gridSpan="2">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255904">
                <a:tc>
                  <a:txBody>
                    <a:bodyPr/>
                    <a:lstStyle/>
                    <a:p>
                      <a:pPr marL="107950" marR="314325">
                        <a:lnSpc>
                          <a:spcPct val="100000"/>
                        </a:lnSpc>
                      </a:pPr>
                      <a:r>
                        <a:rPr lang="es-ES" sz="800" dirty="0">
                          <a:solidFill>
                            <a:srgbClr val="12120D"/>
                          </a:solidFill>
                          <a:latin typeface="Daimler CS Light"/>
                          <a:cs typeface="Daimler CS Light"/>
                          <a:sym typeface="Daimler CS Light"/>
                        </a:rPr>
                        <a:t>Distancia de frenado </a:t>
                      </a:r>
                      <a:br>
                        <a:rPr lang="es-ES" sz="800" dirty="0">
                          <a:solidFill>
                            <a:srgbClr val="12120D"/>
                          </a:solidFill>
                          <a:latin typeface="Daimler CS Light"/>
                          <a:cs typeface="Daimler CS Light"/>
                          <a:sym typeface="Daimler CS Light"/>
                        </a:rPr>
                      </a:br>
                      <a:r>
                        <a:rPr lang="es-ES" sz="800" dirty="0">
                          <a:solidFill>
                            <a:srgbClr val="12120D"/>
                          </a:solidFill>
                          <a:latin typeface="Daimler CS Light"/>
                          <a:cs typeface="Daimler CS Light"/>
                          <a:sym typeface="Daimler CS Light"/>
                        </a:rPr>
                        <a:t>100 km/h con frenos fríos</a:t>
                      </a:r>
                      <a:endParaRPr sz="800" dirty="0">
                        <a:latin typeface="Daimler CS Light"/>
                        <a:cs typeface="Daimler CS Light"/>
                      </a:endParaRPr>
                    </a:p>
                  </a:txBody>
                  <a:tcPr marL="0" marR="0" marT="0"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255904">
                <a:tc>
                  <a:txBody>
                    <a:bodyPr/>
                    <a:lstStyle/>
                    <a:p>
                      <a:pPr marL="107950" marR="314325">
                        <a:lnSpc>
                          <a:spcPct val="100000"/>
                        </a:lnSpc>
                      </a:pPr>
                      <a:r>
                        <a:rPr lang="es-ES" sz="800" dirty="0">
                          <a:solidFill>
                            <a:srgbClr val="12120D"/>
                          </a:solidFill>
                          <a:latin typeface="Daimler CS Light"/>
                          <a:cs typeface="Daimler CS Light"/>
                          <a:sym typeface="Daimler CS Light"/>
                        </a:rPr>
                        <a:t>Distancia de frenado </a:t>
                      </a:r>
                      <a:br>
                        <a:rPr lang="es-ES" sz="800" dirty="0">
                          <a:solidFill>
                            <a:srgbClr val="12120D"/>
                          </a:solidFill>
                          <a:latin typeface="Daimler CS Light"/>
                          <a:cs typeface="Daimler CS Light"/>
                          <a:sym typeface="Daimler CS Light"/>
                        </a:rPr>
                      </a:br>
                      <a:r>
                        <a:rPr lang="es-ES" sz="800" dirty="0">
                          <a:solidFill>
                            <a:srgbClr val="12120D"/>
                          </a:solidFill>
                          <a:latin typeface="Daimler CS Light"/>
                          <a:cs typeface="Daimler CS Light"/>
                          <a:sym typeface="Daimler CS Light"/>
                        </a:rPr>
                        <a:t>130 km/h con frenos calientes</a:t>
                      </a:r>
                      <a:endParaRPr sz="800" dirty="0">
                        <a:latin typeface="Daimler CS Light"/>
                        <a:cs typeface="Daimler CS Light"/>
                      </a:endParaRPr>
                    </a:p>
                  </a:txBody>
                  <a:tcPr marL="0" marR="0" marT="0"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3"/>
                  </a:ext>
                </a:extLst>
              </a:tr>
              <a:tr h="255904">
                <a:tc>
                  <a:txBody>
                    <a:bodyPr/>
                    <a:lstStyle/>
                    <a:p>
                      <a:pPr marL="107950" marR="97155">
                        <a:lnSpc>
                          <a:spcPct val="100000"/>
                        </a:lnSpc>
                      </a:pPr>
                      <a:r>
                        <a:rPr lang="es-ES" sz="800" dirty="0">
                          <a:solidFill>
                            <a:srgbClr val="12120D"/>
                          </a:solidFill>
                          <a:latin typeface="Daimler CS Light"/>
                          <a:cs typeface="Daimler CS Light"/>
                          <a:sym typeface="Daimler CS Light"/>
                        </a:rPr>
                        <a:t>Distancia de frenado </a:t>
                      </a:r>
                      <a:br>
                        <a:rPr lang="es-ES" sz="800" dirty="0">
                          <a:solidFill>
                            <a:srgbClr val="12120D"/>
                          </a:solidFill>
                          <a:latin typeface="Daimler CS Light"/>
                          <a:cs typeface="Daimler CS Light"/>
                          <a:sym typeface="Daimler CS Light"/>
                        </a:rPr>
                      </a:br>
                      <a:r>
                        <a:rPr lang="es-ES" sz="800" dirty="0">
                          <a:solidFill>
                            <a:srgbClr val="12120D"/>
                          </a:solidFill>
                          <a:latin typeface="Daimler CS Light"/>
                          <a:cs typeface="Daimler CS Light"/>
                          <a:sym typeface="Daimler CS Light"/>
                        </a:rPr>
                        <a:t>160/200 km/h con frenos fríos</a:t>
                      </a:r>
                      <a:endParaRPr sz="800" dirty="0">
                        <a:latin typeface="Daimler CS Light"/>
                        <a:cs typeface="Daimler CS Light"/>
                      </a:endParaRPr>
                    </a:p>
                  </a:txBody>
                  <a:tcPr marL="0" marR="0" marT="0"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4"/>
                  </a:ext>
                </a:extLst>
              </a:tr>
              <a:tr h="255904">
                <a:tc>
                  <a:txBody>
                    <a:bodyPr/>
                    <a:lstStyle/>
                    <a:p>
                      <a:pPr marL="107950">
                        <a:lnSpc>
                          <a:spcPct val="100000"/>
                        </a:lnSpc>
                        <a:spcBef>
                          <a:spcPts val="484"/>
                        </a:spcBef>
                      </a:pPr>
                      <a:r>
                        <a:rPr lang="es-ES" sz="800">
                          <a:solidFill>
                            <a:srgbClr val="12120D"/>
                          </a:solidFill>
                          <a:latin typeface="Daimler CS Light"/>
                          <a:cs typeface="Daimler CS Light"/>
                          <a:sym typeface="Daimler CS Light"/>
                        </a:rPr>
                        <a:t>Resistencia del disco a fisuras</a:t>
                      </a:r>
                      <a:endParaRPr sz="800">
                        <a:latin typeface="Daimler CS Light"/>
                        <a:cs typeface="Daimler CS Light"/>
                      </a:endParaRPr>
                    </a:p>
                  </a:txBody>
                  <a:tcPr marL="0" marR="0" marT="61594"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marL="737870">
                        <a:lnSpc>
                          <a:spcPct val="100000"/>
                        </a:lnSpc>
                        <a:spcBef>
                          <a:spcPts val="229"/>
                        </a:spcBef>
                      </a:pPr>
                      <a:r>
                        <a:rPr lang="es-ES" sz="750" b="1" dirty="0">
                          <a:solidFill>
                            <a:srgbClr val="12120D"/>
                          </a:solidFill>
                          <a:latin typeface="Daimler CS Demi"/>
                          <a:cs typeface="Daimler CS Demi"/>
                          <a:sym typeface="Daimler CS Demi"/>
                        </a:rPr>
                        <a:t>*</a:t>
                      </a:r>
                      <a:endParaRPr sz="750" dirty="0">
                        <a:latin typeface="Daimler CS Demi"/>
                        <a:cs typeface="Daimler CS Demi"/>
                      </a:endParaRPr>
                    </a:p>
                  </a:txBody>
                  <a:tcPr marL="0" marR="0" marT="29209"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255904">
                <a:tc>
                  <a:txBody>
                    <a:bodyPr/>
                    <a:lstStyle/>
                    <a:p>
                      <a:pPr marL="107950" marR="163830">
                        <a:lnSpc>
                          <a:spcPct val="100000"/>
                        </a:lnSpc>
                      </a:pPr>
                      <a:r>
                        <a:rPr lang="es-ES" sz="800">
                          <a:solidFill>
                            <a:srgbClr val="12120D"/>
                          </a:solidFill>
                          <a:latin typeface="Daimler CS Light"/>
                          <a:cs typeface="Daimler CS Light"/>
                          <a:sym typeface="Daimler CS Light"/>
                        </a:rPr>
                        <a:t>Coeficiente de fricción entre forro y disco de freno</a:t>
                      </a:r>
                      <a:endParaRPr sz="800">
                        <a:latin typeface="Daimler CS Light"/>
                        <a:cs typeface="Daimler CS Light"/>
                      </a:endParaRPr>
                    </a:p>
                  </a:txBody>
                  <a:tcPr marL="0" marR="0" marT="0"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255904">
                <a:tc>
                  <a:txBody>
                    <a:bodyPr/>
                    <a:lstStyle/>
                    <a:p>
                      <a:pPr marL="107950">
                        <a:lnSpc>
                          <a:spcPct val="100000"/>
                        </a:lnSpc>
                        <a:spcBef>
                          <a:spcPts val="484"/>
                        </a:spcBef>
                      </a:pPr>
                      <a:r>
                        <a:rPr lang="es-ES" sz="800">
                          <a:solidFill>
                            <a:srgbClr val="12120D"/>
                          </a:solidFill>
                          <a:latin typeface="Daimler CS Light"/>
                          <a:cs typeface="Daimler CS Light"/>
                          <a:sym typeface="Daimler CS Light"/>
                        </a:rPr>
                        <a:t>Resistencia al desgaste</a:t>
                      </a:r>
                      <a:endParaRPr sz="800">
                        <a:latin typeface="Daimler CS Light"/>
                        <a:cs typeface="Daimler CS Light"/>
                      </a:endParaRPr>
                    </a:p>
                  </a:txBody>
                  <a:tcPr marL="0" marR="0" marT="61594"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pic>
        <p:nvPicPr>
          <p:cNvPr id="17" name="object 17"/>
          <p:cNvPicPr/>
          <p:nvPr/>
        </p:nvPicPr>
        <p:blipFill>
          <a:blip r:embed="rId2" cstate="print"/>
          <a:stretch>
            <a:fillRect/>
          </a:stretch>
        </p:blipFill>
        <p:spPr>
          <a:xfrm>
            <a:off x="7393458" y="1479238"/>
            <a:ext cx="143992" cy="128098"/>
          </a:xfrm>
          <a:prstGeom prst="rect">
            <a:avLst/>
          </a:prstGeom>
        </p:spPr>
      </p:pic>
      <p:pic>
        <p:nvPicPr>
          <p:cNvPr id="18" name="object 18"/>
          <p:cNvPicPr/>
          <p:nvPr/>
        </p:nvPicPr>
        <p:blipFill>
          <a:blip r:embed="rId3" cstate="print"/>
          <a:stretch>
            <a:fillRect/>
          </a:stretch>
        </p:blipFill>
        <p:spPr>
          <a:xfrm>
            <a:off x="8612505" y="1479238"/>
            <a:ext cx="143992" cy="128098"/>
          </a:xfrm>
          <a:prstGeom prst="rect">
            <a:avLst/>
          </a:prstGeom>
        </p:spPr>
      </p:pic>
      <p:pic>
        <p:nvPicPr>
          <p:cNvPr id="19" name="object 19"/>
          <p:cNvPicPr/>
          <p:nvPr/>
        </p:nvPicPr>
        <p:blipFill>
          <a:blip r:embed="rId3" cstate="print"/>
          <a:stretch>
            <a:fillRect/>
          </a:stretch>
        </p:blipFill>
        <p:spPr>
          <a:xfrm>
            <a:off x="9755505" y="1479238"/>
            <a:ext cx="143992" cy="128098"/>
          </a:xfrm>
          <a:prstGeom prst="rect">
            <a:avLst/>
          </a:prstGeom>
        </p:spPr>
      </p:pic>
      <p:pic>
        <p:nvPicPr>
          <p:cNvPr id="20" name="object 20"/>
          <p:cNvPicPr/>
          <p:nvPr/>
        </p:nvPicPr>
        <p:blipFill>
          <a:blip r:embed="rId4" cstate="print"/>
          <a:stretch>
            <a:fillRect/>
          </a:stretch>
        </p:blipFill>
        <p:spPr>
          <a:xfrm>
            <a:off x="7393458" y="1734731"/>
            <a:ext cx="143992" cy="128098"/>
          </a:xfrm>
          <a:prstGeom prst="rect">
            <a:avLst/>
          </a:prstGeom>
        </p:spPr>
      </p:pic>
      <p:pic>
        <p:nvPicPr>
          <p:cNvPr id="21" name="object 21"/>
          <p:cNvPicPr/>
          <p:nvPr/>
        </p:nvPicPr>
        <p:blipFill>
          <a:blip r:embed="rId5" cstate="print"/>
          <a:stretch>
            <a:fillRect/>
          </a:stretch>
        </p:blipFill>
        <p:spPr>
          <a:xfrm>
            <a:off x="8612505" y="1734731"/>
            <a:ext cx="143992" cy="128098"/>
          </a:xfrm>
          <a:prstGeom prst="rect">
            <a:avLst/>
          </a:prstGeom>
        </p:spPr>
      </p:pic>
      <p:pic>
        <p:nvPicPr>
          <p:cNvPr id="22" name="object 22"/>
          <p:cNvPicPr/>
          <p:nvPr/>
        </p:nvPicPr>
        <p:blipFill>
          <a:blip r:embed="rId5" cstate="print"/>
          <a:stretch>
            <a:fillRect/>
          </a:stretch>
        </p:blipFill>
        <p:spPr>
          <a:xfrm>
            <a:off x="9755505" y="1734731"/>
            <a:ext cx="143992" cy="128098"/>
          </a:xfrm>
          <a:prstGeom prst="rect">
            <a:avLst/>
          </a:prstGeom>
        </p:spPr>
      </p:pic>
      <p:pic>
        <p:nvPicPr>
          <p:cNvPr id="23" name="object 23"/>
          <p:cNvPicPr/>
          <p:nvPr/>
        </p:nvPicPr>
        <p:blipFill>
          <a:blip r:embed="rId6" cstate="print"/>
          <a:stretch>
            <a:fillRect/>
          </a:stretch>
        </p:blipFill>
        <p:spPr>
          <a:xfrm>
            <a:off x="7393458" y="1990917"/>
            <a:ext cx="143992" cy="128098"/>
          </a:xfrm>
          <a:prstGeom prst="rect">
            <a:avLst/>
          </a:prstGeom>
        </p:spPr>
      </p:pic>
      <p:pic>
        <p:nvPicPr>
          <p:cNvPr id="24" name="object 24"/>
          <p:cNvPicPr/>
          <p:nvPr/>
        </p:nvPicPr>
        <p:blipFill>
          <a:blip r:embed="rId7" cstate="print"/>
          <a:stretch>
            <a:fillRect/>
          </a:stretch>
        </p:blipFill>
        <p:spPr>
          <a:xfrm>
            <a:off x="8612505" y="1990917"/>
            <a:ext cx="143992" cy="128098"/>
          </a:xfrm>
          <a:prstGeom prst="rect">
            <a:avLst/>
          </a:prstGeom>
        </p:spPr>
      </p:pic>
      <p:pic>
        <p:nvPicPr>
          <p:cNvPr id="25" name="object 25"/>
          <p:cNvPicPr/>
          <p:nvPr/>
        </p:nvPicPr>
        <p:blipFill>
          <a:blip r:embed="rId7" cstate="print"/>
          <a:stretch>
            <a:fillRect/>
          </a:stretch>
        </p:blipFill>
        <p:spPr>
          <a:xfrm>
            <a:off x="9755505" y="1990917"/>
            <a:ext cx="143992" cy="128098"/>
          </a:xfrm>
          <a:prstGeom prst="rect">
            <a:avLst/>
          </a:prstGeom>
        </p:spPr>
      </p:pic>
      <p:pic>
        <p:nvPicPr>
          <p:cNvPr id="26" name="object 26"/>
          <p:cNvPicPr/>
          <p:nvPr/>
        </p:nvPicPr>
        <p:blipFill>
          <a:blip r:embed="rId4" cstate="print"/>
          <a:stretch>
            <a:fillRect/>
          </a:stretch>
        </p:blipFill>
        <p:spPr>
          <a:xfrm>
            <a:off x="7393458" y="2247106"/>
            <a:ext cx="143992" cy="128098"/>
          </a:xfrm>
          <a:prstGeom prst="rect">
            <a:avLst/>
          </a:prstGeom>
        </p:spPr>
      </p:pic>
      <p:pic>
        <p:nvPicPr>
          <p:cNvPr id="27" name="object 27"/>
          <p:cNvPicPr/>
          <p:nvPr/>
        </p:nvPicPr>
        <p:blipFill>
          <a:blip r:embed="rId5" cstate="print"/>
          <a:stretch>
            <a:fillRect/>
          </a:stretch>
        </p:blipFill>
        <p:spPr>
          <a:xfrm>
            <a:off x="8612505" y="2247106"/>
            <a:ext cx="143992" cy="128098"/>
          </a:xfrm>
          <a:prstGeom prst="rect">
            <a:avLst/>
          </a:prstGeom>
        </p:spPr>
      </p:pic>
      <p:pic>
        <p:nvPicPr>
          <p:cNvPr id="28" name="object 28"/>
          <p:cNvPicPr/>
          <p:nvPr/>
        </p:nvPicPr>
        <p:blipFill>
          <a:blip r:embed="rId8" cstate="print"/>
          <a:stretch>
            <a:fillRect/>
          </a:stretch>
        </p:blipFill>
        <p:spPr>
          <a:xfrm>
            <a:off x="9755506" y="2247106"/>
            <a:ext cx="143992" cy="128098"/>
          </a:xfrm>
          <a:prstGeom prst="rect">
            <a:avLst/>
          </a:prstGeom>
        </p:spPr>
      </p:pic>
      <p:pic>
        <p:nvPicPr>
          <p:cNvPr id="29" name="object 29"/>
          <p:cNvPicPr/>
          <p:nvPr/>
        </p:nvPicPr>
        <p:blipFill>
          <a:blip r:embed="rId4" cstate="print"/>
          <a:stretch>
            <a:fillRect/>
          </a:stretch>
        </p:blipFill>
        <p:spPr>
          <a:xfrm>
            <a:off x="7393458" y="2503295"/>
            <a:ext cx="143992" cy="128098"/>
          </a:xfrm>
          <a:prstGeom prst="rect">
            <a:avLst/>
          </a:prstGeom>
        </p:spPr>
      </p:pic>
      <p:pic>
        <p:nvPicPr>
          <p:cNvPr id="30" name="object 30"/>
          <p:cNvPicPr/>
          <p:nvPr/>
        </p:nvPicPr>
        <p:blipFill>
          <a:blip r:embed="rId8" cstate="print"/>
          <a:stretch>
            <a:fillRect/>
          </a:stretch>
        </p:blipFill>
        <p:spPr>
          <a:xfrm>
            <a:off x="9755506" y="2503295"/>
            <a:ext cx="143992" cy="128098"/>
          </a:xfrm>
          <a:prstGeom prst="rect">
            <a:avLst/>
          </a:prstGeom>
        </p:spPr>
      </p:pic>
      <p:pic>
        <p:nvPicPr>
          <p:cNvPr id="31" name="object 31"/>
          <p:cNvPicPr/>
          <p:nvPr/>
        </p:nvPicPr>
        <p:blipFill>
          <a:blip r:embed="rId4" cstate="print"/>
          <a:stretch>
            <a:fillRect/>
          </a:stretch>
        </p:blipFill>
        <p:spPr>
          <a:xfrm>
            <a:off x="7393458" y="2759484"/>
            <a:ext cx="143992" cy="128098"/>
          </a:xfrm>
          <a:prstGeom prst="rect">
            <a:avLst/>
          </a:prstGeom>
        </p:spPr>
      </p:pic>
      <p:pic>
        <p:nvPicPr>
          <p:cNvPr id="32" name="object 32"/>
          <p:cNvPicPr/>
          <p:nvPr/>
        </p:nvPicPr>
        <p:blipFill>
          <a:blip r:embed="rId7" cstate="print"/>
          <a:stretch>
            <a:fillRect/>
          </a:stretch>
        </p:blipFill>
        <p:spPr>
          <a:xfrm>
            <a:off x="8612505" y="2759480"/>
            <a:ext cx="143992" cy="128098"/>
          </a:xfrm>
          <a:prstGeom prst="rect">
            <a:avLst/>
          </a:prstGeom>
        </p:spPr>
      </p:pic>
      <p:grpSp>
        <p:nvGrpSpPr>
          <p:cNvPr id="33" name="object 33"/>
          <p:cNvGrpSpPr/>
          <p:nvPr/>
        </p:nvGrpSpPr>
        <p:grpSpPr>
          <a:xfrm>
            <a:off x="9755505" y="2759484"/>
            <a:ext cx="144145" cy="128270"/>
            <a:chOff x="9696054" y="2759484"/>
            <a:chExt cx="144145" cy="128270"/>
          </a:xfrm>
        </p:grpSpPr>
        <p:sp>
          <p:nvSpPr>
            <p:cNvPr id="34" name="object 34"/>
            <p:cNvSpPr/>
            <p:nvPr/>
          </p:nvSpPr>
          <p:spPr>
            <a:xfrm>
              <a:off x="9696054" y="2759484"/>
              <a:ext cx="144145" cy="128270"/>
            </a:xfrm>
            <a:custGeom>
              <a:avLst/>
              <a:gdLst/>
              <a:ahLst/>
              <a:cxnLst/>
              <a:rect l="l" t="t" r="r" b="b"/>
              <a:pathLst>
                <a:path w="144145" h="128269">
                  <a:moveTo>
                    <a:pt x="71996" y="0"/>
                  </a:moveTo>
                  <a:lnTo>
                    <a:pt x="43971" y="5034"/>
                  </a:lnTo>
                  <a:lnTo>
                    <a:pt x="21086" y="18763"/>
                  </a:lnTo>
                  <a:lnTo>
                    <a:pt x="5657" y="39124"/>
                  </a:lnTo>
                  <a:lnTo>
                    <a:pt x="0" y="64055"/>
                  </a:lnTo>
                  <a:lnTo>
                    <a:pt x="5657" y="88984"/>
                  </a:lnTo>
                  <a:lnTo>
                    <a:pt x="21086" y="109341"/>
                  </a:lnTo>
                  <a:lnTo>
                    <a:pt x="43971" y="123065"/>
                  </a:lnTo>
                  <a:lnTo>
                    <a:pt x="71996" y="128098"/>
                  </a:lnTo>
                  <a:lnTo>
                    <a:pt x="100021" y="123065"/>
                  </a:lnTo>
                  <a:lnTo>
                    <a:pt x="122905" y="109341"/>
                  </a:lnTo>
                  <a:lnTo>
                    <a:pt x="138334" y="88984"/>
                  </a:lnTo>
                  <a:lnTo>
                    <a:pt x="143992" y="64055"/>
                  </a:lnTo>
                  <a:lnTo>
                    <a:pt x="138334" y="39124"/>
                  </a:lnTo>
                  <a:lnTo>
                    <a:pt x="122905" y="18763"/>
                  </a:lnTo>
                  <a:lnTo>
                    <a:pt x="100021" y="5034"/>
                  </a:lnTo>
                  <a:lnTo>
                    <a:pt x="71996" y="0"/>
                  </a:lnTo>
                  <a:close/>
                </a:path>
              </a:pathLst>
            </a:custGeom>
            <a:solidFill>
              <a:srgbClr val="12120D"/>
            </a:solidFill>
          </p:spPr>
          <p:txBody>
            <a:bodyPr wrap="square" lIns="0" tIns="0" rIns="0" bIns="0" rtlCol="0"/>
            <a:lstStyle/>
            <a:p>
              <a:endParaRPr/>
            </a:p>
          </p:txBody>
        </p:sp>
        <p:sp>
          <p:nvSpPr>
            <p:cNvPr id="35" name="object 35"/>
            <p:cNvSpPr/>
            <p:nvPr/>
          </p:nvSpPr>
          <p:spPr>
            <a:xfrm>
              <a:off x="9743661" y="2817619"/>
              <a:ext cx="48895" cy="12065"/>
            </a:xfrm>
            <a:custGeom>
              <a:avLst/>
              <a:gdLst/>
              <a:ahLst/>
              <a:cxnLst/>
              <a:rect l="l" t="t" r="r" b="b"/>
              <a:pathLst>
                <a:path w="48895" h="12064">
                  <a:moveTo>
                    <a:pt x="48767" y="0"/>
                  </a:moveTo>
                  <a:lnTo>
                    <a:pt x="0" y="0"/>
                  </a:lnTo>
                  <a:lnTo>
                    <a:pt x="0" y="11839"/>
                  </a:lnTo>
                  <a:lnTo>
                    <a:pt x="48767" y="11839"/>
                  </a:lnTo>
                  <a:lnTo>
                    <a:pt x="48767" y="0"/>
                  </a:lnTo>
                  <a:close/>
                </a:path>
              </a:pathLst>
            </a:custGeom>
            <a:solidFill>
              <a:srgbClr val="FFFFFF"/>
            </a:solidFill>
          </p:spPr>
          <p:txBody>
            <a:bodyPr wrap="square" lIns="0" tIns="0" rIns="0" bIns="0" rtlCol="0"/>
            <a:lstStyle/>
            <a:p>
              <a:endParaRPr/>
            </a:p>
          </p:txBody>
        </p:sp>
      </p:grpSp>
      <p:pic>
        <p:nvPicPr>
          <p:cNvPr id="36" name="object 36"/>
          <p:cNvPicPr/>
          <p:nvPr/>
        </p:nvPicPr>
        <p:blipFill>
          <a:blip r:embed="rId9" cstate="print"/>
          <a:stretch>
            <a:fillRect/>
          </a:stretch>
        </p:blipFill>
        <p:spPr>
          <a:xfrm>
            <a:off x="7393458" y="3015670"/>
            <a:ext cx="143992" cy="128098"/>
          </a:xfrm>
          <a:prstGeom prst="rect">
            <a:avLst/>
          </a:prstGeom>
        </p:spPr>
      </p:pic>
      <p:grpSp>
        <p:nvGrpSpPr>
          <p:cNvPr id="37" name="object 37"/>
          <p:cNvGrpSpPr/>
          <p:nvPr/>
        </p:nvGrpSpPr>
        <p:grpSpPr>
          <a:xfrm>
            <a:off x="8612505" y="3015670"/>
            <a:ext cx="144145" cy="128270"/>
            <a:chOff x="8414229" y="3015670"/>
            <a:chExt cx="144145" cy="128270"/>
          </a:xfrm>
        </p:grpSpPr>
        <p:sp>
          <p:nvSpPr>
            <p:cNvPr id="38" name="object 38"/>
            <p:cNvSpPr/>
            <p:nvPr/>
          </p:nvSpPr>
          <p:spPr>
            <a:xfrm>
              <a:off x="8414229" y="3015670"/>
              <a:ext cx="144145" cy="128270"/>
            </a:xfrm>
            <a:custGeom>
              <a:avLst/>
              <a:gdLst/>
              <a:ahLst/>
              <a:cxnLst/>
              <a:rect l="l" t="t" r="r" b="b"/>
              <a:pathLst>
                <a:path w="144145" h="128269">
                  <a:moveTo>
                    <a:pt x="71996" y="0"/>
                  </a:moveTo>
                  <a:lnTo>
                    <a:pt x="43971" y="5034"/>
                  </a:lnTo>
                  <a:lnTo>
                    <a:pt x="21086" y="18763"/>
                  </a:lnTo>
                  <a:lnTo>
                    <a:pt x="5657" y="39124"/>
                  </a:lnTo>
                  <a:lnTo>
                    <a:pt x="0" y="64055"/>
                  </a:lnTo>
                  <a:lnTo>
                    <a:pt x="5657" y="88984"/>
                  </a:lnTo>
                  <a:lnTo>
                    <a:pt x="21086" y="109341"/>
                  </a:lnTo>
                  <a:lnTo>
                    <a:pt x="43971" y="123065"/>
                  </a:lnTo>
                  <a:lnTo>
                    <a:pt x="71996" y="128098"/>
                  </a:lnTo>
                  <a:lnTo>
                    <a:pt x="100021" y="123065"/>
                  </a:lnTo>
                  <a:lnTo>
                    <a:pt x="122905" y="109341"/>
                  </a:lnTo>
                  <a:lnTo>
                    <a:pt x="138334" y="88984"/>
                  </a:lnTo>
                  <a:lnTo>
                    <a:pt x="143992" y="64055"/>
                  </a:lnTo>
                  <a:lnTo>
                    <a:pt x="138334" y="39124"/>
                  </a:lnTo>
                  <a:lnTo>
                    <a:pt x="122905" y="18763"/>
                  </a:lnTo>
                  <a:lnTo>
                    <a:pt x="100021" y="5034"/>
                  </a:lnTo>
                  <a:lnTo>
                    <a:pt x="71996" y="0"/>
                  </a:lnTo>
                  <a:close/>
                </a:path>
              </a:pathLst>
            </a:custGeom>
            <a:solidFill>
              <a:srgbClr val="12120D"/>
            </a:solidFill>
          </p:spPr>
          <p:txBody>
            <a:bodyPr wrap="square" lIns="0" tIns="0" rIns="0" bIns="0" rtlCol="0"/>
            <a:lstStyle/>
            <a:p>
              <a:endParaRPr/>
            </a:p>
          </p:txBody>
        </p:sp>
        <p:sp>
          <p:nvSpPr>
            <p:cNvPr id="39" name="object 39"/>
            <p:cNvSpPr/>
            <p:nvPr/>
          </p:nvSpPr>
          <p:spPr>
            <a:xfrm>
              <a:off x="8461838" y="3073805"/>
              <a:ext cx="48895" cy="12065"/>
            </a:xfrm>
            <a:custGeom>
              <a:avLst/>
              <a:gdLst/>
              <a:ahLst/>
              <a:cxnLst/>
              <a:rect l="l" t="t" r="r" b="b"/>
              <a:pathLst>
                <a:path w="48895" h="12064">
                  <a:moveTo>
                    <a:pt x="48767" y="0"/>
                  </a:moveTo>
                  <a:lnTo>
                    <a:pt x="0" y="0"/>
                  </a:lnTo>
                  <a:lnTo>
                    <a:pt x="0" y="11839"/>
                  </a:lnTo>
                  <a:lnTo>
                    <a:pt x="48767" y="11839"/>
                  </a:lnTo>
                  <a:lnTo>
                    <a:pt x="48767" y="0"/>
                  </a:lnTo>
                  <a:close/>
                </a:path>
              </a:pathLst>
            </a:custGeom>
            <a:solidFill>
              <a:srgbClr val="FFFFFF"/>
            </a:solidFill>
          </p:spPr>
          <p:txBody>
            <a:bodyPr wrap="square" lIns="0" tIns="0" rIns="0" bIns="0" rtlCol="0"/>
            <a:lstStyle/>
            <a:p>
              <a:endParaRPr/>
            </a:p>
          </p:txBody>
        </p:sp>
      </p:grpSp>
      <p:pic>
        <p:nvPicPr>
          <p:cNvPr id="40" name="object 40"/>
          <p:cNvPicPr/>
          <p:nvPr/>
        </p:nvPicPr>
        <p:blipFill>
          <a:blip r:embed="rId5" cstate="print"/>
          <a:stretch>
            <a:fillRect/>
          </a:stretch>
        </p:blipFill>
        <p:spPr>
          <a:xfrm>
            <a:off x="9755505" y="3015670"/>
            <a:ext cx="143992" cy="128098"/>
          </a:xfrm>
          <a:prstGeom prst="rect">
            <a:avLst/>
          </a:prstGeom>
        </p:spPr>
      </p:pic>
      <p:pic>
        <p:nvPicPr>
          <p:cNvPr id="41" name="object 41"/>
          <p:cNvPicPr/>
          <p:nvPr/>
        </p:nvPicPr>
        <p:blipFill>
          <a:blip r:embed="rId10" cstate="print"/>
          <a:stretch>
            <a:fillRect/>
          </a:stretch>
        </p:blipFill>
        <p:spPr>
          <a:xfrm>
            <a:off x="8747897" y="3770927"/>
            <a:ext cx="72301" cy="65873"/>
          </a:xfrm>
          <a:prstGeom prst="rect">
            <a:avLst/>
          </a:prstGeom>
        </p:spPr>
      </p:pic>
      <p:sp>
        <p:nvSpPr>
          <p:cNvPr id="42" name="object 42"/>
          <p:cNvSpPr/>
          <p:nvPr/>
        </p:nvSpPr>
        <p:spPr>
          <a:xfrm>
            <a:off x="9385888" y="3779395"/>
            <a:ext cx="43815" cy="57785"/>
          </a:xfrm>
          <a:custGeom>
            <a:avLst/>
            <a:gdLst/>
            <a:ahLst/>
            <a:cxnLst/>
            <a:rect l="l" t="t" r="r" b="b"/>
            <a:pathLst>
              <a:path w="43815" h="57785">
                <a:moveTo>
                  <a:pt x="22085" y="0"/>
                </a:moveTo>
                <a:lnTo>
                  <a:pt x="12714" y="1939"/>
                </a:lnTo>
                <a:lnTo>
                  <a:pt x="5780" y="7578"/>
                </a:lnTo>
                <a:lnTo>
                  <a:pt x="1477" y="16647"/>
                </a:lnTo>
                <a:lnTo>
                  <a:pt x="0" y="28875"/>
                </a:lnTo>
                <a:lnTo>
                  <a:pt x="1487" y="40829"/>
                </a:lnTo>
                <a:lnTo>
                  <a:pt x="5781" y="49802"/>
                </a:lnTo>
                <a:lnTo>
                  <a:pt x="12633" y="55442"/>
                </a:lnTo>
                <a:lnTo>
                  <a:pt x="21793" y="57400"/>
                </a:lnTo>
                <a:lnTo>
                  <a:pt x="30901" y="55440"/>
                </a:lnTo>
                <a:lnTo>
                  <a:pt x="37175" y="50238"/>
                </a:lnTo>
                <a:lnTo>
                  <a:pt x="18338" y="50238"/>
                </a:lnTo>
                <a:lnTo>
                  <a:pt x="15455" y="48781"/>
                </a:lnTo>
                <a:lnTo>
                  <a:pt x="13817" y="46137"/>
                </a:lnTo>
                <a:lnTo>
                  <a:pt x="11125" y="42115"/>
                </a:lnTo>
                <a:lnTo>
                  <a:pt x="9690" y="35879"/>
                </a:lnTo>
                <a:lnTo>
                  <a:pt x="9690" y="21521"/>
                </a:lnTo>
                <a:lnTo>
                  <a:pt x="11125" y="15375"/>
                </a:lnTo>
                <a:lnTo>
                  <a:pt x="13817" y="11263"/>
                </a:lnTo>
                <a:lnTo>
                  <a:pt x="15544" y="8529"/>
                </a:lnTo>
                <a:lnTo>
                  <a:pt x="18237" y="7162"/>
                </a:lnTo>
                <a:lnTo>
                  <a:pt x="37145" y="7162"/>
                </a:lnTo>
                <a:lnTo>
                  <a:pt x="31024" y="1984"/>
                </a:lnTo>
                <a:lnTo>
                  <a:pt x="22085" y="0"/>
                </a:lnTo>
                <a:close/>
              </a:path>
              <a:path w="43815" h="57785">
                <a:moveTo>
                  <a:pt x="37145" y="7162"/>
                </a:moveTo>
                <a:lnTo>
                  <a:pt x="25158" y="7162"/>
                </a:lnTo>
                <a:lnTo>
                  <a:pt x="27952" y="8619"/>
                </a:lnTo>
                <a:lnTo>
                  <a:pt x="32270" y="15194"/>
                </a:lnTo>
                <a:lnTo>
                  <a:pt x="33785" y="21521"/>
                </a:lnTo>
                <a:lnTo>
                  <a:pt x="33807" y="35879"/>
                </a:lnTo>
                <a:lnTo>
                  <a:pt x="32372" y="42036"/>
                </a:lnTo>
                <a:lnTo>
                  <a:pt x="29679" y="46137"/>
                </a:lnTo>
                <a:lnTo>
                  <a:pt x="28041" y="48781"/>
                </a:lnTo>
                <a:lnTo>
                  <a:pt x="25158" y="50238"/>
                </a:lnTo>
                <a:lnTo>
                  <a:pt x="37175" y="50238"/>
                </a:lnTo>
                <a:lnTo>
                  <a:pt x="37726" y="49781"/>
                </a:lnTo>
                <a:lnTo>
                  <a:pt x="42011" y="40758"/>
                </a:lnTo>
                <a:lnTo>
                  <a:pt x="43497" y="28706"/>
                </a:lnTo>
                <a:lnTo>
                  <a:pt x="42016" y="16719"/>
                </a:lnTo>
                <a:lnTo>
                  <a:pt x="37763" y="7684"/>
                </a:lnTo>
                <a:lnTo>
                  <a:pt x="37145" y="7162"/>
                </a:lnTo>
                <a:close/>
              </a:path>
            </a:pathLst>
          </a:custGeom>
          <a:solidFill>
            <a:srgbClr val="12120D"/>
          </a:solidFill>
        </p:spPr>
        <p:txBody>
          <a:bodyPr wrap="square" lIns="0" tIns="0" rIns="0" bIns="0" rtlCol="0"/>
          <a:lstStyle/>
          <a:p>
            <a:endParaRPr/>
          </a:p>
        </p:txBody>
      </p:sp>
      <p:sp>
        <p:nvSpPr>
          <p:cNvPr id="43" name="object 43"/>
          <p:cNvSpPr/>
          <p:nvPr/>
        </p:nvSpPr>
        <p:spPr>
          <a:xfrm>
            <a:off x="9809905" y="3802371"/>
            <a:ext cx="48895" cy="12065"/>
          </a:xfrm>
          <a:custGeom>
            <a:avLst/>
            <a:gdLst/>
            <a:ahLst/>
            <a:cxnLst/>
            <a:rect l="l" t="t" r="r" b="b"/>
            <a:pathLst>
              <a:path w="48895" h="12064">
                <a:moveTo>
                  <a:pt x="48767" y="0"/>
                </a:moveTo>
                <a:lnTo>
                  <a:pt x="0" y="0"/>
                </a:lnTo>
                <a:lnTo>
                  <a:pt x="0" y="11839"/>
                </a:lnTo>
                <a:lnTo>
                  <a:pt x="48767" y="11839"/>
                </a:lnTo>
                <a:lnTo>
                  <a:pt x="48767" y="0"/>
                </a:lnTo>
                <a:close/>
              </a:path>
            </a:pathLst>
          </a:custGeom>
          <a:solidFill>
            <a:srgbClr val="12120D"/>
          </a:solidFill>
        </p:spPr>
        <p:txBody>
          <a:bodyPr wrap="square" lIns="0" tIns="0" rIns="0" bIns="0" rtlCol="0"/>
          <a:lstStyle/>
          <a:p>
            <a:endParaRPr/>
          </a:p>
        </p:txBody>
      </p:sp>
      <p:sp>
        <p:nvSpPr>
          <p:cNvPr id="44" name="object 44"/>
          <p:cNvSpPr txBox="1"/>
          <p:nvPr/>
        </p:nvSpPr>
        <p:spPr>
          <a:xfrm>
            <a:off x="5280736" y="3712835"/>
            <a:ext cx="5101590" cy="658495"/>
          </a:xfrm>
          <a:prstGeom prst="rect">
            <a:avLst/>
          </a:prstGeom>
        </p:spPr>
        <p:txBody>
          <a:bodyPr vert="horz" wrap="square" lIns="0" tIns="39370" rIns="0" bIns="0" rtlCol="0">
            <a:spAutoFit/>
          </a:bodyPr>
          <a:lstStyle/>
          <a:p>
            <a:pPr marL="3586479">
              <a:lnSpc>
                <a:spcPct val="100000"/>
              </a:lnSpc>
              <a:spcBef>
                <a:spcPts val="310"/>
              </a:spcBef>
              <a:tabLst>
                <a:tab pos="4196080" algn="l"/>
                <a:tab pos="4625340" algn="l"/>
              </a:tabLst>
            </a:pPr>
            <a:r>
              <a:rPr lang="es-ES" sz="750">
                <a:solidFill>
                  <a:srgbClr val="12120D"/>
                </a:solidFill>
                <a:latin typeface="Daimler CS Light"/>
                <a:ea typeface="Daimler CS Light"/>
                <a:cs typeface="Daimler CS Light"/>
                <a:sym typeface="Daimler CS Light"/>
              </a:rPr>
              <a:t>Muy bien	Bien	Regular</a:t>
            </a:r>
            <a:endParaRPr sz="750">
              <a:latin typeface="Daimler CS Light"/>
              <a:cs typeface="Daimler CS Light"/>
            </a:endParaRPr>
          </a:p>
          <a:p>
            <a:pPr marL="12700" marR="50800">
              <a:lnSpc>
                <a:spcPct val="100000"/>
              </a:lnSpc>
              <a:spcBef>
                <a:spcPts val="280"/>
              </a:spcBef>
            </a:pPr>
            <a:r>
              <a:rPr lang="es-ES" sz="1000">
                <a:solidFill>
                  <a:srgbClr val="12120D"/>
                </a:solidFill>
                <a:latin typeface="Daimler CS Light"/>
                <a:ea typeface="Daimler CS Light"/>
                <a:cs typeface="Daimler CS Light"/>
                <a:sym typeface="Daimler CS Light"/>
              </a:rPr>
              <a:t>Los forros y discos de freno originales de Mercedes-Benz han obtenido el mejor valor total en cuanto a resistencia a las fisuras, coeficiente de fricción y resistencia al desgaste. Están óptimamente coordinados entre sí y con el modelo de vehículo correspondiente.</a:t>
            </a:r>
            <a:endParaRPr sz="1000">
              <a:latin typeface="Daimler CS Light"/>
              <a:cs typeface="Daimler CS Light"/>
            </a:endParaRPr>
          </a:p>
        </p:txBody>
      </p:sp>
      <p:grpSp>
        <p:nvGrpSpPr>
          <p:cNvPr id="45" name="object 45"/>
          <p:cNvGrpSpPr/>
          <p:nvPr/>
        </p:nvGrpSpPr>
        <p:grpSpPr>
          <a:xfrm>
            <a:off x="4816065" y="4534411"/>
            <a:ext cx="5220335" cy="2934970"/>
            <a:chOff x="4816065" y="4534411"/>
            <a:chExt cx="5220335" cy="2934970"/>
          </a:xfrm>
        </p:grpSpPr>
        <p:sp>
          <p:nvSpPr>
            <p:cNvPr id="46" name="object 46"/>
            <p:cNvSpPr/>
            <p:nvPr/>
          </p:nvSpPr>
          <p:spPr>
            <a:xfrm>
              <a:off x="4816065" y="4786441"/>
              <a:ext cx="5220335" cy="2682875"/>
            </a:xfrm>
            <a:custGeom>
              <a:avLst/>
              <a:gdLst/>
              <a:ahLst/>
              <a:cxnLst/>
              <a:rect l="l" t="t" r="r" b="b"/>
              <a:pathLst>
                <a:path w="5220334" h="2682875">
                  <a:moveTo>
                    <a:pt x="5220143" y="0"/>
                  </a:moveTo>
                  <a:lnTo>
                    <a:pt x="0" y="0"/>
                  </a:lnTo>
                  <a:lnTo>
                    <a:pt x="0" y="2682634"/>
                  </a:lnTo>
                  <a:lnTo>
                    <a:pt x="5220143" y="2682634"/>
                  </a:lnTo>
                  <a:lnTo>
                    <a:pt x="5220143" y="0"/>
                  </a:lnTo>
                  <a:close/>
                </a:path>
              </a:pathLst>
            </a:custGeom>
            <a:solidFill>
              <a:srgbClr val="FFFFFF"/>
            </a:solidFill>
          </p:spPr>
          <p:txBody>
            <a:bodyPr wrap="square" lIns="0" tIns="0" rIns="0" bIns="0" rtlCol="0"/>
            <a:lstStyle/>
            <a:p>
              <a:endParaRPr/>
            </a:p>
          </p:txBody>
        </p:sp>
        <p:pic>
          <p:nvPicPr>
            <p:cNvPr id="47" name="object 47"/>
            <p:cNvPicPr/>
            <p:nvPr/>
          </p:nvPicPr>
          <p:blipFill>
            <a:blip r:embed="rId11" cstate="print"/>
            <a:stretch>
              <a:fillRect/>
            </a:stretch>
          </p:blipFill>
          <p:spPr>
            <a:xfrm>
              <a:off x="5113299" y="4534411"/>
              <a:ext cx="2759103" cy="2875500"/>
            </a:xfrm>
            <a:prstGeom prst="rect">
              <a:avLst/>
            </a:prstGeom>
          </p:spPr>
        </p:pic>
      </p:grpSp>
      <p:sp>
        <p:nvSpPr>
          <p:cNvPr id="48" name="object 48"/>
          <p:cNvSpPr txBox="1"/>
          <p:nvPr/>
        </p:nvSpPr>
        <p:spPr>
          <a:xfrm>
            <a:off x="7872475" y="4470958"/>
            <a:ext cx="1161259" cy="388696"/>
          </a:xfrm>
          <a:prstGeom prst="rect">
            <a:avLst/>
          </a:prstGeom>
        </p:spPr>
        <p:txBody>
          <a:bodyPr vert="horz" wrap="square" lIns="0" tIns="12700" rIns="0" bIns="0" rtlCol="0">
            <a:spAutoFit/>
          </a:bodyPr>
          <a:lstStyle/>
          <a:p>
            <a:pPr marL="12700" marR="5080">
              <a:lnSpc>
                <a:spcPct val="111100"/>
              </a:lnSpc>
              <a:spcBef>
                <a:spcPts val="100"/>
              </a:spcBef>
            </a:pPr>
            <a:r>
              <a:rPr lang="es-ES" sz="750" b="1" dirty="0">
                <a:solidFill>
                  <a:srgbClr val="12120D"/>
                </a:solidFill>
                <a:latin typeface="Daimler CS Demi"/>
                <a:ea typeface="Daimler CS Demi"/>
                <a:cs typeface="Daimler CS Demi"/>
                <a:sym typeface="Daimler CS Demi"/>
              </a:rPr>
              <a:t>Mezcla de recubrimiento especialmente coordinada con el vehículo</a:t>
            </a:r>
            <a:endParaRPr sz="750" dirty="0">
              <a:latin typeface="Daimler CS Demi"/>
              <a:cs typeface="Daimler CS Demi"/>
            </a:endParaRPr>
          </a:p>
        </p:txBody>
      </p:sp>
      <p:sp>
        <p:nvSpPr>
          <p:cNvPr id="49" name="object 49"/>
          <p:cNvSpPr txBox="1"/>
          <p:nvPr/>
        </p:nvSpPr>
        <p:spPr>
          <a:xfrm>
            <a:off x="7885824" y="5710296"/>
            <a:ext cx="1147910" cy="1108710"/>
          </a:xfrm>
          <a:prstGeom prst="rect">
            <a:avLst/>
          </a:prstGeom>
        </p:spPr>
        <p:txBody>
          <a:bodyPr vert="horz" wrap="square" lIns="0" tIns="12700" rIns="0" bIns="0" rtlCol="0">
            <a:spAutoFit/>
          </a:bodyPr>
          <a:lstStyle/>
          <a:p>
            <a:pPr marL="12700">
              <a:lnSpc>
                <a:spcPct val="100000"/>
              </a:lnSpc>
              <a:spcBef>
                <a:spcPts val="100"/>
              </a:spcBef>
            </a:pPr>
            <a:r>
              <a:rPr lang="es-ES" sz="750" b="1" dirty="0">
                <a:solidFill>
                  <a:srgbClr val="12120D"/>
                </a:solidFill>
                <a:latin typeface="Daimler CS Demi"/>
                <a:ea typeface="Daimler CS Demi"/>
                <a:cs typeface="Daimler CS Demi"/>
                <a:sym typeface="Daimler CS Demi"/>
              </a:rPr>
              <a:t>Indicador de desgaste (3x)</a:t>
            </a:r>
            <a:endParaRPr sz="750" dirty="0">
              <a:latin typeface="Daimler CS Demi"/>
              <a:cs typeface="Daimler CS Demi"/>
            </a:endParaRPr>
          </a:p>
          <a:p>
            <a:pPr>
              <a:lnSpc>
                <a:spcPct val="100000"/>
              </a:lnSpc>
            </a:pPr>
            <a:endParaRPr sz="1150" dirty="0">
              <a:latin typeface="Daimler CS Demi"/>
              <a:cs typeface="Daimler CS Demi"/>
            </a:endParaRPr>
          </a:p>
          <a:p>
            <a:pPr marL="12700" marR="12065">
              <a:lnSpc>
                <a:spcPct val="111100"/>
              </a:lnSpc>
            </a:pPr>
            <a:r>
              <a:rPr lang="es-ES" sz="750" b="1" dirty="0">
                <a:solidFill>
                  <a:srgbClr val="12120D"/>
                </a:solidFill>
                <a:latin typeface="Daimler CS Demi"/>
                <a:ea typeface="Daimler CS Demi"/>
                <a:cs typeface="Daimler CS Demi"/>
                <a:sym typeface="Daimler CS Demi"/>
              </a:rPr>
              <a:t>Campana de acero de gran resistencia: reducción de peso de hasta 1,5 kg por disco</a:t>
            </a:r>
            <a:endParaRPr sz="750" dirty="0">
              <a:latin typeface="Daimler CS Demi"/>
              <a:cs typeface="Daimler CS Demi"/>
            </a:endParaRPr>
          </a:p>
          <a:p>
            <a:pPr>
              <a:lnSpc>
                <a:spcPct val="100000"/>
              </a:lnSpc>
              <a:spcBef>
                <a:spcPts val="45"/>
              </a:spcBef>
            </a:pPr>
            <a:endParaRPr sz="1150" dirty="0">
              <a:latin typeface="Daimler CS Demi"/>
              <a:cs typeface="Daimler CS Demi"/>
            </a:endParaRPr>
          </a:p>
          <a:p>
            <a:pPr marL="12700">
              <a:lnSpc>
                <a:spcPct val="100000"/>
              </a:lnSpc>
            </a:pPr>
            <a:r>
              <a:rPr lang="es-ES" sz="750" b="1" dirty="0">
                <a:solidFill>
                  <a:srgbClr val="12120D"/>
                </a:solidFill>
                <a:latin typeface="Daimler CS Demi"/>
                <a:ea typeface="Daimler CS Demi"/>
                <a:cs typeface="Daimler CS Demi"/>
                <a:sym typeface="Daimler CS Demi"/>
              </a:rPr>
              <a:t>Dentado</a:t>
            </a:r>
            <a:endParaRPr sz="750" dirty="0">
              <a:latin typeface="Daimler CS Demi"/>
              <a:cs typeface="Daimler CS Dem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436006" y="791997"/>
            <a:ext cx="2479992" cy="1456563"/>
          </a:xfrm>
          <a:prstGeom prst="rect">
            <a:avLst/>
          </a:prstGeom>
        </p:spPr>
      </p:pic>
      <p:pic>
        <p:nvPicPr>
          <p:cNvPr id="3" name="object 3"/>
          <p:cNvPicPr/>
          <p:nvPr/>
        </p:nvPicPr>
        <p:blipFill>
          <a:blip r:embed="rId3" cstate="print"/>
          <a:stretch>
            <a:fillRect/>
          </a:stretch>
        </p:blipFill>
        <p:spPr>
          <a:xfrm>
            <a:off x="8092999" y="791997"/>
            <a:ext cx="1950999" cy="1456563"/>
          </a:xfrm>
          <a:prstGeom prst="rect">
            <a:avLst/>
          </a:prstGeom>
        </p:spPr>
      </p:pic>
      <p:sp>
        <p:nvSpPr>
          <p:cNvPr id="4" name="object 4"/>
          <p:cNvSpPr/>
          <p:nvPr/>
        </p:nvSpPr>
        <p:spPr>
          <a:xfrm>
            <a:off x="607973" y="2851942"/>
            <a:ext cx="2999740" cy="3028315"/>
          </a:xfrm>
          <a:custGeom>
            <a:avLst/>
            <a:gdLst/>
            <a:ahLst/>
            <a:cxnLst/>
            <a:rect l="l" t="t" r="r" b="b"/>
            <a:pathLst>
              <a:path w="2999740" h="3028315">
                <a:moveTo>
                  <a:pt x="0" y="3027687"/>
                </a:moveTo>
                <a:lnTo>
                  <a:pt x="2999295" y="3027687"/>
                </a:lnTo>
                <a:lnTo>
                  <a:pt x="2999295" y="0"/>
                </a:lnTo>
                <a:lnTo>
                  <a:pt x="0" y="0"/>
                </a:lnTo>
                <a:lnTo>
                  <a:pt x="0" y="3027687"/>
                </a:lnTo>
                <a:close/>
              </a:path>
            </a:pathLst>
          </a:custGeom>
          <a:ln w="20424">
            <a:solidFill>
              <a:srgbClr val="E2E3E3"/>
            </a:solidFill>
          </a:ln>
        </p:spPr>
        <p:txBody>
          <a:bodyPr wrap="square" lIns="0" tIns="0" rIns="0" bIns="0" rtlCol="0"/>
          <a:lstStyle/>
          <a:p>
            <a:endParaRPr/>
          </a:p>
        </p:txBody>
      </p:sp>
      <p:sp>
        <p:nvSpPr>
          <p:cNvPr id="5" name="object 5"/>
          <p:cNvSpPr/>
          <p:nvPr/>
        </p:nvSpPr>
        <p:spPr>
          <a:xfrm>
            <a:off x="3758174" y="2891288"/>
            <a:ext cx="2999740" cy="4627245"/>
          </a:xfrm>
          <a:custGeom>
            <a:avLst/>
            <a:gdLst/>
            <a:ahLst/>
            <a:cxnLst/>
            <a:rect l="l" t="t" r="r" b="b"/>
            <a:pathLst>
              <a:path w="2999740" h="4627245">
                <a:moveTo>
                  <a:pt x="0" y="4626884"/>
                </a:moveTo>
                <a:lnTo>
                  <a:pt x="2999295" y="4626884"/>
                </a:lnTo>
                <a:lnTo>
                  <a:pt x="2999295" y="0"/>
                </a:lnTo>
                <a:lnTo>
                  <a:pt x="0" y="0"/>
                </a:lnTo>
                <a:lnTo>
                  <a:pt x="0" y="4626884"/>
                </a:lnTo>
                <a:close/>
              </a:path>
            </a:pathLst>
          </a:custGeom>
          <a:ln w="21771">
            <a:solidFill>
              <a:srgbClr val="E2E3E3"/>
            </a:solidFill>
          </a:ln>
        </p:spPr>
        <p:txBody>
          <a:bodyPr wrap="square" lIns="0" tIns="0" rIns="0" bIns="0" rtlCol="0"/>
          <a:lstStyle/>
          <a:p>
            <a:endParaRPr/>
          </a:p>
        </p:txBody>
      </p:sp>
      <p:sp>
        <p:nvSpPr>
          <p:cNvPr id="6" name="object 6"/>
          <p:cNvSpPr/>
          <p:nvPr/>
        </p:nvSpPr>
        <p:spPr>
          <a:xfrm>
            <a:off x="6982695" y="2866316"/>
            <a:ext cx="2999740" cy="4638675"/>
          </a:xfrm>
          <a:custGeom>
            <a:avLst/>
            <a:gdLst/>
            <a:ahLst/>
            <a:cxnLst/>
            <a:rect l="l" t="t" r="r" b="b"/>
            <a:pathLst>
              <a:path w="2999740" h="4638675">
                <a:moveTo>
                  <a:pt x="0" y="4638423"/>
                </a:moveTo>
                <a:lnTo>
                  <a:pt x="2999295" y="4638423"/>
                </a:lnTo>
                <a:lnTo>
                  <a:pt x="2999295" y="0"/>
                </a:lnTo>
                <a:lnTo>
                  <a:pt x="0" y="0"/>
                </a:lnTo>
                <a:lnTo>
                  <a:pt x="0" y="4638423"/>
                </a:lnTo>
                <a:close/>
              </a:path>
            </a:pathLst>
          </a:custGeom>
          <a:ln w="21771">
            <a:solidFill>
              <a:srgbClr val="E2E3E3"/>
            </a:solidFill>
          </a:ln>
        </p:spPr>
        <p:txBody>
          <a:bodyPr wrap="square" lIns="0" tIns="0" rIns="0" bIns="0" rtlCol="0"/>
          <a:lstStyle/>
          <a:p>
            <a:endParaRPr/>
          </a:p>
        </p:txBody>
      </p:sp>
      <p:sp>
        <p:nvSpPr>
          <p:cNvPr id="7" name="object 7"/>
          <p:cNvSpPr txBox="1"/>
          <p:nvPr/>
        </p:nvSpPr>
        <p:spPr>
          <a:xfrm>
            <a:off x="601623" y="2454559"/>
            <a:ext cx="9396095" cy="229235"/>
          </a:xfrm>
          <a:prstGeom prst="rect">
            <a:avLst/>
          </a:prstGeom>
          <a:solidFill>
            <a:srgbClr val="E2E3E3"/>
          </a:solidFill>
        </p:spPr>
        <p:txBody>
          <a:bodyPr vert="horz" wrap="square" lIns="0" tIns="29845" rIns="0" bIns="0" rtlCol="0">
            <a:spAutoFit/>
          </a:bodyPr>
          <a:lstStyle/>
          <a:p>
            <a:pPr marL="133350">
              <a:lnSpc>
                <a:spcPct val="100000"/>
              </a:lnSpc>
              <a:spcBef>
                <a:spcPts val="235"/>
              </a:spcBef>
            </a:pPr>
            <a:r>
              <a:rPr lang="es-ES" sz="1000" b="1">
                <a:solidFill>
                  <a:srgbClr val="12120D"/>
                </a:solidFill>
                <a:latin typeface="Daimler CS Demi"/>
                <a:ea typeface="Daimler CS Demi"/>
                <a:cs typeface="Daimler CS Demi"/>
                <a:sym typeface="Daimler CS Demi"/>
              </a:rPr>
              <a:t>Criterios de prueba.</a:t>
            </a:r>
            <a:endParaRPr sz="1000">
              <a:latin typeface="Daimler CS Demi"/>
              <a:cs typeface="Daimler CS Demi"/>
            </a:endParaRPr>
          </a:p>
        </p:txBody>
      </p:sp>
      <p:sp>
        <p:nvSpPr>
          <p:cNvPr id="8" name="object 8"/>
          <p:cNvSpPr txBox="1"/>
          <p:nvPr/>
        </p:nvSpPr>
        <p:spPr>
          <a:xfrm>
            <a:off x="601623" y="2834564"/>
            <a:ext cx="3012440" cy="229235"/>
          </a:xfrm>
          <a:prstGeom prst="rect">
            <a:avLst/>
          </a:prstGeom>
          <a:solidFill>
            <a:srgbClr val="E2E3E3"/>
          </a:solidFill>
        </p:spPr>
        <p:txBody>
          <a:bodyPr vert="horz" wrap="square" lIns="0" tIns="29845" rIns="0" bIns="0" rtlCol="0">
            <a:spAutoFit/>
          </a:bodyPr>
          <a:lstStyle/>
          <a:p>
            <a:pPr marL="179705">
              <a:lnSpc>
                <a:spcPct val="100000"/>
              </a:lnSpc>
              <a:spcBef>
                <a:spcPts val="235"/>
              </a:spcBef>
            </a:pPr>
            <a:r>
              <a:rPr lang="es-ES" sz="1000" b="1">
                <a:solidFill>
                  <a:srgbClr val="12120D"/>
                </a:solidFill>
                <a:latin typeface="Daimler CS Demi"/>
                <a:ea typeface="Daimler CS Demi"/>
                <a:cs typeface="Daimler CS Demi"/>
                <a:sym typeface="Daimler CS Demi"/>
              </a:rPr>
              <a:t>Montaje.</a:t>
            </a:r>
            <a:endParaRPr sz="1000">
              <a:latin typeface="Daimler CS Demi"/>
              <a:cs typeface="Daimler CS Demi"/>
            </a:endParaRPr>
          </a:p>
        </p:txBody>
      </p:sp>
      <p:sp>
        <p:nvSpPr>
          <p:cNvPr id="9" name="object 9"/>
          <p:cNvSpPr txBox="1"/>
          <p:nvPr/>
        </p:nvSpPr>
        <p:spPr>
          <a:xfrm>
            <a:off x="620793" y="3190129"/>
            <a:ext cx="2973705" cy="2324735"/>
          </a:xfrm>
          <a:prstGeom prst="rect">
            <a:avLst/>
          </a:prstGeom>
        </p:spPr>
        <p:txBody>
          <a:bodyPr vert="horz" wrap="square" lIns="0" tIns="31750" rIns="0" bIns="0" rtlCol="0">
            <a:spAutoFit/>
          </a:bodyPr>
          <a:lstStyle/>
          <a:p>
            <a:pPr marL="308610" indent="-147955">
              <a:lnSpc>
                <a:spcPct val="100000"/>
              </a:lnSpc>
              <a:spcBef>
                <a:spcPts val="250"/>
              </a:spcBef>
              <a:buChar char="•"/>
              <a:tabLst>
                <a:tab pos="308610" algn="l"/>
              </a:tabLst>
            </a:pPr>
            <a:r>
              <a:rPr lang="es-ES" sz="1000">
                <a:solidFill>
                  <a:srgbClr val="12120D"/>
                </a:solidFill>
                <a:latin typeface="Daimler CS Light"/>
                <a:ea typeface="Daimler CS Light"/>
                <a:cs typeface="Daimler CS Light"/>
                <a:sym typeface="Daimler CS Light"/>
              </a:rPr>
              <a:t>Exactitud dimensional</a:t>
            </a:r>
            <a:endParaRPr sz="1000">
              <a:latin typeface="Daimler CS Light"/>
              <a:cs typeface="Daimler CS Light"/>
            </a:endParaRPr>
          </a:p>
          <a:p>
            <a:pPr marL="308610" indent="-147955">
              <a:lnSpc>
                <a:spcPct val="100000"/>
              </a:lnSpc>
              <a:spcBef>
                <a:spcPts val="150"/>
              </a:spcBef>
              <a:buChar char="•"/>
              <a:tabLst>
                <a:tab pos="308610" algn="l"/>
              </a:tabLst>
            </a:pPr>
            <a:r>
              <a:rPr lang="es-ES" sz="1000">
                <a:solidFill>
                  <a:srgbClr val="12120D"/>
                </a:solidFill>
                <a:latin typeface="Daimler CS Light"/>
                <a:ea typeface="Daimler CS Light"/>
                <a:cs typeface="Daimler CS Light"/>
                <a:sym typeface="Daimler CS Light"/>
              </a:rPr>
              <a:t>Duración del montaje</a:t>
            </a:r>
            <a:endParaRPr sz="1000">
              <a:latin typeface="Daimler CS Light"/>
              <a:cs typeface="Daimler CS Light"/>
            </a:endParaRPr>
          </a:p>
          <a:p>
            <a:pPr marL="130175">
              <a:lnSpc>
                <a:spcPct val="100000"/>
              </a:lnSpc>
              <a:spcBef>
                <a:spcPts val="705"/>
              </a:spcBef>
            </a:pPr>
            <a:r>
              <a:rPr lang="es-ES" sz="1000" b="1">
                <a:solidFill>
                  <a:srgbClr val="12120D"/>
                </a:solidFill>
                <a:latin typeface="Daimler CS Demi"/>
                <a:ea typeface="Daimler CS Demi"/>
                <a:cs typeface="Daimler CS Demi"/>
                <a:sym typeface="Daimler CS Demi"/>
              </a:rPr>
              <a:t>¿Por qué es importante esta prueba?</a:t>
            </a:r>
            <a:endParaRPr sz="1000">
              <a:latin typeface="Daimler CS Demi"/>
              <a:cs typeface="Daimler CS Demi"/>
            </a:endParaRPr>
          </a:p>
          <a:p>
            <a:pPr marL="130175" marR="478790">
              <a:lnSpc>
                <a:spcPct val="112100"/>
              </a:lnSpc>
              <a:spcBef>
                <a:spcPts val="5"/>
              </a:spcBef>
            </a:pPr>
            <a:r>
              <a:rPr lang="es-ES" sz="1000">
                <a:solidFill>
                  <a:srgbClr val="12120D"/>
                </a:solidFill>
                <a:latin typeface="Daimler CS Light"/>
                <a:ea typeface="Daimler CS Light"/>
                <a:cs typeface="Daimler CS Light"/>
                <a:sym typeface="Daimler CS Light"/>
              </a:rPr>
              <a:t>La precisión de ajuste óptima es condición previa para unos tiempos breves de montaje y desmontaje.</a:t>
            </a:r>
            <a:endParaRPr sz="1000">
              <a:latin typeface="Daimler CS Light"/>
              <a:cs typeface="Daimler CS Light"/>
            </a:endParaRPr>
          </a:p>
          <a:p>
            <a:pPr>
              <a:lnSpc>
                <a:spcPct val="100000"/>
              </a:lnSpc>
              <a:spcBef>
                <a:spcPts val="5"/>
              </a:spcBef>
            </a:pPr>
            <a:endParaRPr sz="1300">
              <a:latin typeface="Daimler CS Light"/>
              <a:cs typeface="Daimler CS Light"/>
            </a:endParaRPr>
          </a:p>
          <a:p>
            <a:pPr marL="130175">
              <a:lnSpc>
                <a:spcPct val="100000"/>
              </a:lnSpc>
            </a:pPr>
            <a:r>
              <a:rPr lang="es-ES" sz="1000" b="1">
                <a:solidFill>
                  <a:srgbClr val="12120D"/>
                </a:solidFill>
                <a:latin typeface="Daimler CS Demi"/>
                <a:ea typeface="Daimler CS Demi"/>
                <a:cs typeface="Daimler CS Demi"/>
                <a:sym typeface="Daimler CS Demi"/>
              </a:rPr>
              <a:t>¿Cómo se probó?</a:t>
            </a:r>
            <a:endParaRPr sz="1000">
              <a:latin typeface="Daimler CS Demi"/>
              <a:cs typeface="Daimler CS Demi"/>
            </a:endParaRPr>
          </a:p>
          <a:p>
            <a:pPr marL="130175" marR="532130">
              <a:lnSpc>
                <a:spcPct val="112400"/>
              </a:lnSpc>
              <a:spcBef>
                <a:spcPts val="10"/>
              </a:spcBef>
            </a:pPr>
            <a:r>
              <a:rPr lang="es-ES" sz="1000">
                <a:solidFill>
                  <a:srgbClr val="12120D"/>
                </a:solidFill>
                <a:latin typeface="Daimler CS Light"/>
                <a:ea typeface="Daimler CS Light"/>
                <a:cs typeface="Daimler CS Light"/>
                <a:sym typeface="Daimler CS Light"/>
              </a:rPr>
              <a:t>Los productos de la competencia se compararon con los recambios originales Mercedes-Benz utilizando el pie de rey digital y el medido de ángulo, y se montaron nuevos en el vehículo de prueba.</a:t>
            </a:r>
            <a:endParaRPr sz="1000">
              <a:latin typeface="Daimler CS Light"/>
              <a:cs typeface="Daimler CS Light"/>
            </a:endParaRPr>
          </a:p>
          <a:p>
            <a:pPr marL="130175" marR="386080" indent="-635">
              <a:lnSpc>
                <a:spcPct val="112400"/>
              </a:lnSpc>
            </a:pPr>
            <a:r>
              <a:rPr lang="es-ES" sz="1000">
                <a:solidFill>
                  <a:srgbClr val="12120D"/>
                </a:solidFill>
                <a:latin typeface="Daimler CS Light"/>
                <a:ea typeface="Daimler CS Light"/>
                <a:cs typeface="Daimler CS Light"/>
                <a:sym typeface="Daimler CS Light"/>
              </a:rPr>
              <a:t>Durante el montaje se comprobaron la exactitud dimensional y la duración del montaje.</a:t>
            </a:r>
            <a:endParaRPr sz="1000">
              <a:latin typeface="Daimler CS Light"/>
              <a:cs typeface="Daimler CS Light"/>
            </a:endParaRPr>
          </a:p>
        </p:txBody>
      </p:sp>
      <p:sp>
        <p:nvSpPr>
          <p:cNvPr id="10" name="object 10"/>
          <p:cNvSpPr txBox="1"/>
          <p:nvPr/>
        </p:nvSpPr>
        <p:spPr>
          <a:xfrm>
            <a:off x="3751824" y="2863259"/>
            <a:ext cx="3012440" cy="229235"/>
          </a:xfrm>
          <a:prstGeom prst="rect">
            <a:avLst/>
          </a:prstGeom>
          <a:solidFill>
            <a:srgbClr val="E2E3E3"/>
          </a:solidFill>
        </p:spPr>
        <p:txBody>
          <a:bodyPr vert="horz" wrap="square" lIns="0" tIns="29845" rIns="0" bIns="0" rtlCol="0">
            <a:spAutoFit/>
          </a:bodyPr>
          <a:lstStyle/>
          <a:p>
            <a:pPr marL="179705">
              <a:lnSpc>
                <a:spcPct val="100000"/>
              </a:lnSpc>
              <a:spcBef>
                <a:spcPts val="235"/>
              </a:spcBef>
            </a:pPr>
            <a:r>
              <a:rPr lang="es-ES" sz="1000" b="1">
                <a:solidFill>
                  <a:srgbClr val="12120D"/>
                </a:solidFill>
                <a:latin typeface="Daimler CS Demi"/>
                <a:ea typeface="Daimler CS Demi"/>
                <a:cs typeface="Daimler CS Demi"/>
                <a:sym typeface="Daimler CS Demi"/>
              </a:rPr>
              <a:t>Distancia de frenado.</a:t>
            </a:r>
            <a:endParaRPr sz="1000">
              <a:latin typeface="Daimler CS Demi"/>
              <a:cs typeface="Daimler CS Demi"/>
            </a:endParaRPr>
          </a:p>
        </p:txBody>
      </p:sp>
      <p:sp>
        <p:nvSpPr>
          <p:cNvPr id="11" name="object 11"/>
          <p:cNvSpPr txBox="1"/>
          <p:nvPr/>
        </p:nvSpPr>
        <p:spPr>
          <a:xfrm>
            <a:off x="3777254" y="3208544"/>
            <a:ext cx="2961640" cy="4241674"/>
          </a:xfrm>
          <a:prstGeom prst="rect">
            <a:avLst/>
          </a:prstGeom>
        </p:spPr>
        <p:txBody>
          <a:bodyPr vert="horz" wrap="square" lIns="0" tIns="31750" rIns="0" bIns="0" rtlCol="0">
            <a:spAutoFit/>
          </a:bodyPr>
          <a:lstStyle/>
          <a:p>
            <a:pPr marL="295275" indent="-147955">
              <a:lnSpc>
                <a:spcPct val="100000"/>
              </a:lnSpc>
              <a:spcBef>
                <a:spcPts val="250"/>
              </a:spcBef>
              <a:buChar char="•"/>
              <a:tabLst>
                <a:tab pos="295275" algn="l"/>
              </a:tabLst>
            </a:pPr>
            <a:r>
              <a:rPr lang="es-ES" sz="1000" dirty="0">
                <a:solidFill>
                  <a:srgbClr val="12120D"/>
                </a:solidFill>
                <a:latin typeface="Daimler CS Light"/>
                <a:ea typeface="Daimler CS Light"/>
                <a:cs typeface="Daimler CS Light"/>
                <a:sym typeface="Daimler CS Light"/>
              </a:rPr>
              <a:t>Distancia de frenado 100 km/h con frenos fríos</a:t>
            </a:r>
            <a:endParaRPr sz="1000" dirty="0">
              <a:latin typeface="Daimler CS Light"/>
              <a:cs typeface="Daimler CS Light"/>
            </a:endParaRPr>
          </a:p>
          <a:p>
            <a:pPr marL="295275" indent="-147955">
              <a:lnSpc>
                <a:spcPct val="100000"/>
              </a:lnSpc>
              <a:spcBef>
                <a:spcPts val="150"/>
              </a:spcBef>
              <a:buChar char="•"/>
              <a:tabLst>
                <a:tab pos="295275" algn="l"/>
              </a:tabLst>
            </a:pPr>
            <a:r>
              <a:rPr lang="es-ES" sz="1000" dirty="0">
                <a:solidFill>
                  <a:srgbClr val="12120D"/>
                </a:solidFill>
                <a:latin typeface="Daimler CS Light"/>
                <a:ea typeface="Daimler CS Light"/>
                <a:cs typeface="Daimler CS Light"/>
                <a:sym typeface="Daimler CS Light"/>
              </a:rPr>
              <a:t>Distancia de frenado 130 km/h con frenos calientes</a:t>
            </a:r>
            <a:endParaRPr sz="1000" dirty="0">
              <a:latin typeface="Daimler CS Light"/>
              <a:cs typeface="Daimler CS Light"/>
            </a:endParaRPr>
          </a:p>
          <a:p>
            <a:pPr marL="295275" indent="-147955">
              <a:lnSpc>
                <a:spcPct val="100000"/>
              </a:lnSpc>
              <a:spcBef>
                <a:spcPts val="150"/>
              </a:spcBef>
              <a:buChar char="•"/>
              <a:tabLst>
                <a:tab pos="295275" algn="l"/>
              </a:tabLst>
            </a:pPr>
            <a:r>
              <a:rPr lang="es-ES" sz="1000" dirty="0">
                <a:solidFill>
                  <a:srgbClr val="12120D"/>
                </a:solidFill>
                <a:latin typeface="Daimler CS Light"/>
                <a:ea typeface="Daimler CS Light"/>
                <a:cs typeface="Daimler CS Light"/>
                <a:sym typeface="Daimler CS Light"/>
              </a:rPr>
              <a:t>Distancia de frenado 160/200 km/h con frenos fríos</a:t>
            </a:r>
            <a:endParaRPr sz="1000" dirty="0">
              <a:latin typeface="Daimler CS Light"/>
              <a:cs typeface="Daimler CS Light"/>
            </a:endParaRPr>
          </a:p>
          <a:p>
            <a:pPr marL="144145">
              <a:lnSpc>
                <a:spcPct val="100000"/>
              </a:lnSpc>
              <a:spcBef>
                <a:spcPts val="735"/>
              </a:spcBef>
            </a:pPr>
            <a:r>
              <a:rPr lang="es-ES" sz="1000" b="1" dirty="0">
                <a:solidFill>
                  <a:srgbClr val="12120D"/>
                </a:solidFill>
                <a:latin typeface="Daimler CS Demi"/>
                <a:ea typeface="Daimler CS Demi"/>
                <a:cs typeface="Daimler CS Demi"/>
                <a:sym typeface="Daimler CS Demi"/>
              </a:rPr>
              <a:t>¿Por qué es importante esta prueba?</a:t>
            </a:r>
            <a:endParaRPr sz="1000" dirty="0">
              <a:latin typeface="Daimler CS Demi"/>
              <a:cs typeface="Daimler CS Demi"/>
            </a:endParaRPr>
          </a:p>
          <a:p>
            <a:pPr marL="144145" marR="261620">
              <a:lnSpc>
                <a:spcPct val="112100"/>
              </a:lnSpc>
              <a:spcBef>
                <a:spcPts val="5"/>
              </a:spcBef>
            </a:pPr>
            <a:r>
              <a:rPr lang="es-ES" sz="1000" dirty="0">
                <a:solidFill>
                  <a:srgbClr val="12120D"/>
                </a:solidFill>
                <a:latin typeface="Daimler CS Light"/>
                <a:ea typeface="Daimler CS Light"/>
                <a:cs typeface="Daimler CS Light"/>
                <a:sym typeface="Daimler CS Light"/>
              </a:rPr>
              <a:t>Los valores característicos más importantes para evaluar la fuerza de frenado son la distancia de frenado a diferentes velocidades con los frenos fríos, así como la disminución del efecto de frenado al aumentar la temperatura de frenado (pérdida del efecto de frenado).</a:t>
            </a:r>
            <a:endParaRPr sz="1000" dirty="0">
              <a:latin typeface="Daimler CS Light"/>
              <a:cs typeface="Daimler CS Light"/>
            </a:endParaRPr>
          </a:p>
          <a:p>
            <a:pPr>
              <a:lnSpc>
                <a:spcPct val="100000"/>
              </a:lnSpc>
              <a:spcBef>
                <a:spcPts val="55"/>
              </a:spcBef>
            </a:pPr>
            <a:endParaRPr sz="1250" dirty="0">
              <a:latin typeface="Daimler CS Light"/>
              <a:cs typeface="Daimler CS Light"/>
            </a:endParaRPr>
          </a:p>
          <a:p>
            <a:pPr marL="146050">
              <a:lnSpc>
                <a:spcPct val="100000"/>
              </a:lnSpc>
            </a:pPr>
            <a:r>
              <a:rPr lang="es-ES" sz="1000" dirty="0">
                <a:solidFill>
                  <a:srgbClr val="12120D"/>
                </a:solidFill>
                <a:latin typeface="Daimler CS Light"/>
                <a:ea typeface="Daimler CS Light"/>
                <a:cs typeface="Daimler CS Light"/>
                <a:sym typeface="Daimler CS Light"/>
              </a:rPr>
              <a:t>¿Cómo se probó?</a:t>
            </a:r>
            <a:endParaRPr sz="1000" dirty="0">
              <a:latin typeface="Daimler CS Light"/>
              <a:cs typeface="Daimler CS Light"/>
            </a:endParaRPr>
          </a:p>
          <a:p>
            <a:pPr marL="144145" marR="92710">
              <a:lnSpc>
                <a:spcPct val="112100"/>
              </a:lnSpc>
            </a:pPr>
            <a:r>
              <a:rPr lang="es-ES" sz="1000" dirty="0">
                <a:solidFill>
                  <a:srgbClr val="12120D"/>
                </a:solidFill>
                <a:latin typeface="Daimler CS Light"/>
                <a:ea typeface="Daimler CS Light"/>
                <a:cs typeface="Daimler CS Light"/>
                <a:sym typeface="Daimler CS Light"/>
              </a:rPr>
              <a:t>Con el freno fío (por debajo de 100 °C) se realizaron varios frenados hasta la parada desde 100 km/h, </a:t>
            </a:r>
            <a:br>
              <a:rPr lang="es-ES" sz="1000" dirty="0">
                <a:solidFill>
                  <a:srgbClr val="12120D"/>
                </a:solidFill>
                <a:latin typeface="Daimler CS Light"/>
                <a:ea typeface="Daimler CS Light"/>
                <a:cs typeface="Daimler CS Light"/>
                <a:sym typeface="Daimler CS Light"/>
              </a:rPr>
            </a:br>
            <a:r>
              <a:rPr lang="es-ES" sz="1000" dirty="0">
                <a:solidFill>
                  <a:srgbClr val="12120D"/>
                </a:solidFill>
                <a:latin typeface="Daimler CS Light"/>
                <a:ea typeface="Daimler CS Light"/>
                <a:cs typeface="Daimler CS Light"/>
                <a:sym typeface="Daimler CS Light"/>
              </a:rPr>
              <a:t>160 km/h y 200 km/h con la fuerza máxima sobre el pedal.</a:t>
            </a:r>
            <a:endParaRPr sz="1000" dirty="0">
              <a:latin typeface="Daimler CS Light"/>
              <a:cs typeface="Daimler CS Light"/>
            </a:endParaRPr>
          </a:p>
          <a:p>
            <a:pPr>
              <a:lnSpc>
                <a:spcPct val="100000"/>
              </a:lnSpc>
              <a:spcBef>
                <a:spcPts val="25"/>
              </a:spcBef>
            </a:pPr>
            <a:endParaRPr sz="1150" dirty="0">
              <a:latin typeface="Daimler CS Light"/>
              <a:cs typeface="Daimler CS Light"/>
            </a:endParaRPr>
          </a:p>
          <a:p>
            <a:pPr marL="144145" marR="219075">
              <a:lnSpc>
                <a:spcPct val="112100"/>
              </a:lnSpc>
            </a:pPr>
            <a:r>
              <a:rPr lang="es-ES" sz="1000" dirty="0">
                <a:solidFill>
                  <a:srgbClr val="12120D"/>
                </a:solidFill>
                <a:latin typeface="Daimler CS Light"/>
                <a:ea typeface="Daimler CS Light"/>
                <a:cs typeface="Daimler CS Light"/>
                <a:sym typeface="Daimler CS Light"/>
              </a:rPr>
              <a:t>Para la prueba de frenado con el sistema de frenos caliente se efectuaron diez frenados consecutivos hasta la parada desde una velocidad de 130 km/h. Se comenzó con los frenos fríos (por debajo </a:t>
            </a:r>
            <a:br>
              <a:rPr lang="es-ES" sz="1000" dirty="0">
                <a:solidFill>
                  <a:srgbClr val="12120D"/>
                </a:solidFill>
                <a:latin typeface="Daimler CS Light"/>
                <a:ea typeface="Daimler CS Light"/>
                <a:cs typeface="Daimler CS Light"/>
                <a:sym typeface="Daimler CS Light"/>
              </a:rPr>
            </a:br>
            <a:r>
              <a:rPr lang="es-ES" sz="1000" dirty="0">
                <a:solidFill>
                  <a:srgbClr val="12120D"/>
                </a:solidFill>
                <a:latin typeface="Daimler CS Light"/>
                <a:ea typeface="Daimler CS Light"/>
                <a:cs typeface="Daimler CS Light"/>
                <a:sym typeface="Daimler CS Light"/>
              </a:rPr>
              <a:t>de 100 °C). El sistema de frenos se fue calentando progresivamente mediante frenados rápidos consecutivos.</a:t>
            </a:r>
            <a:endParaRPr sz="1000" dirty="0">
              <a:latin typeface="Daimler CS Light"/>
              <a:cs typeface="Daimler CS Light"/>
            </a:endParaRPr>
          </a:p>
        </p:txBody>
      </p:sp>
      <p:sp>
        <p:nvSpPr>
          <p:cNvPr id="12" name="object 12"/>
          <p:cNvSpPr txBox="1"/>
          <p:nvPr/>
        </p:nvSpPr>
        <p:spPr>
          <a:xfrm>
            <a:off x="6976345" y="2838209"/>
            <a:ext cx="3012440" cy="229235"/>
          </a:xfrm>
          <a:prstGeom prst="rect">
            <a:avLst/>
          </a:prstGeom>
          <a:solidFill>
            <a:srgbClr val="E2E3E3"/>
          </a:solidFill>
        </p:spPr>
        <p:txBody>
          <a:bodyPr vert="horz" wrap="square" lIns="0" tIns="29845" rIns="0" bIns="0" rtlCol="0">
            <a:spAutoFit/>
          </a:bodyPr>
          <a:lstStyle/>
          <a:p>
            <a:pPr marL="179705">
              <a:lnSpc>
                <a:spcPct val="100000"/>
              </a:lnSpc>
              <a:spcBef>
                <a:spcPts val="235"/>
              </a:spcBef>
            </a:pPr>
            <a:r>
              <a:rPr lang="es-ES" sz="1000" b="1">
                <a:solidFill>
                  <a:srgbClr val="12120D"/>
                </a:solidFill>
                <a:latin typeface="Daimler CS Demi"/>
                <a:ea typeface="Daimler CS Demi"/>
                <a:cs typeface="Daimler CS Demi"/>
                <a:sym typeface="Daimler CS Demi"/>
              </a:rPr>
              <a:t>Banco de pruebas.</a:t>
            </a:r>
            <a:endParaRPr sz="1000">
              <a:latin typeface="Daimler CS Demi"/>
              <a:cs typeface="Daimler CS Demi"/>
            </a:endParaRPr>
          </a:p>
        </p:txBody>
      </p:sp>
      <p:sp>
        <p:nvSpPr>
          <p:cNvPr id="13" name="object 13"/>
          <p:cNvSpPr txBox="1"/>
          <p:nvPr/>
        </p:nvSpPr>
        <p:spPr>
          <a:xfrm>
            <a:off x="7001820" y="3190129"/>
            <a:ext cx="2961640" cy="4214495"/>
          </a:xfrm>
          <a:prstGeom prst="rect">
            <a:avLst/>
          </a:prstGeom>
        </p:spPr>
        <p:txBody>
          <a:bodyPr vert="horz" wrap="square" lIns="0" tIns="31750" rIns="0" bIns="0" rtlCol="0">
            <a:spAutoFit/>
          </a:bodyPr>
          <a:lstStyle/>
          <a:p>
            <a:pPr marL="313055" indent="-147955">
              <a:lnSpc>
                <a:spcPct val="100000"/>
              </a:lnSpc>
              <a:spcBef>
                <a:spcPts val="250"/>
              </a:spcBef>
              <a:buChar char="•"/>
              <a:tabLst>
                <a:tab pos="313055" algn="l"/>
              </a:tabLst>
            </a:pPr>
            <a:r>
              <a:rPr lang="es-ES" sz="1000">
                <a:solidFill>
                  <a:srgbClr val="12120D"/>
                </a:solidFill>
                <a:latin typeface="Daimler CS Light"/>
                <a:ea typeface="Daimler CS Light"/>
                <a:cs typeface="Daimler CS Light"/>
                <a:sym typeface="Daimler CS Light"/>
              </a:rPr>
              <a:t>Resistencia del disco a fisuras</a:t>
            </a:r>
            <a:endParaRPr sz="1000">
              <a:latin typeface="Daimler CS Light"/>
              <a:cs typeface="Daimler CS Light"/>
            </a:endParaRPr>
          </a:p>
          <a:p>
            <a:pPr marL="313055" indent="-147955">
              <a:lnSpc>
                <a:spcPct val="100000"/>
              </a:lnSpc>
              <a:spcBef>
                <a:spcPts val="150"/>
              </a:spcBef>
              <a:buChar char="•"/>
              <a:tabLst>
                <a:tab pos="313055" algn="l"/>
              </a:tabLst>
            </a:pPr>
            <a:r>
              <a:rPr lang="es-ES" sz="1000">
                <a:solidFill>
                  <a:srgbClr val="12120D"/>
                </a:solidFill>
                <a:latin typeface="Daimler CS Light"/>
                <a:ea typeface="Daimler CS Light"/>
                <a:cs typeface="Daimler CS Light"/>
                <a:sym typeface="Daimler CS Light"/>
              </a:rPr>
              <a:t>Coeficiente de fricción entre forro y disco de freno</a:t>
            </a:r>
            <a:endParaRPr sz="1000">
              <a:latin typeface="Daimler CS Light"/>
              <a:cs typeface="Daimler CS Light"/>
            </a:endParaRPr>
          </a:p>
          <a:p>
            <a:pPr marL="313055" indent="-147955">
              <a:lnSpc>
                <a:spcPct val="100000"/>
              </a:lnSpc>
              <a:spcBef>
                <a:spcPts val="150"/>
              </a:spcBef>
              <a:buChar char="•"/>
              <a:tabLst>
                <a:tab pos="313055" algn="l"/>
              </a:tabLst>
            </a:pPr>
            <a:r>
              <a:rPr lang="es-ES" sz="1000">
                <a:solidFill>
                  <a:srgbClr val="12120D"/>
                </a:solidFill>
                <a:latin typeface="Daimler CS Light"/>
                <a:ea typeface="Daimler CS Light"/>
                <a:cs typeface="Daimler CS Light"/>
                <a:sym typeface="Daimler CS Light"/>
              </a:rPr>
              <a:t>Resistencia al desgaste</a:t>
            </a:r>
            <a:endParaRPr sz="1000">
              <a:latin typeface="Daimler CS Light"/>
              <a:cs typeface="Daimler CS Light"/>
            </a:endParaRPr>
          </a:p>
          <a:p>
            <a:pPr marL="166370">
              <a:lnSpc>
                <a:spcPct val="100000"/>
              </a:lnSpc>
              <a:spcBef>
                <a:spcPts val="755"/>
              </a:spcBef>
            </a:pPr>
            <a:r>
              <a:rPr lang="es-ES" sz="1000" b="1">
                <a:solidFill>
                  <a:srgbClr val="12120D"/>
                </a:solidFill>
                <a:latin typeface="Daimler CS Demi"/>
                <a:ea typeface="Daimler CS Demi"/>
                <a:cs typeface="Daimler CS Demi"/>
                <a:sym typeface="Daimler CS Demi"/>
              </a:rPr>
              <a:t>¿Por qué es importante esta prueba?</a:t>
            </a:r>
            <a:endParaRPr sz="1000">
              <a:latin typeface="Daimler CS Demi"/>
              <a:cs typeface="Daimler CS Demi"/>
            </a:endParaRPr>
          </a:p>
          <a:p>
            <a:pPr marL="166370" marR="309880">
              <a:lnSpc>
                <a:spcPct val="112100"/>
              </a:lnSpc>
              <a:spcBef>
                <a:spcPts val="10"/>
              </a:spcBef>
            </a:pPr>
            <a:r>
              <a:rPr lang="es-ES" sz="1000">
                <a:solidFill>
                  <a:srgbClr val="12120D"/>
                </a:solidFill>
                <a:latin typeface="Daimler CS Light"/>
                <a:ea typeface="Daimler CS Light"/>
                <a:cs typeface="Daimler CS Light"/>
                <a:sym typeface="Daimler CS Light"/>
              </a:rPr>
              <a:t>Los productos robustos y duraderos requieren cambios con menos frecuencia. El coeficiente de fricción óptimo entre el forro y el disco de freno es decisivo para la potencia de frenado.</a:t>
            </a:r>
            <a:endParaRPr sz="1000">
              <a:latin typeface="Daimler CS Light"/>
              <a:cs typeface="Daimler CS Light"/>
            </a:endParaRPr>
          </a:p>
          <a:p>
            <a:pPr>
              <a:lnSpc>
                <a:spcPct val="100000"/>
              </a:lnSpc>
              <a:spcBef>
                <a:spcPts val="5"/>
              </a:spcBef>
            </a:pPr>
            <a:endParaRPr sz="1300">
              <a:latin typeface="Daimler CS Light"/>
              <a:cs typeface="Daimler CS Light"/>
            </a:endParaRPr>
          </a:p>
          <a:p>
            <a:pPr marL="166370">
              <a:lnSpc>
                <a:spcPct val="100000"/>
              </a:lnSpc>
            </a:pPr>
            <a:r>
              <a:rPr lang="es-ES" sz="1000" b="1">
                <a:solidFill>
                  <a:srgbClr val="12120D"/>
                </a:solidFill>
                <a:latin typeface="Daimler CS Demi"/>
                <a:ea typeface="Daimler CS Demi"/>
                <a:cs typeface="Daimler CS Demi"/>
                <a:sym typeface="Daimler CS Demi"/>
              </a:rPr>
              <a:t>¿Cómo se probó?</a:t>
            </a:r>
            <a:endParaRPr sz="1000">
              <a:latin typeface="Daimler CS Demi"/>
              <a:cs typeface="Daimler CS Demi"/>
            </a:endParaRPr>
          </a:p>
          <a:p>
            <a:pPr marL="166370" marR="22225">
              <a:lnSpc>
                <a:spcPct val="112400"/>
              </a:lnSpc>
              <a:spcBef>
                <a:spcPts val="5"/>
              </a:spcBef>
            </a:pPr>
            <a:r>
              <a:rPr lang="es-ES" sz="1000">
                <a:solidFill>
                  <a:srgbClr val="12120D"/>
                </a:solidFill>
                <a:latin typeface="Daimler CS Light"/>
                <a:ea typeface="Daimler CS Light"/>
                <a:cs typeface="Daimler CS Light"/>
                <a:sym typeface="Daimler CS Light"/>
              </a:rPr>
              <a:t>Se inspeccionó y evaluó la formación de fisuras en el disco de freno. Para ello se realizaron 30 frenados de acondicionamiento para ajustar el par de fricción y 1.200 frenados con diferentes velocidades iniciales y finales, así como deceleraciones. Para las demás pruebas se realizaron más de 200 frenados de acondicionamiento para ajustar el par de fricción y varios frenados con perfiles de conducción y velocidad, velocidades iniciales y finales, presiones de frenado, deceleraciones y temperaturas diferentes. En los forros de freno se determinó el desgaste en milímetros y en los discos de freno se determinó el desgaste de peso en gramos.</a:t>
            </a:r>
            <a:endParaRPr sz="1000">
              <a:latin typeface="Daimler CS Light"/>
              <a:cs typeface="Daimler CS Light"/>
            </a:endParaRPr>
          </a:p>
        </p:txBody>
      </p:sp>
      <p:sp>
        <p:nvSpPr>
          <p:cNvPr id="14" name="object 14"/>
          <p:cNvSpPr txBox="1">
            <a:spLocks noGrp="1"/>
          </p:cNvSpPr>
          <p:nvPr>
            <p:ph type="title"/>
          </p:nvPr>
        </p:nvSpPr>
        <p:spPr>
          <a:xfrm>
            <a:off x="635298" y="653580"/>
            <a:ext cx="4463751" cy="1631950"/>
          </a:xfrm>
          <a:prstGeom prst="rect">
            <a:avLst/>
          </a:prstGeom>
        </p:spPr>
        <p:txBody>
          <a:bodyPr vert="horz" wrap="square" lIns="0" tIns="80645" rIns="0" bIns="0" rtlCol="0">
            <a:spAutoFit/>
          </a:bodyPr>
          <a:lstStyle/>
          <a:p>
            <a:pPr marL="12700" marR="157480">
              <a:lnSpc>
                <a:spcPts val="3080"/>
              </a:lnSpc>
              <a:spcBef>
                <a:spcPts val="635"/>
              </a:spcBef>
            </a:pPr>
            <a:r>
              <a:rPr lang="es-ES" sz="3000" dirty="0">
                <a:solidFill>
                  <a:srgbClr val="00A1E5"/>
                </a:solidFill>
              </a:rPr>
              <a:t>La prueba del producto: </a:t>
            </a:r>
            <a:r>
              <a:rPr lang="es-ES" sz="3000" dirty="0"/>
              <a:t>Mercedes-Benz vs. competidores</a:t>
            </a:r>
            <a:endParaRPr sz="3000" dirty="0"/>
          </a:p>
          <a:p>
            <a:pPr marL="12700" marR="5080">
              <a:lnSpc>
                <a:spcPct val="112500"/>
              </a:lnSpc>
              <a:spcBef>
                <a:spcPts val="555"/>
              </a:spcBef>
            </a:pPr>
            <a:r>
              <a:rPr lang="es-ES" sz="1000" dirty="0">
                <a:latin typeface="Daimler CS Light"/>
                <a:cs typeface="Daimler CS Light"/>
                <a:sym typeface="Daimler CS Light"/>
              </a:rPr>
              <a:t>El </a:t>
            </a:r>
            <a:r>
              <a:rPr lang="es-ES" sz="1000" b="1" dirty="0">
                <a:latin typeface="Daimler CS Demi"/>
                <a:cs typeface="Daimler CS Demi"/>
                <a:sym typeface="Daimler CS Demi"/>
              </a:rPr>
              <a:t>instituto de pruebas independiente DEKRA </a:t>
            </a:r>
            <a:r>
              <a:rPr lang="es-ES" sz="1000" dirty="0">
                <a:latin typeface="Daimler CS Light"/>
                <a:cs typeface="Daimler CS Light"/>
                <a:sym typeface="Daimler CS Light"/>
              </a:rPr>
              <a:t>ha realizado diferentes comprobaciones con tres pares de forro y disco de freno. Los productos probados son adecuados para </a:t>
            </a:r>
            <a:br>
              <a:rPr lang="es-ES" sz="1000" dirty="0">
                <a:latin typeface="Daimler CS Light"/>
                <a:cs typeface="Daimler CS Light"/>
                <a:sym typeface="Daimler CS Light"/>
              </a:rPr>
            </a:br>
            <a:r>
              <a:rPr lang="es-ES" sz="1000" dirty="0">
                <a:latin typeface="Daimler CS Light"/>
                <a:cs typeface="Daimler CS Light"/>
                <a:sym typeface="Daimler CS Light"/>
              </a:rPr>
              <a:t>la Clase C y la Clase E de las series 205, 213 y 238. El vehículo de ensayo era un Mercedes-Benz C 200, serie 205.</a:t>
            </a:r>
            <a:endParaRPr sz="1000" dirty="0">
              <a:latin typeface="Daimler CS Light"/>
              <a:cs typeface="Daimler CS Light"/>
            </a:endParaRPr>
          </a:p>
        </p:txBody>
      </p:sp>
      <p:sp>
        <p:nvSpPr>
          <p:cNvPr id="15" name="object 15"/>
          <p:cNvSpPr/>
          <p:nvPr/>
        </p:nvSpPr>
        <p:spPr>
          <a:xfrm>
            <a:off x="0" y="12"/>
            <a:ext cx="0" cy="396240"/>
          </a:xfrm>
          <a:custGeom>
            <a:avLst/>
            <a:gdLst/>
            <a:ahLst/>
            <a:cxnLst/>
            <a:rect l="l" t="t" r="r" b="b"/>
            <a:pathLst>
              <a:path h="396240">
                <a:moveTo>
                  <a:pt x="0" y="0"/>
                </a:moveTo>
                <a:lnTo>
                  <a:pt x="0" y="395998"/>
                </a:lnTo>
                <a:lnTo>
                  <a:pt x="0" y="0"/>
                </a:lnTo>
                <a:close/>
              </a:path>
            </a:pathLst>
          </a:custGeom>
          <a:solidFill>
            <a:srgbClr val="040000"/>
          </a:solid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1474</Words>
  <Application>Microsoft Office PowerPoint</Application>
  <PresentationFormat>Benutzerdefiniert</PresentationFormat>
  <Paragraphs>107</Paragraphs>
  <Slides>3</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3</vt:i4>
      </vt:variant>
    </vt:vector>
  </HeadingPairs>
  <TitlesOfParts>
    <vt:vector size="12" baseType="lpstr">
      <vt:lpstr>Calibri</vt:lpstr>
      <vt:lpstr>Daimler CAC</vt:lpstr>
      <vt:lpstr>Daimler CS Demi</vt:lpstr>
      <vt:lpstr>Daimler CS Light</vt:lpstr>
      <vt:lpstr>MB Corpo A Title Cond</vt:lpstr>
      <vt:lpstr>MB Corpo S Text</vt:lpstr>
      <vt:lpstr>MB Corpo S Text Light</vt:lpstr>
      <vt:lpstr>Times New Roman</vt:lpstr>
      <vt:lpstr>Office Theme</vt:lpstr>
      <vt:lpstr>Frenos.</vt:lpstr>
      <vt:lpstr>Referente de calidad, seguridad y rentabilidad.</vt:lpstr>
      <vt:lpstr>La prueba del producto: Mercedes-Benz vs. competidores El instituto de pruebas independiente DEKRA ha realizado diferentes comprobaciones con tres pares de forro y disco de freno. Los productos probados son adecuados para  la Clase C y la Clase E de las series 205, 213 y 238. El vehículo de ensayo era un Mercedes-Benz C 200, serie 205.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Bremsen.</dc:title>
  <cp:lastModifiedBy>Didi Schlatter</cp:lastModifiedBy>
  <cp:revision>3</cp:revision>
  <dcterms:created xsi:type="dcterms:W3CDTF">2023-08-25T08:53:03Z</dcterms:created>
  <dcterms:modified xsi:type="dcterms:W3CDTF">2023-09-07T09:48:23Z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2020-01-21T00:00:00Z</vt:filetime>
  </property>
  <property fmtid="{D5CDD505-2E9C-101B-9397-08002B2CF9AE}" pid="3" name="Creator">
    <vt:lpwstr>Adobe InDesign 15.0 (Macintosh)</vt:lpwstr>
  </property>
  <property fmtid="{D5CDD505-2E9C-101B-9397-08002B2CF9AE}" pid="4" name="LastSaved">
    <vt:filetime>2023-08-25T00:00:00Z</vt:filetime>
  </property>
  <property fmtid="{D5CDD505-2E9C-101B-9397-08002B2CF9AE}" pid="5" name="Producer">
    <vt:lpwstr>Adobe PDF Library 15.0</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2023-08-25T08:53:24Z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d4b1f1a3-815a-420b-a6f4-ca5a6cee277b</vt:lpwstr>
  </property>
  <property fmtid="{D5CDD505-2E9C-101B-9397-08002B2CF9AE}" pid="12" name="MSIP_Label_924dbb1d-991d-4bbd-aad5-33bac1d8ffaf_ContentBits">
    <vt:lpwstr>0</vt:lpwstr>
  </property>
</Properties>
</file>