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0104100" cy="7112000"/>
  <p:notesSz cx="20104100" cy="7112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02" autoAdjust="0"/>
  </p:normalViewPr>
  <p:slideViewPr>
    <p:cSldViewPr>
      <p:cViewPr>
        <p:scale>
          <a:sx n="52" d="100"/>
          <a:sy n="52" d="100"/>
        </p:scale>
        <p:origin x="557" y="54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514" y="219940"/>
            <a:ext cx="5705475" cy="1105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1257" y="609219"/>
            <a:ext cx="8833610" cy="587385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6605251" y="6706753"/>
            <a:ext cx="2402266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Mercedes-</a:t>
            </a:r>
            <a:r>
              <a:rPr lang="nl-NL" sz="700" b="1" dirty="0">
                <a:solidFill>
                  <a:srgbClr val="1A1A18"/>
                </a:solidFill>
                <a:latin typeface="MB Corpo S Text"/>
                <a:cs typeface="MB Corpo S Text"/>
              </a:rPr>
              <a:t>Benz</a:t>
            </a: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 Originele Onderdelen</a:t>
            </a:r>
            <a:r>
              <a:rPr lang="nl-NL" sz="700" b="1" spc="2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|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Onderhoud en slijtage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96514" y="219940"/>
            <a:ext cx="5705475" cy="790762"/>
          </a:xfrm>
          <a:prstGeom prst="rect">
            <a:avLst/>
          </a:prstGeom>
        </p:spPr>
        <p:txBody>
          <a:bodyPr vert="horz" wrap="square" lIns="0" tIns="2420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nl-NL" spc="-10" dirty="0"/>
              <a:t>Ondersteldelen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609214" y="1861494"/>
            <a:ext cx="6972300" cy="3175"/>
            <a:chOff x="609214" y="1861494"/>
            <a:chExt cx="6972300" cy="3175"/>
          </a:xfrm>
        </p:grpSpPr>
        <p:sp>
          <p:nvSpPr>
            <p:cNvPr id="6" name="object 6"/>
            <p:cNvSpPr/>
            <p:nvPr/>
          </p:nvSpPr>
          <p:spPr>
            <a:xfrm>
              <a:off x="609214" y="1862987"/>
              <a:ext cx="1500505" cy="0"/>
            </a:xfrm>
            <a:custGeom>
              <a:avLst/>
              <a:gdLst/>
              <a:ahLst/>
              <a:cxnLst/>
              <a:rect l="l" t="t" r="r" b="b"/>
              <a:pathLst>
                <a:path w="1500505">
                  <a:moveTo>
                    <a:pt x="0" y="0"/>
                  </a:moveTo>
                  <a:lnTo>
                    <a:pt x="1500470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2109688" y="1862987"/>
              <a:ext cx="1071880" cy="0"/>
            </a:xfrm>
            <a:custGeom>
              <a:avLst/>
              <a:gdLst/>
              <a:ahLst/>
              <a:cxnLst/>
              <a:rect l="l" t="t" r="r" b="b"/>
              <a:pathLst>
                <a:path w="1071880">
                  <a:moveTo>
                    <a:pt x="0" y="0"/>
                  </a:moveTo>
                  <a:lnTo>
                    <a:pt x="1071769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3181455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5381398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609214" y="2061413"/>
            <a:ext cx="6972300" cy="3175"/>
            <a:chOff x="609214" y="2061413"/>
            <a:chExt cx="6972300" cy="3175"/>
          </a:xfrm>
        </p:grpSpPr>
        <p:sp>
          <p:nvSpPr>
            <p:cNvPr id="11" name="object 11"/>
            <p:cNvSpPr/>
            <p:nvPr/>
          </p:nvSpPr>
          <p:spPr>
            <a:xfrm>
              <a:off x="609214" y="2062905"/>
              <a:ext cx="1500505" cy="0"/>
            </a:xfrm>
            <a:custGeom>
              <a:avLst/>
              <a:gdLst/>
              <a:ahLst/>
              <a:cxnLst/>
              <a:rect l="l" t="t" r="r" b="b"/>
              <a:pathLst>
                <a:path w="1500505">
                  <a:moveTo>
                    <a:pt x="0" y="0"/>
                  </a:moveTo>
                  <a:lnTo>
                    <a:pt x="1500470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2109688" y="2062905"/>
              <a:ext cx="1071880" cy="0"/>
            </a:xfrm>
            <a:custGeom>
              <a:avLst/>
              <a:gdLst/>
              <a:ahLst/>
              <a:cxnLst/>
              <a:rect l="l" t="t" r="r" b="b"/>
              <a:pathLst>
                <a:path w="1071880">
                  <a:moveTo>
                    <a:pt x="0" y="0"/>
                  </a:moveTo>
                  <a:lnTo>
                    <a:pt x="1071769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3181455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5381398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609214" y="4058284"/>
            <a:ext cx="6972300" cy="3175"/>
            <a:chOff x="609214" y="4058284"/>
            <a:chExt cx="6972300" cy="3175"/>
          </a:xfrm>
        </p:grpSpPr>
        <p:sp>
          <p:nvSpPr>
            <p:cNvPr id="16" name="object 16"/>
            <p:cNvSpPr/>
            <p:nvPr/>
          </p:nvSpPr>
          <p:spPr>
            <a:xfrm>
              <a:off x="609214" y="4059777"/>
              <a:ext cx="1500505" cy="0"/>
            </a:xfrm>
            <a:custGeom>
              <a:avLst/>
              <a:gdLst/>
              <a:ahLst/>
              <a:cxnLst/>
              <a:rect l="l" t="t" r="r" b="b"/>
              <a:pathLst>
                <a:path w="1500505">
                  <a:moveTo>
                    <a:pt x="0" y="0"/>
                  </a:moveTo>
                  <a:lnTo>
                    <a:pt x="1500470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2109688" y="4059777"/>
              <a:ext cx="1071880" cy="0"/>
            </a:xfrm>
            <a:custGeom>
              <a:avLst/>
              <a:gdLst/>
              <a:ahLst/>
              <a:cxnLst/>
              <a:rect l="l" t="t" r="r" b="b"/>
              <a:pathLst>
                <a:path w="1071880">
                  <a:moveTo>
                    <a:pt x="0" y="0"/>
                  </a:moveTo>
                  <a:lnTo>
                    <a:pt x="1071769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3181455" y="405977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9" name="object 19"/>
            <p:cNvSpPr/>
            <p:nvPr/>
          </p:nvSpPr>
          <p:spPr>
            <a:xfrm>
              <a:off x="5381398" y="405977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09214" y="5141334"/>
            <a:ext cx="6972300" cy="3175"/>
            <a:chOff x="609214" y="5141334"/>
            <a:chExt cx="6972300" cy="3175"/>
          </a:xfrm>
        </p:grpSpPr>
        <p:sp>
          <p:nvSpPr>
            <p:cNvPr id="21" name="object 21"/>
            <p:cNvSpPr/>
            <p:nvPr/>
          </p:nvSpPr>
          <p:spPr>
            <a:xfrm>
              <a:off x="609214" y="5142826"/>
              <a:ext cx="1500505" cy="0"/>
            </a:xfrm>
            <a:custGeom>
              <a:avLst/>
              <a:gdLst/>
              <a:ahLst/>
              <a:cxnLst/>
              <a:rect l="l" t="t" r="r" b="b"/>
              <a:pathLst>
                <a:path w="1500505">
                  <a:moveTo>
                    <a:pt x="0" y="0"/>
                  </a:moveTo>
                  <a:lnTo>
                    <a:pt x="1500470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2109688" y="5142826"/>
              <a:ext cx="1071880" cy="0"/>
            </a:xfrm>
            <a:custGeom>
              <a:avLst/>
              <a:gdLst/>
              <a:ahLst/>
              <a:cxnLst/>
              <a:rect l="l" t="t" r="r" b="b"/>
              <a:pathLst>
                <a:path w="1071880">
                  <a:moveTo>
                    <a:pt x="0" y="0"/>
                  </a:moveTo>
                  <a:lnTo>
                    <a:pt x="1071769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3" name="object 23"/>
            <p:cNvSpPr/>
            <p:nvPr/>
          </p:nvSpPr>
          <p:spPr>
            <a:xfrm>
              <a:off x="3181455" y="5142826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5381398" y="5142826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636399" y="6225875"/>
            <a:ext cx="6972459" cy="294578"/>
            <a:chOff x="609214" y="6158184"/>
            <a:chExt cx="6972459" cy="294578"/>
          </a:xfrm>
        </p:grpSpPr>
        <p:sp>
          <p:nvSpPr>
            <p:cNvPr id="26" name="object 26"/>
            <p:cNvSpPr/>
            <p:nvPr/>
          </p:nvSpPr>
          <p:spPr>
            <a:xfrm>
              <a:off x="609214" y="6158185"/>
              <a:ext cx="1500505" cy="0"/>
            </a:xfrm>
            <a:custGeom>
              <a:avLst/>
              <a:gdLst/>
              <a:ahLst/>
              <a:cxnLst/>
              <a:rect l="l" t="t" r="r" b="b"/>
              <a:pathLst>
                <a:path w="1500505">
                  <a:moveTo>
                    <a:pt x="0" y="0"/>
                  </a:moveTo>
                  <a:lnTo>
                    <a:pt x="1500470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2109719" y="6158184"/>
              <a:ext cx="1071880" cy="0"/>
            </a:xfrm>
            <a:custGeom>
              <a:avLst/>
              <a:gdLst/>
              <a:ahLst/>
              <a:cxnLst/>
              <a:rect l="l" t="t" r="r" b="b"/>
              <a:pathLst>
                <a:path w="1071880">
                  <a:moveTo>
                    <a:pt x="0" y="0"/>
                  </a:moveTo>
                  <a:lnTo>
                    <a:pt x="1071769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8" name="object 28"/>
            <p:cNvSpPr/>
            <p:nvPr/>
          </p:nvSpPr>
          <p:spPr>
            <a:xfrm>
              <a:off x="3181455" y="6158184"/>
              <a:ext cx="2200275" cy="65291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9" name="object 29"/>
            <p:cNvSpPr/>
            <p:nvPr/>
          </p:nvSpPr>
          <p:spPr>
            <a:xfrm>
              <a:off x="5381398" y="615818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674585" y="6223478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4" h="191135">
                  <a:moveTo>
                    <a:pt x="35902" y="149275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55" y="145669"/>
                  </a:lnTo>
                  <a:lnTo>
                    <a:pt x="19735" y="149275"/>
                  </a:lnTo>
                  <a:lnTo>
                    <a:pt x="19735" y="158216"/>
                  </a:lnTo>
                  <a:lnTo>
                    <a:pt x="23355" y="161823"/>
                  </a:lnTo>
                  <a:lnTo>
                    <a:pt x="32283" y="161823"/>
                  </a:lnTo>
                  <a:lnTo>
                    <a:pt x="35902" y="158216"/>
                  </a:lnTo>
                  <a:lnTo>
                    <a:pt x="35902" y="149275"/>
                  </a:lnTo>
                  <a:close/>
                </a:path>
                <a:path w="140334" h="191135">
                  <a:moveTo>
                    <a:pt x="35902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55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55" y="137248"/>
                  </a:lnTo>
                  <a:lnTo>
                    <a:pt x="32283" y="137248"/>
                  </a:lnTo>
                  <a:lnTo>
                    <a:pt x="35902" y="133629"/>
                  </a:lnTo>
                  <a:lnTo>
                    <a:pt x="35902" y="124701"/>
                  </a:lnTo>
                  <a:close/>
                </a:path>
                <a:path w="140334" h="191135">
                  <a:moveTo>
                    <a:pt x="35902" y="100101"/>
                  </a:moveTo>
                  <a:lnTo>
                    <a:pt x="32283" y="96481"/>
                  </a:lnTo>
                  <a:lnTo>
                    <a:pt x="27813" y="96481"/>
                  </a:lnTo>
                  <a:lnTo>
                    <a:pt x="23355" y="96481"/>
                  </a:lnTo>
                  <a:lnTo>
                    <a:pt x="19735" y="100101"/>
                  </a:lnTo>
                  <a:lnTo>
                    <a:pt x="19735" y="109042"/>
                  </a:lnTo>
                  <a:lnTo>
                    <a:pt x="23355" y="112661"/>
                  </a:lnTo>
                  <a:lnTo>
                    <a:pt x="32283" y="112661"/>
                  </a:lnTo>
                  <a:lnTo>
                    <a:pt x="35902" y="109042"/>
                  </a:lnTo>
                  <a:lnTo>
                    <a:pt x="35902" y="100101"/>
                  </a:lnTo>
                  <a:close/>
                </a:path>
                <a:path w="140334" h="191135">
                  <a:moveTo>
                    <a:pt x="35902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55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55" y="88087"/>
                  </a:lnTo>
                  <a:lnTo>
                    <a:pt x="32283" y="88087"/>
                  </a:lnTo>
                  <a:lnTo>
                    <a:pt x="35902" y="84467"/>
                  </a:lnTo>
                  <a:lnTo>
                    <a:pt x="35902" y="75526"/>
                  </a:lnTo>
                  <a:close/>
                </a:path>
                <a:path w="140334" h="191135">
                  <a:moveTo>
                    <a:pt x="35902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55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55" y="63512"/>
                  </a:lnTo>
                  <a:lnTo>
                    <a:pt x="32283" y="63512"/>
                  </a:lnTo>
                  <a:lnTo>
                    <a:pt x="35902" y="59893"/>
                  </a:lnTo>
                  <a:lnTo>
                    <a:pt x="35902" y="50965"/>
                  </a:lnTo>
                  <a:close/>
                </a:path>
                <a:path w="140334" h="191135">
                  <a:moveTo>
                    <a:pt x="111315" y="30619"/>
                  </a:moveTo>
                  <a:lnTo>
                    <a:pt x="107048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78" y="0"/>
                  </a:lnTo>
                  <a:lnTo>
                    <a:pt x="28752" y="30619"/>
                  </a:lnTo>
                  <a:lnTo>
                    <a:pt x="111315" y="30619"/>
                  </a:lnTo>
                  <a:close/>
                </a:path>
                <a:path w="140334" h="191135">
                  <a:moveTo>
                    <a:pt x="140068" y="18402"/>
                  </a:moveTo>
                  <a:lnTo>
                    <a:pt x="137883" y="16217"/>
                  </a:lnTo>
                  <a:lnTo>
                    <a:pt x="135191" y="16217"/>
                  </a:lnTo>
                  <a:lnTo>
                    <a:pt x="107035" y="16217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58" y="16217"/>
                  </a:lnTo>
                  <a:lnTo>
                    <a:pt x="2184" y="16217"/>
                  </a:lnTo>
                  <a:lnTo>
                    <a:pt x="0" y="18402"/>
                  </a:lnTo>
                  <a:lnTo>
                    <a:pt x="0" y="188417"/>
                  </a:lnTo>
                  <a:lnTo>
                    <a:pt x="2184" y="190588"/>
                  </a:lnTo>
                  <a:lnTo>
                    <a:pt x="137883" y="190588"/>
                  </a:lnTo>
                  <a:lnTo>
                    <a:pt x="140068" y="188417"/>
                  </a:lnTo>
                  <a:lnTo>
                    <a:pt x="140068" y="1840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2" name="object 32"/>
            <p:cNvSpPr/>
            <p:nvPr/>
          </p:nvSpPr>
          <p:spPr>
            <a:xfrm>
              <a:off x="716661" y="6269350"/>
              <a:ext cx="83185" cy="115570"/>
            </a:xfrm>
            <a:custGeom>
              <a:avLst/>
              <a:gdLst/>
              <a:ahLst/>
              <a:cxnLst/>
              <a:rect l="l" t="t" r="r" b="b"/>
              <a:pathLst>
                <a:path w="83184" h="115570">
                  <a:moveTo>
                    <a:pt x="23114" y="104724"/>
                  </a:moveTo>
                  <a:lnTo>
                    <a:pt x="0" y="104724"/>
                  </a:lnTo>
                  <a:lnTo>
                    <a:pt x="0" y="111023"/>
                  </a:lnTo>
                  <a:lnTo>
                    <a:pt x="16014" y="111023"/>
                  </a:lnTo>
                  <a:lnTo>
                    <a:pt x="23114" y="104724"/>
                  </a:lnTo>
                  <a:close/>
                </a:path>
                <a:path w="83184" h="115570">
                  <a:moveTo>
                    <a:pt x="24104" y="86448"/>
                  </a:moveTo>
                  <a:lnTo>
                    <a:pt x="17551" y="80149"/>
                  </a:lnTo>
                  <a:lnTo>
                    <a:pt x="0" y="80149"/>
                  </a:lnTo>
                  <a:lnTo>
                    <a:pt x="0" y="86448"/>
                  </a:lnTo>
                  <a:lnTo>
                    <a:pt x="24104" y="86448"/>
                  </a:lnTo>
                  <a:close/>
                </a:path>
                <a:path w="83184" h="115570">
                  <a:moveTo>
                    <a:pt x="28905" y="37274"/>
                  </a:moveTo>
                  <a:lnTo>
                    <a:pt x="23037" y="30975"/>
                  </a:lnTo>
                  <a:lnTo>
                    <a:pt x="0" y="30975"/>
                  </a:lnTo>
                  <a:lnTo>
                    <a:pt x="0" y="37274"/>
                  </a:lnTo>
                  <a:lnTo>
                    <a:pt x="28905" y="37274"/>
                  </a:lnTo>
                  <a:close/>
                </a:path>
                <a:path w="83184" h="115570">
                  <a:moveTo>
                    <a:pt x="60896" y="5905"/>
                  </a:moveTo>
                  <a:lnTo>
                    <a:pt x="0" y="5905"/>
                  </a:lnTo>
                  <a:lnTo>
                    <a:pt x="0" y="12217"/>
                  </a:lnTo>
                  <a:lnTo>
                    <a:pt x="54305" y="12217"/>
                  </a:lnTo>
                  <a:lnTo>
                    <a:pt x="60896" y="5905"/>
                  </a:lnTo>
                  <a:close/>
                </a:path>
                <a:path w="83184" h="115570">
                  <a:moveTo>
                    <a:pt x="68262" y="78790"/>
                  </a:moveTo>
                  <a:lnTo>
                    <a:pt x="63436" y="73964"/>
                  </a:lnTo>
                  <a:lnTo>
                    <a:pt x="47561" y="89839"/>
                  </a:lnTo>
                  <a:lnTo>
                    <a:pt x="31686" y="73964"/>
                  </a:lnTo>
                  <a:lnTo>
                    <a:pt x="26860" y="78790"/>
                  </a:lnTo>
                  <a:lnTo>
                    <a:pt x="42735" y="94665"/>
                  </a:lnTo>
                  <a:lnTo>
                    <a:pt x="26860" y="110540"/>
                  </a:lnTo>
                  <a:lnTo>
                    <a:pt x="31686" y="115366"/>
                  </a:lnTo>
                  <a:lnTo>
                    <a:pt x="47561" y="99491"/>
                  </a:lnTo>
                  <a:lnTo>
                    <a:pt x="63436" y="115366"/>
                  </a:lnTo>
                  <a:lnTo>
                    <a:pt x="68262" y="110540"/>
                  </a:lnTo>
                  <a:lnTo>
                    <a:pt x="52387" y="94665"/>
                  </a:lnTo>
                  <a:lnTo>
                    <a:pt x="68262" y="78790"/>
                  </a:lnTo>
                  <a:close/>
                </a:path>
                <a:path w="83184" h="115570">
                  <a:moveTo>
                    <a:pt x="78117" y="55562"/>
                  </a:moveTo>
                  <a:lnTo>
                    <a:pt x="0" y="55562"/>
                  </a:lnTo>
                  <a:lnTo>
                    <a:pt x="0" y="61861"/>
                  </a:lnTo>
                  <a:lnTo>
                    <a:pt x="78117" y="61861"/>
                  </a:lnTo>
                  <a:lnTo>
                    <a:pt x="78117" y="55562"/>
                  </a:lnTo>
                  <a:close/>
                </a:path>
                <a:path w="83184" h="115570">
                  <a:moveTo>
                    <a:pt x="83146" y="5003"/>
                  </a:moveTo>
                  <a:lnTo>
                    <a:pt x="78143" y="0"/>
                  </a:lnTo>
                  <a:lnTo>
                    <a:pt x="45212" y="32956"/>
                  </a:lnTo>
                  <a:lnTo>
                    <a:pt x="31864" y="19621"/>
                  </a:lnTo>
                  <a:lnTo>
                    <a:pt x="26873" y="24612"/>
                  </a:lnTo>
                  <a:lnTo>
                    <a:pt x="45237" y="42913"/>
                  </a:lnTo>
                  <a:lnTo>
                    <a:pt x="83146" y="500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33" name="object 33"/>
          <p:cNvSpPr/>
          <p:nvPr/>
        </p:nvSpPr>
        <p:spPr>
          <a:xfrm>
            <a:off x="7649032" y="4059777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34" name="object 34"/>
          <p:cNvSpPr/>
          <p:nvPr/>
        </p:nvSpPr>
        <p:spPr>
          <a:xfrm>
            <a:off x="7649032" y="5142826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35" name="object 35"/>
          <p:cNvSpPr txBox="1"/>
          <p:nvPr/>
        </p:nvSpPr>
        <p:spPr>
          <a:xfrm>
            <a:off x="647283" y="1880040"/>
            <a:ext cx="459740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Product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19487" y="1880041"/>
            <a:ext cx="1663826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De voordelen voor uw klanten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419406" y="1880040"/>
            <a:ext cx="1226930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De voordelen voor u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649032" y="1861494"/>
            <a:ext cx="1793875" cy="17633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29845" rIns="0" bIns="0" rtlCol="0">
            <a:spAutoFit/>
          </a:bodyPr>
          <a:lstStyle/>
          <a:p>
            <a:pPr marL="50165">
              <a:lnSpc>
                <a:spcPct val="100000"/>
              </a:lnSpc>
              <a:spcBef>
                <a:spcPts val="235"/>
              </a:spcBef>
            </a:pPr>
            <a:r>
              <a:rPr lang="nl-NL" sz="950" b="1" spc="-30" dirty="0">
                <a:solidFill>
                  <a:srgbClr val="FFFFFF"/>
                </a:solidFill>
                <a:latin typeface="MB Corpo S Text"/>
                <a:cs typeface="MB Corpo S Text"/>
              </a:rPr>
              <a:t>Praktische tip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47163" y="2126478"/>
            <a:ext cx="1127760" cy="596958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nl-NL" sz="95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Schokdempers</a:t>
            </a:r>
            <a:endParaRPr lang="nl-NL"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Merkbare veiligheid en rijcomfort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:</a:t>
            </a:r>
            <a:r>
              <a:rPr lang="nl-NL" sz="700" b="0" spc="6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50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riginele schokdempers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pic>
        <p:nvPicPr>
          <p:cNvPr id="40" name="object 4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30913" y="2521469"/>
            <a:ext cx="229316" cy="1079745"/>
          </a:xfrm>
          <a:prstGeom prst="rect">
            <a:avLst/>
          </a:prstGeom>
        </p:spPr>
      </p:pic>
      <p:sp>
        <p:nvSpPr>
          <p:cNvPr id="41" name="object 41"/>
          <p:cNvSpPr txBox="1"/>
          <p:nvPr/>
        </p:nvSpPr>
        <p:spPr>
          <a:xfrm>
            <a:off x="3181459" y="2113677"/>
            <a:ext cx="2200275" cy="180177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7160" marR="238125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7160" algn="l"/>
              </a:tabLst>
            </a:pP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10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originele schokdempers kunnen harde schokken dempen dankzij robuust en hoogwaardig materiaal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7160" marR="520065" indent="-86995">
              <a:lnSpc>
                <a:spcPct val="113300"/>
              </a:lnSpc>
              <a:spcBef>
                <a:spcPts val="270"/>
              </a:spcBef>
              <a:buChar char="•"/>
              <a:tabLst>
                <a:tab pos="137160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Kortere remwegen door een</a:t>
            </a:r>
            <a:r>
              <a:rPr lang="nl-NL" sz="700" b="0" spc="-2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optimale</a:t>
            </a:r>
            <a:r>
              <a:rPr lang="nl-NL" sz="700" b="0" spc="50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wegligging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7160" marR="457834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7160" algn="l"/>
              </a:tabLst>
            </a:pP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Voor stabiliteit in bochten en uitstekend stuurgedrag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7160" marR="36703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7160" algn="l"/>
              </a:tabLst>
            </a:pP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Uiterst rendabel omdat deze veel kilometers mee gaan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5255" marR="92075" indent="-85090">
              <a:lnSpc>
                <a:spcPct val="113300"/>
              </a:lnSpc>
              <a:spcBef>
                <a:spcPts val="270"/>
              </a:spcBef>
              <a:buChar char="•"/>
              <a:tabLst>
                <a:tab pos="135255" algn="l"/>
              </a:tabLst>
            </a:pP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Gaan ongelijkmatige slijtage en onnodige reparatiekosten van verdere onderstelcomponenten tegen omdat alle componenten optimaal op elkaar zijn afgestemd.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419472" y="2173316"/>
            <a:ext cx="1859280" cy="371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Diverse </a:t>
            </a: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uitvoeringen, speciaal afgestemd op de verschillende voertuigmodellen en het gewenste comfort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687120" y="2173316"/>
            <a:ext cx="1626870" cy="7748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155" marR="139700" indent="-85090">
              <a:lnSpc>
                <a:spcPct val="113300"/>
              </a:lnSpc>
              <a:spcBef>
                <a:spcPts val="100"/>
              </a:spcBef>
              <a:buChar char="•"/>
              <a:tabLst>
                <a:tab pos="97155" algn="l"/>
              </a:tabLst>
            </a:pP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Versleten schokdempers zorgen voor</a:t>
            </a:r>
            <a:r>
              <a:rPr lang="nl-NL" sz="700" b="0" spc="1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langere remwegen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99060" marR="508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99060" algn="l"/>
              </a:tabLst>
            </a:pP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7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o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riginele schokdempers voldoen aan alle eisen om de rijdynamische veiligheidsfuncties als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ABS,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ASR</a:t>
            </a:r>
            <a:r>
              <a:rPr lang="nl-NL" sz="700" b="0" spc="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5" dirty="0">
                <a:solidFill>
                  <a:srgbClr val="009EE3"/>
                </a:solidFill>
                <a:latin typeface="MB Corpo S Text Light"/>
                <a:cs typeface="MB Corpo S Text Light"/>
              </a:rPr>
              <a:t>en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25" dirty="0">
                <a:solidFill>
                  <a:srgbClr val="009EE3"/>
                </a:solidFill>
                <a:latin typeface="MB Corpo S Text Light"/>
                <a:cs typeface="MB Corpo S Text Light"/>
              </a:rPr>
              <a:t>ESP te ondersteunen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44274" y="4178366"/>
            <a:ext cx="1289050" cy="8052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20065">
              <a:lnSpc>
                <a:spcPts val="1130"/>
              </a:lnSpc>
              <a:spcBef>
                <a:spcPts val="135"/>
              </a:spcBef>
            </a:pPr>
            <a:r>
              <a:rPr lang="nl-NL" sz="95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Veerpoten, luchtvering</a:t>
            </a:r>
            <a:endParaRPr lang="nl-NL"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180"/>
              </a:spcBef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perfecte oplossing voor  optimale rijprestaties, hoog rijcomfort en gecultiveerde sportiviteit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181459" y="4110547"/>
            <a:ext cx="2200275" cy="872931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3985" marR="337185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3985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Speciaal voor het betreffende voertuig ontwikkeld</a:t>
            </a:r>
            <a:r>
              <a:rPr lang="nl-NL" sz="700" b="0" spc="-25" dirty="0">
                <a:solidFill>
                  <a:srgbClr val="FFFFFF"/>
                </a:solidFill>
                <a:latin typeface="MB Corpo S Text Light"/>
                <a:cs typeface="MB Corpo S Text Light"/>
              </a:rPr>
              <a:t> en getest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3985" marR="415925" indent="-86995">
              <a:lnSpc>
                <a:spcPct val="113300"/>
              </a:lnSpc>
              <a:spcBef>
                <a:spcPts val="270"/>
              </a:spcBef>
              <a:buChar char="•"/>
              <a:tabLst>
                <a:tab pos="133985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Optimaal op het trillingsgedrag</a:t>
            </a:r>
            <a:r>
              <a:rPr lang="nl-NL" sz="700" b="0" spc="-25" dirty="0">
                <a:solidFill>
                  <a:srgbClr val="FFFFFF"/>
                </a:solidFill>
                <a:latin typeface="MB Corpo S Text Light"/>
                <a:cs typeface="MB Corpo S Text Light"/>
              </a:rPr>
              <a:t> van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het voertuig afgestemd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2080" marR="111760" indent="-85090">
              <a:lnSpc>
                <a:spcPct val="113300"/>
              </a:lnSpc>
              <a:spcBef>
                <a:spcPts val="265"/>
              </a:spcBef>
              <a:buChar char="•"/>
              <a:tabLst>
                <a:tab pos="132080" algn="l"/>
              </a:tabLst>
            </a:pPr>
            <a:r>
              <a:rPr lang="nl-NL" sz="700" spc="-5" dirty="0">
                <a:solidFill>
                  <a:srgbClr val="FFFFFF"/>
                </a:solidFill>
                <a:latin typeface="MB Corpo S Text Light"/>
                <a:cs typeface="MB Corpo S Text Light"/>
              </a:rPr>
              <a:t>Werken perfect samen met alle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elektrische </a:t>
            </a: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veiligheidssytemen, zoals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ABS</a:t>
            </a:r>
            <a:r>
              <a:rPr lang="nl-NL" sz="700" b="0" spc="-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5" dirty="0">
                <a:solidFill>
                  <a:srgbClr val="FFFFFF"/>
                </a:solidFill>
                <a:latin typeface="MB Corpo S Text Light"/>
                <a:cs typeface="MB Corpo S Text Light"/>
              </a:rPr>
              <a:t>en</a:t>
            </a:r>
            <a:r>
              <a:rPr lang="nl-NL" sz="700" b="0" spc="-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ESP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416427" y="4170153"/>
            <a:ext cx="1985010" cy="4152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269875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nl-NL" sz="70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hoogwaardige kwaliteit van een origineel onderdeel, getest volgens strenge criteria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99060" indent="-86360">
              <a:lnSpc>
                <a:spcPct val="100000"/>
              </a:lnSpc>
              <a:spcBef>
                <a:spcPts val="375"/>
              </a:spcBef>
              <a:buChar char="•"/>
              <a:tabLst>
                <a:tab pos="99060" algn="l"/>
              </a:tabLst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Optimale afstemming op de voertuigmodellen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684075" y="4170153"/>
            <a:ext cx="1713864" cy="858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nl-NL" sz="700" spc="25" dirty="0">
                <a:solidFill>
                  <a:srgbClr val="009EE3"/>
                </a:solidFill>
                <a:latin typeface="MB Corpo S Text Light"/>
                <a:cs typeface="MB Corpo S Text Light"/>
              </a:rPr>
              <a:t>Het</a:t>
            </a:r>
            <a:r>
              <a:rPr lang="nl-NL" sz="700" b="0" spc="2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o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riginele luchtveringssysteem werkt perfect samen met de sensoren van alle wielen en andere systeemcomponenten,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 zodat het voertuigniveau probleemloos automatisch kan worden geregeld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.</a:t>
            </a:r>
            <a:r>
              <a:rPr lang="nl-NL" sz="700" b="0" spc="-2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25" dirty="0">
                <a:solidFill>
                  <a:srgbClr val="009EE3"/>
                </a:solidFill>
                <a:latin typeface="MB Corpo S Text Light"/>
                <a:cs typeface="MB Corpo S Text Light"/>
              </a:rPr>
              <a:t>Ook als 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Mercedes‑Benz </a:t>
            </a:r>
            <a:r>
              <a:rPr lang="nl-NL" sz="70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originele ruilveerpoot leverbaar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.*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44272" y="5261414"/>
            <a:ext cx="1367155" cy="8052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2920">
              <a:lnSpc>
                <a:spcPts val="1130"/>
              </a:lnSpc>
              <a:spcBef>
                <a:spcPts val="135"/>
              </a:spcBef>
            </a:pPr>
            <a:r>
              <a:rPr lang="nl-NL" sz="950" b="1" spc="-20" dirty="0">
                <a:solidFill>
                  <a:srgbClr val="009EE3"/>
                </a:solidFill>
                <a:latin typeface="MB Corpo S Text"/>
                <a:cs typeface="MB Corpo S Text"/>
              </a:rPr>
              <a:t>Ondersteldelen,</a:t>
            </a:r>
            <a:r>
              <a:rPr lang="nl-NL" sz="95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 wieldraagarmen</a:t>
            </a:r>
            <a:endParaRPr lang="nl-NL"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180"/>
              </a:spcBef>
            </a:pP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riginele ondersteldelen zijn gemaakt voor maximale veiligheid en een optimaal lange levensduur.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pic>
        <p:nvPicPr>
          <p:cNvPr id="49" name="object 4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37891" y="5404591"/>
            <a:ext cx="988843" cy="563217"/>
          </a:xfrm>
          <a:prstGeom prst="rect">
            <a:avLst/>
          </a:prstGeom>
        </p:spPr>
      </p:pic>
      <p:sp>
        <p:nvSpPr>
          <p:cNvPr id="50" name="object 50"/>
          <p:cNvSpPr txBox="1"/>
          <p:nvPr/>
        </p:nvSpPr>
        <p:spPr>
          <a:xfrm>
            <a:off x="3181459" y="5193588"/>
            <a:ext cx="2200275" cy="712759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3985" marR="530860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3985" algn="l"/>
              </a:tabLst>
            </a:pPr>
            <a:r>
              <a:rPr lang="nl-NL" sz="700" dirty="0">
                <a:solidFill>
                  <a:srgbClr val="FFFFFF"/>
                </a:solidFill>
                <a:latin typeface="MB Corpo S Text Light"/>
                <a:cs typeface="MB Corpo S Text Light"/>
              </a:rPr>
              <a:t>L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ange levensduur en 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langdurig werkende bescherming tegen corrosie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3985" marR="247015" indent="-86995">
              <a:lnSpc>
                <a:spcPct val="113300"/>
              </a:lnSpc>
              <a:spcBef>
                <a:spcPts val="270"/>
              </a:spcBef>
              <a:buChar char="•"/>
              <a:tabLst>
                <a:tab pos="133985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Het originele kogelgewricht garandeert een hoge temperatuur- en slijtagebestendigheid dankzij uitstekende glij- en afdichteigenschappen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434579" y="5261414"/>
            <a:ext cx="1734820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9060" indent="-86360">
              <a:lnSpc>
                <a:spcPct val="100000"/>
              </a:lnSpc>
              <a:spcBef>
                <a:spcPts val="105"/>
              </a:spcBef>
              <a:buChar char="•"/>
              <a:tabLst>
                <a:tab pos="99060" algn="l"/>
              </a:tabLst>
            </a:pPr>
            <a:r>
              <a:rPr lang="nl-NL" sz="70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Nauwkeurige maatvoering voor snelle montage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415445" y="6293539"/>
            <a:ext cx="1040130" cy="99386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lang="nl-NL" sz="550" dirty="0">
                <a:solidFill>
                  <a:srgbClr val="1A1A18"/>
                </a:solidFill>
                <a:latin typeface="MB Corpo S Text"/>
                <a:cs typeface="MB Corpo S Text"/>
              </a:rPr>
              <a:t>*</a:t>
            </a:r>
            <a:r>
              <a:rPr lang="nl-NL" sz="550" spc="20" dirty="0">
                <a:solidFill>
                  <a:srgbClr val="1A1A18"/>
                </a:solidFill>
                <a:latin typeface="MB Corpo S Text"/>
                <a:cs typeface="MB Corpo S Text"/>
              </a:rPr>
              <a:t> Afhankelijk van voertuigmodel</a:t>
            </a:r>
            <a:r>
              <a:rPr lang="nl-NL" sz="550" spc="-10" dirty="0">
                <a:solidFill>
                  <a:srgbClr val="1A1A18"/>
                </a:solidFill>
                <a:latin typeface="MB Corpo S Text"/>
                <a:cs typeface="MB Corpo S Text"/>
              </a:rPr>
              <a:t>.</a:t>
            </a:r>
            <a:endParaRPr lang="nl-NL" sz="550" dirty="0">
              <a:latin typeface="MB Corpo S Text"/>
              <a:cs typeface="MB Corpo S Text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1979948" y="3098122"/>
            <a:ext cx="408305" cy="408305"/>
            <a:chOff x="1979948" y="3098122"/>
            <a:chExt cx="408305" cy="408305"/>
          </a:xfrm>
        </p:grpSpPr>
        <p:sp>
          <p:nvSpPr>
            <p:cNvPr id="54" name="object 54"/>
            <p:cNvSpPr/>
            <p:nvPr/>
          </p:nvSpPr>
          <p:spPr>
            <a:xfrm>
              <a:off x="1987411" y="3105585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5" name="object 55"/>
            <p:cNvSpPr/>
            <p:nvPr/>
          </p:nvSpPr>
          <p:spPr>
            <a:xfrm>
              <a:off x="2078431" y="3151957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5" h="287654">
                  <a:moveTo>
                    <a:pt x="54063" y="224828"/>
                  </a:moveTo>
                  <a:lnTo>
                    <a:pt x="48602" y="219379"/>
                  </a:lnTo>
                  <a:lnTo>
                    <a:pt x="41884" y="219379"/>
                  </a:lnTo>
                  <a:lnTo>
                    <a:pt x="35166" y="219379"/>
                  </a:lnTo>
                  <a:lnTo>
                    <a:pt x="29705" y="224828"/>
                  </a:lnTo>
                  <a:lnTo>
                    <a:pt x="29705" y="238290"/>
                  </a:lnTo>
                  <a:lnTo>
                    <a:pt x="35166" y="243725"/>
                  </a:lnTo>
                  <a:lnTo>
                    <a:pt x="48602" y="243725"/>
                  </a:lnTo>
                  <a:lnTo>
                    <a:pt x="54063" y="238290"/>
                  </a:lnTo>
                  <a:lnTo>
                    <a:pt x="54063" y="224828"/>
                  </a:lnTo>
                  <a:close/>
                </a:path>
                <a:path w="211455" h="287654">
                  <a:moveTo>
                    <a:pt x="54063" y="187807"/>
                  </a:moveTo>
                  <a:lnTo>
                    <a:pt x="48602" y="182359"/>
                  </a:lnTo>
                  <a:lnTo>
                    <a:pt x="41884" y="182359"/>
                  </a:lnTo>
                  <a:lnTo>
                    <a:pt x="35166" y="182359"/>
                  </a:lnTo>
                  <a:lnTo>
                    <a:pt x="29705" y="187807"/>
                  </a:lnTo>
                  <a:lnTo>
                    <a:pt x="29705" y="201256"/>
                  </a:lnTo>
                  <a:lnTo>
                    <a:pt x="35166" y="206705"/>
                  </a:lnTo>
                  <a:lnTo>
                    <a:pt x="48602" y="206705"/>
                  </a:lnTo>
                  <a:lnTo>
                    <a:pt x="54063" y="201256"/>
                  </a:lnTo>
                  <a:lnTo>
                    <a:pt x="54063" y="187807"/>
                  </a:lnTo>
                  <a:close/>
                </a:path>
                <a:path w="211455" h="287654">
                  <a:moveTo>
                    <a:pt x="54063" y="150761"/>
                  </a:moveTo>
                  <a:lnTo>
                    <a:pt x="48602" y="145313"/>
                  </a:lnTo>
                  <a:lnTo>
                    <a:pt x="41884" y="145313"/>
                  </a:lnTo>
                  <a:lnTo>
                    <a:pt x="35166" y="145313"/>
                  </a:lnTo>
                  <a:lnTo>
                    <a:pt x="29705" y="150761"/>
                  </a:lnTo>
                  <a:lnTo>
                    <a:pt x="29705" y="164236"/>
                  </a:lnTo>
                  <a:lnTo>
                    <a:pt x="35166" y="169684"/>
                  </a:lnTo>
                  <a:lnTo>
                    <a:pt x="48602" y="169684"/>
                  </a:lnTo>
                  <a:lnTo>
                    <a:pt x="54063" y="164236"/>
                  </a:lnTo>
                  <a:lnTo>
                    <a:pt x="54063" y="150761"/>
                  </a:lnTo>
                  <a:close/>
                </a:path>
                <a:path w="211455" h="287654">
                  <a:moveTo>
                    <a:pt x="54063" y="113753"/>
                  </a:moveTo>
                  <a:lnTo>
                    <a:pt x="48602" y="108292"/>
                  </a:lnTo>
                  <a:lnTo>
                    <a:pt x="41884" y="108292"/>
                  </a:lnTo>
                  <a:lnTo>
                    <a:pt x="35166" y="108292"/>
                  </a:lnTo>
                  <a:lnTo>
                    <a:pt x="29705" y="113753"/>
                  </a:lnTo>
                  <a:lnTo>
                    <a:pt x="29705" y="127215"/>
                  </a:lnTo>
                  <a:lnTo>
                    <a:pt x="35166" y="132664"/>
                  </a:lnTo>
                  <a:lnTo>
                    <a:pt x="48602" y="132664"/>
                  </a:lnTo>
                  <a:lnTo>
                    <a:pt x="54063" y="127215"/>
                  </a:lnTo>
                  <a:lnTo>
                    <a:pt x="54063" y="113753"/>
                  </a:lnTo>
                  <a:close/>
                </a:path>
                <a:path w="211455" h="287654">
                  <a:moveTo>
                    <a:pt x="54063" y="76733"/>
                  </a:moveTo>
                  <a:lnTo>
                    <a:pt x="48602" y="71297"/>
                  </a:lnTo>
                  <a:lnTo>
                    <a:pt x="41884" y="71297"/>
                  </a:lnTo>
                  <a:lnTo>
                    <a:pt x="35166" y="71297"/>
                  </a:lnTo>
                  <a:lnTo>
                    <a:pt x="29705" y="76733"/>
                  </a:lnTo>
                  <a:lnTo>
                    <a:pt x="29705" y="90195"/>
                  </a:lnTo>
                  <a:lnTo>
                    <a:pt x="35166" y="95643"/>
                  </a:lnTo>
                  <a:lnTo>
                    <a:pt x="48602" y="95643"/>
                  </a:lnTo>
                  <a:lnTo>
                    <a:pt x="54063" y="90195"/>
                  </a:lnTo>
                  <a:lnTo>
                    <a:pt x="54063" y="76733"/>
                  </a:lnTo>
                  <a:close/>
                </a:path>
                <a:path w="211455" h="287654">
                  <a:moveTo>
                    <a:pt x="167640" y="46101"/>
                  </a:moveTo>
                  <a:lnTo>
                    <a:pt x="161213" y="34302"/>
                  </a:lnTo>
                  <a:lnTo>
                    <a:pt x="148945" y="11798"/>
                  </a:lnTo>
                  <a:lnTo>
                    <a:pt x="142519" y="0"/>
                  </a:lnTo>
                  <a:lnTo>
                    <a:pt x="116738" y="0"/>
                  </a:lnTo>
                  <a:lnTo>
                    <a:pt x="116738" y="16827"/>
                  </a:lnTo>
                  <a:lnTo>
                    <a:pt x="116738" y="29260"/>
                  </a:lnTo>
                  <a:lnTo>
                    <a:pt x="111696" y="34302"/>
                  </a:lnTo>
                  <a:lnTo>
                    <a:pt x="99263" y="34302"/>
                  </a:lnTo>
                  <a:lnTo>
                    <a:pt x="94221" y="29260"/>
                  </a:lnTo>
                  <a:lnTo>
                    <a:pt x="94221" y="16827"/>
                  </a:lnTo>
                  <a:lnTo>
                    <a:pt x="99263" y="11798"/>
                  </a:lnTo>
                  <a:lnTo>
                    <a:pt x="111696" y="11798"/>
                  </a:lnTo>
                  <a:lnTo>
                    <a:pt x="116738" y="16827"/>
                  </a:lnTo>
                  <a:lnTo>
                    <a:pt x="116738" y="0"/>
                  </a:lnTo>
                  <a:lnTo>
                    <a:pt x="68478" y="0"/>
                  </a:lnTo>
                  <a:lnTo>
                    <a:pt x="43307" y="46101"/>
                  </a:lnTo>
                  <a:lnTo>
                    <a:pt x="167640" y="46101"/>
                  </a:lnTo>
                  <a:close/>
                </a:path>
                <a:path w="211455" h="287654">
                  <a:moveTo>
                    <a:pt x="210947" y="27711"/>
                  </a:moveTo>
                  <a:lnTo>
                    <a:pt x="207670" y="24422"/>
                  </a:lnTo>
                  <a:lnTo>
                    <a:pt x="203606" y="24422"/>
                  </a:lnTo>
                  <a:lnTo>
                    <a:pt x="161201" y="24422"/>
                  </a:lnTo>
                  <a:lnTo>
                    <a:pt x="170154" y="40830"/>
                  </a:lnTo>
                  <a:lnTo>
                    <a:pt x="195580" y="40830"/>
                  </a:lnTo>
                  <a:lnTo>
                    <a:pt x="195580" y="270649"/>
                  </a:lnTo>
                  <a:lnTo>
                    <a:pt x="15367" y="270649"/>
                  </a:lnTo>
                  <a:lnTo>
                    <a:pt x="15367" y="40830"/>
                  </a:lnTo>
                  <a:lnTo>
                    <a:pt x="40805" y="40830"/>
                  </a:lnTo>
                  <a:lnTo>
                    <a:pt x="49771" y="24422"/>
                  </a:lnTo>
                  <a:lnTo>
                    <a:pt x="3289" y="24422"/>
                  </a:lnTo>
                  <a:lnTo>
                    <a:pt x="0" y="27711"/>
                  </a:lnTo>
                  <a:lnTo>
                    <a:pt x="0" y="283781"/>
                  </a:lnTo>
                  <a:lnTo>
                    <a:pt x="3289" y="287070"/>
                  </a:lnTo>
                  <a:lnTo>
                    <a:pt x="207670" y="287070"/>
                  </a:lnTo>
                  <a:lnTo>
                    <a:pt x="210947" y="283781"/>
                  </a:lnTo>
                  <a:lnTo>
                    <a:pt x="210947" y="27711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41792" y="3221034"/>
              <a:ext cx="125250" cy="173767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970258" y="6340593"/>
            <a:ext cx="5914390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spc="35" dirty="0">
                <a:solidFill>
                  <a:srgbClr val="1A1A18"/>
                </a:solidFill>
                <a:latin typeface="MB Corpo S Text Light"/>
                <a:cs typeface="MB Corpo S Text Light"/>
              </a:rPr>
              <a:t>Bij producten met dit pictogram zijn concurrentievergelijkingen uitgevoerd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700" b="0" spc="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Een selectie van de testresultaten vindt u op de volgende pagina’s.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72922" y="4543738"/>
            <a:ext cx="1216025" cy="1613535"/>
            <a:chOff x="872922" y="4543738"/>
            <a:chExt cx="1216025" cy="1613535"/>
          </a:xfrm>
        </p:grpSpPr>
        <p:sp>
          <p:nvSpPr>
            <p:cNvPr id="3" name="object 3"/>
            <p:cNvSpPr/>
            <p:nvPr/>
          </p:nvSpPr>
          <p:spPr>
            <a:xfrm>
              <a:off x="872922" y="4606135"/>
              <a:ext cx="1216025" cy="1216025"/>
            </a:xfrm>
            <a:custGeom>
              <a:avLst/>
              <a:gdLst/>
              <a:ahLst/>
              <a:cxnLst/>
              <a:rect l="l" t="t" r="r" b="b"/>
              <a:pathLst>
                <a:path w="1216025" h="1216025">
                  <a:moveTo>
                    <a:pt x="608001" y="0"/>
                  </a:moveTo>
                  <a:lnTo>
                    <a:pt x="560487" y="1829"/>
                  </a:lnTo>
                  <a:lnTo>
                    <a:pt x="513973" y="7226"/>
                  </a:lnTo>
                  <a:lnTo>
                    <a:pt x="468594" y="16057"/>
                  </a:lnTo>
                  <a:lnTo>
                    <a:pt x="424485" y="28186"/>
                  </a:lnTo>
                  <a:lnTo>
                    <a:pt x="381782" y="43477"/>
                  </a:lnTo>
                  <a:lnTo>
                    <a:pt x="340620" y="61796"/>
                  </a:lnTo>
                  <a:lnTo>
                    <a:pt x="301133" y="83008"/>
                  </a:lnTo>
                  <a:lnTo>
                    <a:pt x="263458" y="106977"/>
                  </a:lnTo>
                  <a:lnTo>
                    <a:pt x="227729" y="133568"/>
                  </a:lnTo>
                  <a:lnTo>
                    <a:pt x="194082" y="162646"/>
                  </a:lnTo>
                  <a:lnTo>
                    <a:pt x="162651" y="194076"/>
                  </a:lnTo>
                  <a:lnTo>
                    <a:pt x="133572" y="227722"/>
                  </a:lnTo>
                  <a:lnTo>
                    <a:pt x="106980" y="263450"/>
                  </a:lnTo>
                  <a:lnTo>
                    <a:pt x="83011" y="301125"/>
                  </a:lnTo>
                  <a:lnTo>
                    <a:pt x="61798" y="340610"/>
                  </a:lnTo>
                  <a:lnTo>
                    <a:pt x="43479" y="381772"/>
                  </a:lnTo>
                  <a:lnTo>
                    <a:pt x="28187" y="424474"/>
                  </a:lnTo>
                  <a:lnTo>
                    <a:pt x="16058" y="468582"/>
                  </a:lnTo>
                  <a:lnTo>
                    <a:pt x="7227" y="513961"/>
                  </a:lnTo>
                  <a:lnTo>
                    <a:pt x="1829" y="560475"/>
                  </a:lnTo>
                  <a:lnTo>
                    <a:pt x="0" y="607989"/>
                  </a:lnTo>
                  <a:lnTo>
                    <a:pt x="1829" y="655503"/>
                  </a:lnTo>
                  <a:lnTo>
                    <a:pt x="7227" y="702017"/>
                  </a:lnTo>
                  <a:lnTo>
                    <a:pt x="16058" y="747396"/>
                  </a:lnTo>
                  <a:lnTo>
                    <a:pt x="28187" y="791504"/>
                  </a:lnTo>
                  <a:lnTo>
                    <a:pt x="43479" y="834207"/>
                  </a:lnTo>
                  <a:lnTo>
                    <a:pt x="61798" y="875368"/>
                  </a:lnTo>
                  <a:lnTo>
                    <a:pt x="83011" y="914854"/>
                  </a:lnTo>
                  <a:lnTo>
                    <a:pt x="106980" y="952528"/>
                  </a:lnTo>
                  <a:lnTo>
                    <a:pt x="133572" y="988256"/>
                  </a:lnTo>
                  <a:lnTo>
                    <a:pt x="162651" y="1021903"/>
                  </a:lnTo>
                  <a:lnTo>
                    <a:pt x="194082" y="1053333"/>
                  </a:lnTo>
                  <a:lnTo>
                    <a:pt x="227729" y="1082411"/>
                  </a:lnTo>
                  <a:lnTo>
                    <a:pt x="263458" y="1109002"/>
                  </a:lnTo>
                  <a:lnTo>
                    <a:pt x="301133" y="1132971"/>
                  </a:lnTo>
                  <a:lnTo>
                    <a:pt x="340620" y="1154182"/>
                  </a:lnTo>
                  <a:lnTo>
                    <a:pt x="381782" y="1172501"/>
                  </a:lnTo>
                  <a:lnTo>
                    <a:pt x="424485" y="1187793"/>
                  </a:lnTo>
                  <a:lnTo>
                    <a:pt x="468594" y="1199921"/>
                  </a:lnTo>
                  <a:lnTo>
                    <a:pt x="513973" y="1208752"/>
                  </a:lnTo>
                  <a:lnTo>
                    <a:pt x="560487" y="1214150"/>
                  </a:lnTo>
                  <a:lnTo>
                    <a:pt x="608001" y="1215979"/>
                  </a:lnTo>
                  <a:lnTo>
                    <a:pt x="655515" y="1214150"/>
                  </a:lnTo>
                  <a:lnTo>
                    <a:pt x="702029" y="1208752"/>
                  </a:lnTo>
                  <a:lnTo>
                    <a:pt x="747408" y="1199921"/>
                  </a:lnTo>
                  <a:lnTo>
                    <a:pt x="791516" y="1187793"/>
                  </a:lnTo>
                  <a:lnTo>
                    <a:pt x="834219" y="1172501"/>
                  </a:lnTo>
                  <a:lnTo>
                    <a:pt x="875380" y="1154182"/>
                  </a:lnTo>
                  <a:lnTo>
                    <a:pt x="914866" y="1132971"/>
                  </a:lnTo>
                  <a:lnTo>
                    <a:pt x="952540" y="1109002"/>
                  </a:lnTo>
                  <a:lnTo>
                    <a:pt x="988268" y="1082411"/>
                  </a:lnTo>
                  <a:lnTo>
                    <a:pt x="1021915" y="1053333"/>
                  </a:lnTo>
                  <a:lnTo>
                    <a:pt x="1053345" y="1021903"/>
                  </a:lnTo>
                  <a:lnTo>
                    <a:pt x="1082423" y="988256"/>
                  </a:lnTo>
                  <a:lnTo>
                    <a:pt x="1109014" y="952528"/>
                  </a:lnTo>
                  <a:lnTo>
                    <a:pt x="1132983" y="914854"/>
                  </a:lnTo>
                  <a:lnTo>
                    <a:pt x="1154194" y="875368"/>
                  </a:lnTo>
                  <a:lnTo>
                    <a:pt x="1172513" y="834207"/>
                  </a:lnTo>
                  <a:lnTo>
                    <a:pt x="1187805" y="791504"/>
                  </a:lnTo>
                  <a:lnTo>
                    <a:pt x="1199933" y="747396"/>
                  </a:lnTo>
                  <a:lnTo>
                    <a:pt x="1208764" y="702017"/>
                  </a:lnTo>
                  <a:lnTo>
                    <a:pt x="1214162" y="655503"/>
                  </a:lnTo>
                  <a:lnTo>
                    <a:pt x="1215991" y="607989"/>
                  </a:lnTo>
                  <a:lnTo>
                    <a:pt x="1214162" y="560475"/>
                  </a:lnTo>
                  <a:lnTo>
                    <a:pt x="1208764" y="513961"/>
                  </a:lnTo>
                  <a:lnTo>
                    <a:pt x="1199933" y="468582"/>
                  </a:lnTo>
                  <a:lnTo>
                    <a:pt x="1187805" y="424474"/>
                  </a:lnTo>
                  <a:lnTo>
                    <a:pt x="1172513" y="381772"/>
                  </a:lnTo>
                  <a:lnTo>
                    <a:pt x="1154194" y="340610"/>
                  </a:lnTo>
                  <a:lnTo>
                    <a:pt x="1132983" y="301125"/>
                  </a:lnTo>
                  <a:lnTo>
                    <a:pt x="1109014" y="263450"/>
                  </a:lnTo>
                  <a:lnTo>
                    <a:pt x="1082423" y="227722"/>
                  </a:lnTo>
                  <a:lnTo>
                    <a:pt x="1053345" y="194076"/>
                  </a:lnTo>
                  <a:lnTo>
                    <a:pt x="1021915" y="162646"/>
                  </a:lnTo>
                  <a:lnTo>
                    <a:pt x="988268" y="133568"/>
                  </a:lnTo>
                  <a:lnTo>
                    <a:pt x="952540" y="106977"/>
                  </a:lnTo>
                  <a:lnTo>
                    <a:pt x="914866" y="83008"/>
                  </a:lnTo>
                  <a:lnTo>
                    <a:pt x="875380" y="61796"/>
                  </a:lnTo>
                  <a:lnTo>
                    <a:pt x="834219" y="43477"/>
                  </a:lnTo>
                  <a:lnTo>
                    <a:pt x="791516" y="28186"/>
                  </a:lnTo>
                  <a:lnTo>
                    <a:pt x="747408" y="16057"/>
                  </a:lnTo>
                  <a:lnTo>
                    <a:pt x="702029" y="7226"/>
                  </a:lnTo>
                  <a:lnTo>
                    <a:pt x="655515" y="1829"/>
                  </a:lnTo>
                  <a:lnTo>
                    <a:pt x="608001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1166858" y="4812229"/>
              <a:ext cx="86995" cy="264795"/>
            </a:xfrm>
            <a:custGeom>
              <a:avLst/>
              <a:gdLst/>
              <a:ahLst/>
              <a:cxnLst/>
              <a:rect l="l" t="t" r="r" b="b"/>
              <a:pathLst>
                <a:path w="86994" h="264795">
                  <a:moveTo>
                    <a:pt x="86635" y="0"/>
                  </a:moveTo>
                  <a:lnTo>
                    <a:pt x="0" y="0"/>
                  </a:lnTo>
                  <a:lnTo>
                    <a:pt x="0" y="264694"/>
                  </a:lnTo>
                  <a:lnTo>
                    <a:pt x="86635" y="264694"/>
                  </a:lnTo>
                  <a:lnTo>
                    <a:pt x="866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1166858" y="4812229"/>
              <a:ext cx="86995" cy="264795"/>
            </a:xfrm>
            <a:custGeom>
              <a:avLst/>
              <a:gdLst/>
              <a:ahLst/>
              <a:cxnLst/>
              <a:rect l="l" t="t" r="r" b="b"/>
              <a:pathLst>
                <a:path w="86994" h="264795">
                  <a:moveTo>
                    <a:pt x="0" y="0"/>
                  </a:moveTo>
                  <a:lnTo>
                    <a:pt x="86635" y="0"/>
                  </a:lnTo>
                  <a:lnTo>
                    <a:pt x="86635" y="264694"/>
                  </a:lnTo>
                  <a:lnTo>
                    <a:pt x="0" y="264694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1185807" y="4548382"/>
              <a:ext cx="48895" cy="264795"/>
            </a:xfrm>
            <a:custGeom>
              <a:avLst/>
              <a:gdLst/>
              <a:ahLst/>
              <a:cxnLst/>
              <a:rect l="l" t="t" r="r" b="b"/>
              <a:pathLst>
                <a:path w="48894" h="264795">
                  <a:moveTo>
                    <a:pt x="48738" y="0"/>
                  </a:moveTo>
                  <a:lnTo>
                    <a:pt x="0" y="0"/>
                  </a:lnTo>
                  <a:lnTo>
                    <a:pt x="0" y="264694"/>
                  </a:lnTo>
                  <a:lnTo>
                    <a:pt x="48738" y="264694"/>
                  </a:lnTo>
                  <a:lnTo>
                    <a:pt x="487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1185807" y="4548382"/>
              <a:ext cx="48895" cy="264795"/>
            </a:xfrm>
            <a:custGeom>
              <a:avLst/>
              <a:gdLst/>
              <a:ahLst/>
              <a:cxnLst/>
              <a:rect l="l" t="t" r="r" b="b"/>
              <a:pathLst>
                <a:path w="48894" h="264795">
                  <a:moveTo>
                    <a:pt x="0" y="0"/>
                  </a:moveTo>
                  <a:lnTo>
                    <a:pt x="48738" y="0"/>
                  </a:lnTo>
                  <a:lnTo>
                    <a:pt x="48738" y="264694"/>
                  </a:lnTo>
                  <a:lnTo>
                    <a:pt x="0" y="264694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1017752" y="5062622"/>
              <a:ext cx="381635" cy="715010"/>
            </a:xfrm>
            <a:custGeom>
              <a:avLst/>
              <a:gdLst/>
              <a:ahLst/>
              <a:cxnLst/>
              <a:rect l="l" t="t" r="r" b="b"/>
              <a:pathLst>
                <a:path w="381634" h="715010">
                  <a:moveTo>
                    <a:pt x="324624" y="537870"/>
                  </a:moveTo>
                  <a:lnTo>
                    <a:pt x="274561" y="537870"/>
                  </a:lnTo>
                  <a:lnTo>
                    <a:pt x="274561" y="427380"/>
                  </a:lnTo>
                  <a:lnTo>
                    <a:pt x="106565" y="427380"/>
                  </a:lnTo>
                  <a:lnTo>
                    <a:pt x="106565" y="537870"/>
                  </a:lnTo>
                  <a:lnTo>
                    <a:pt x="56515" y="537870"/>
                  </a:lnTo>
                  <a:lnTo>
                    <a:pt x="56515" y="655980"/>
                  </a:lnTo>
                  <a:lnTo>
                    <a:pt x="106565" y="655980"/>
                  </a:lnTo>
                  <a:lnTo>
                    <a:pt x="106565" y="714400"/>
                  </a:lnTo>
                  <a:lnTo>
                    <a:pt x="274561" y="714400"/>
                  </a:lnTo>
                  <a:lnTo>
                    <a:pt x="274561" y="655980"/>
                  </a:lnTo>
                  <a:lnTo>
                    <a:pt x="324624" y="655980"/>
                  </a:lnTo>
                  <a:lnTo>
                    <a:pt x="324624" y="537870"/>
                  </a:lnTo>
                  <a:close/>
                </a:path>
                <a:path w="381634" h="715010">
                  <a:moveTo>
                    <a:pt x="381076" y="0"/>
                  </a:moveTo>
                  <a:lnTo>
                    <a:pt x="0" y="0"/>
                  </a:lnTo>
                  <a:lnTo>
                    <a:pt x="0" y="44450"/>
                  </a:lnTo>
                  <a:lnTo>
                    <a:pt x="106527" y="44450"/>
                  </a:lnTo>
                  <a:lnTo>
                    <a:pt x="106527" y="426720"/>
                  </a:lnTo>
                  <a:lnTo>
                    <a:pt x="274548" y="426720"/>
                  </a:lnTo>
                  <a:lnTo>
                    <a:pt x="274548" y="44450"/>
                  </a:lnTo>
                  <a:lnTo>
                    <a:pt x="381076" y="44450"/>
                  </a:lnTo>
                  <a:lnTo>
                    <a:pt x="381076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1714981" y="4812229"/>
              <a:ext cx="86995" cy="264795"/>
            </a:xfrm>
            <a:custGeom>
              <a:avLst/>
              <a:gdLst/>
              <a:ahLst/>
              <a:cxnLst/>
              <a:rect l="l" t="t" r="r" b="b"/>
              <a:pathLst>
                <a:path w="86994" h="264795">
                  <a:moveTo>
                    <a:pt x="86635" y="0"/>
                  </a:moveTo>
                  <a:lnTo>
                    <a:pt x="0" y="0"/>
                  </a:lnTo>
                  <a:lnTo>
                    <a:pt x="0" y="264694"/>
                  </a:lnTo>
                  <a:lnTo>
                    <a:pt x="86635" y="264694"/>
                  </a:lnTo>
                  <a:lnTo>
                    <a:pt x="866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1714981" y="4812229"/>
              <a:ext cx="86995" cy="264795"/>
            </a:xfrm>
            <a:custGeom>
              <a:avLst/>
              <a:gdLst/>
              <a:ahLst/>
              <a:cxnLst/>
              <a:rect l="l" t="t" r="r" b="b"/>
              <a:pathLst>
                <a:path w="86994" h="264795">
                  <a:moveTo>
                    <a:pt x="0" y="0"/>
                  </a:moveTo>
                  <a:lnTo>
                    <a:pt x="86635" y="0"/>
                  </a:lnTo>
                  <a:lnTo>
                    <a:pt x="86635" y="264694"/>
                  </a:lnTo>
                  <a:lnTo>
                    <a:pt x="0" y="264694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1733942" y="4548382"/>
              <a:ext cx="48895" cy="264795"/>
            </a:xfrm>
            <a:custGeom>
              <a:avLst/>
              <a:gdLst/>
              <a:ahLst/>
              <a:cxnLst/>
              <a:rect l="l" t="t" r="r" b="b"/>
              <a:pathLst>
                <a:path w="48894" h="264795">
                  <a:moveTo>
                    <a:pt x="48738" y="0"/>
                  </a:moveTo>
                  <a:lnTo>
                    <a:pt x="0" y="0"/>
                  </a:lnTo>
                  <a:lnTo>
                    <a:pt x="0" y="264694"/>
                  </a:lnTo>
                  <a:lnTo>
                    <a:pt x="48738" y="264694"/>
                  </a:lnTo>
                  <a:lnTo>
                    <a:pt x="487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1733942" y="4548382"/>
              <a:ext cx="48895" cy="264795"/>
            </a:xfrm>
            <a:custGeom>
              <a:avLst/>
              <a:gdLst/>
              <a:ahLst/>
              <a:cxnLst/>
              <a:rect l="l" t="t" r="r" b="b"/>
              <a:pathLst>
                <a:path w="48894" h="264795">
                  <a:moveTo>
                    <a:pt x="0" y="0"/>
                  </a:moveTo>
                  <a:lnTo>
                    <a:pt x="48738" y="0"/>
                  </a:lnTo>
                  <a:lnTo>
                    <a:pt x="48738" y="264694"/>
                  </a:lnTo>
                  <a:lnTo>
                    <a:pt x="0" y="264694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1570951" y="5068311"/>
              <a:ext cx="371475" cy="703580"/>
            </a:xfrm>
            <a:custGeom>
              <a:avLst/>
              <a:gdLst/>
              <a:ahLst/>
              <a:cxnLst/>
              <a:rect l="l" t="t" r="r" b="b"/>
              <a:pathLst>
                <a:path w="371475" h="703579">
                  <a:moveTo>
                    <a:pt x="370928" y="0"/>
                  </a:moveTo>
                  <a:lnTo>
                    <a:pt x="0" y="0"/>
                  </a:lnTo>
                  <a:lnTo>
                    <a:pt x="0" y="34290"/>
                  </a:lnTo>
                  <a:lnTo>
                    <a:pt x="106527" y="34290"/>
                  </a:lnTo>
                  <a:lnTo>
                    <a:pt x="106527" y="537210"/>
                  </a:lnTo>
                  <a:lnTo>
                    <a:pt x="56476" y="537210"/>
                  </a:lnTo>
                  <a:lnTo>
                    <a:pt x="56476" y="645160"/>
                  </a:lnTo>
                  <a:lnTo>
                    <a:pt x="106527" y="645160"/>
                  </a:lnTo>
                  <a:lnTo>
                    <a:pt x="106527" y="703580"/>
                  </a:lnTo>
                  <a:lnTo>
                    <a:pt x="264414" y="703580"/>
                  </a:lnTo>
                  <a:lnTo>
                    <a:pt x="264414" y="645160"/>
                  </a:lnTo>
                  <a:lnTo>
                    <a:pt x="314452" y="645160"/>
                  </a:lnTo>
                  <a:lnTo>
                    <a:pt x="314452" y="537210"/>
                  </a:lnTo>
                  <a:lnTo>
                    <a:pt x="264414" y="537210"/>
                  </a:lnTo>
                  <a:lnTo>
                    <a:pt x="264414" y="34290"/>
                  </a:lnTo>
                  <a:lnTo>
                    <a:pt x="370928" y="34290"/>
                  </a:lnTo>
                  <a:lnTo>
                    <a:pt x="3709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22370" y="5600260"/>
              <a:ext cx="218069" cy="17653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565884" y="5063054"/>
              <a:ext cx="381635" cy="703580"/>
            </a:xfrm>
            <a:custGeom>
              <a:avLst/>
              <a:gdLst/>
              <a:ahLst/>
              <a:cxnLst/>
              <a:rect l="l" t="t" r="r" b="b"/>
              <a:pathLst>
                <a:path w="381635" h="703579">
                  <a:moveTo>
                    <a:pt x="38107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34290"/>
                  </a:lnTo>
                  <a:lnTo>
                    <a:pt x="0" y="44450"/>
                  </a:lnTo>
                  <a:lnTo>
                    <a:pt x="106527" y="44450"/>
                  </a:lnTo>
                  <a:lnTo>
                    <a:pt x="106527" y="537210"/>
                  </a:lnTo>
                  <a:lnTo>
                    <a:pt x="116662" y="537210"/>
                  </a:lnTo>
                  <a:lnTo>
                    <a:pt x="116662" y="44450"/>
                  </a:lnTo>
                  <a:lnTo>
                    <a:pt x="116662" y="34290"/>
                  </a:lnTo>
                  <a:lnTo>
                    <a:pt x="10134" y="34290"/>
                  </a:lnTo>
                  <a:lnTo>
                    <a:pt x="10134" y="10160"/>
                  </a:lnTo>
                  <a:lnTo>
                    <a:pt x="370941" y="10160"/>
                  </a:lnTo>
                  <a:lnTo>
                    <a:pt x="370941" y="34290"/>
                  </a:lnTo>
                  <a:lnTo>
                    <a:pt x="264414" y="34290"/>
                  </a:lnTo>
                  <a:lnTo>
                    <a:pt x="264414" y="44450"/>
                  </a:lnTo>
                  <a:lnTo>
                    <a:pt x="264414" y="537210"/>
                  </a:lnTo>
                  <a:lnTo>
                    <a:pt x="264414" y="547370"/>
                  </a:lnTo>
                  <a:lnTo>
                    <a:pt x="314452" y="547370"/>
                  </a:lnTo>
                  <a:lnTo>
                    <a:pt x="314452" y="645160"/>
                  </a:lnTo>
                  <a:lnTo>
                    <a:pt x="264414" y="645160"/>
                  </a:lnTo>
                  <a:lnTo>
                    <a:pt x="264414" y="655320"/>
                  </a:lnTo>
                  <a:lnTo>
                    <a:pt x="264414" y="703580"/>
                  </a:lnTo>
                  <a:lnTo>
                    <a:pt x="274548" y="703580"/>
                  </a:lnTo>
                  <a:lnTo>
                    <a:pt x="274548" y="655320"/>
                  </a:lnTo>
                  <a:lnTo>
                    <a:pt x="324586" y="655320"/>
                  </a:lnTo>
                  <a:lnTo>
                    <a:pt x="324586" y="645160"/>
                  </a:lnTo>
                  <a:lnTo>
                    <a:pt x="324586" y="547370"/>
                  </a:lnTo>
                  <a:lnTo>
                    <a:pt x="324586" y="537210"/>
                  </a:lnTo>
                  <a:lnTo>
                    <a:pt x="274548" y="537210"/>
                  </a:lnTo>
                  <a:lnTo>
                    <a:pt x="274548" y="44450"/>
                  </a:lnTo>
                  <a:lnTo>
                    <a:pt x="381076" y="44450"/>
                  </a:lnTo>
                  <a:lnTo>
                    <a:pt x="381076" y="34290"/>
                  </a:lnTo>
                  <a:lnTo>
                    <a:pt x="381076" y="10160"/>
                  </a:lnTo>
                  <a:lnTo>
                    <a:pt x="381076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1087501" y="5642948"/>
              <a:ext cx="243840" cy="39370"/>
            </a:xfrm>
            <a:custGeom>
              <a:avLst/>
              <a:gdLst/>
              <a:ahLst/>
              <a:cxnLst/>
              <a:rect l="l" t="t" r="r" b="b"/>
              <a:pathLst>
                <a:path w="243840" h="39370">
                  <a:moveTo>
                    <a:pt x="38900" y="19443"/>
                  </a:moveTo>
                  <a:lnTo>
                    <a:pt x="37376" y="11874"/>
                  </a:lnTo>
                  <a:lnTo>
                    <a:pt x="33210" y="5689"/>
                  </a:lnTo>
                  <a:lnTo>
                    <a:pt x="27025" y="1524"/>
                  </a:lnTo>
                  <a:lnTo>
                    <a:pt x="19456" y="0"/>
                  </a:lnTo>
                  <a:lnTo>
                    <a:pt x="11874" y="1524"/>
                  </a:lnTo>
                  <a:lnTo>
                    <a:pt x="5702" y="5689"/>
                  </a:lnTo>
                  <a:lnTo>
                    <a:pt x="1524" y="11874"/>
                  </a:lnTo>
                  <a:lnTo>
                    <a:pt x="0" y="19443"/>
                  </a:lnTo>
                  <a:lnTo>
                    <a:pt x="1524" y="27025"/>
                  </a:lnTo>
                  <a:lnTo>
                    <a:pt x="5702" y="33210"/>
                  </a:lnTo>
                  <a:lnTo>
                    <a:pt x="11874" y="37376"/>
                  </a:lnTo>
                  <a:lnTo>
                    <a:pt x="19456" y="38900"/>
                  </a:lnTo>
                  <a:lnTo>
                    <a:pt x="27025" y="37376"/>
                  </a:lnTo>
                  <a:lnTo>
                    <a:pt x="33210" y="33210"/>
                  </a:lnTo>
                  <a:lnTo>
                    <a:pt x="37376" y="27025"/>
                  </a:lnTo>
                  <a:lnTo>
                    <a:pt x="38900" y="19443"/>
                  </a:lnTo>
                  <a:close/>
                </a:path>
                <a:path w="243840" h="39370">
                  <a:moveTo>
                    <a:pt x="243814" y="19443"/>
                  </a:moveTo>
                  <a:lnTo>
                    <a:pt x="242290" y="11874"/>
                  </a:lnTo>
                  <a:lnTo>
                    <a:pt x="238125" y="5689"/>
                  </a:lnTo>
                  <a:lnTo>
                    <a:pt x="231940" y="1524"/>
                  </a:lnTo>
                  <a:lnTo>
                    <a:pt x="224370" y="0"/>
                  </a:lnTo>
                  <a:lnTo>
                    <a:pt x="216801" y="1524"/>
                  </a:lnTo>
                  <a:lnTo>
                    <a:pt x="210616" y="5689"/>
                  </a:lnTo>
                  <a:lnTo>
                    <a:pt x="206451" y="11874"/>
                  </a:lnTo>
                  <a:lnTo>
                    <a:pt x="204914" y="19443"/>
                  </a:lnTo>
                  <a:lnTo>
                    <a:pt x="206451" y="27025"/>
                  </a:lnTo>
                  <a:lnTo>
                    <a:pt x="210616" y="33210"/>
                  </a:lnTo>
                  <a:lnTo>
                    <a:pt x="216801" y="37376"/>
                  </a:lnTo>
                  <a:lnTo>
                    <a:pt x="224370" y="38900"/>
                  </a:lnTo>
                  <a:lnTo>
                    <a:pt x="231940" y="37376"/>
                  </a:lnTo>
                  <a:lnTo>
                    <a:pt x="238125" y="33210"/>
                  </a:lnTo>
                  <a:lnTo>
                    <a:pt x="242290" y="27025"/>
                  </a:lnTo>
                  <a:lnTo>
                    <a:pt x="243814" y="194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1642745" y="5642948"/>
              <a:ext cx="227329" cy="39370"/>
            </a:xfrm>
            <a:custGeom>
              <a:avLst/>
              <a:gdLst/>
              <a:ahLst/>
              <a:cxnLst/>
              <a:rect l="l" t="t" r="r" b="b"/>
              <a:pathLst>
                <a:path w="227330" h="39370">
                  <a:moveTo>
                    <a:pt x="38900" y="19443"/>
                  </a:moveTo>
                  <a:lnTo>
                    <a:pt x="37376" y="11874"/>
                  </a:lnTo>
                  <a:lnTo>
                    <a:pt x="33210" y="5689"/>
                  </a:lnTo>
                  <a:lnTo>
                    <a:pt x="27025" y="1524"/>
                  </a:lnTo>
                  <a:lnTo>
                    <a:pt x="19456" y="0"/>
                  </a:lnTo>
                  <a:lnTo>
                    <a:pt x="11874" y="1524"/>
                  </a:lnTo>
                  <a:lnTo>
                    <a:pt x="5702" y="5689"/>
                  </a:lnTo>
                  <a:lnTo>
                    <a:pt x="1524" y="11874"/>
                  </a:lnTo>
                  <a:lnTo>
                    <a:pt x="0" y="19443"/>
                  </a:lnTo>
                  <a:lnTo>
                    <a:pt x="1524" y="27025"/>
                  </a:lnTo>
                  <a:lnTo>
                    <a:pt x="5702" y="33210"/>
                  </a:lnTo>
                  <a:lnTo>
                    <a:pt x="11874" y="37376"/>
                  </a:lnTo>
                  <a:lnTo>
                    <a:pt x="19456" y="38900"/>
                  </a:lnTo>
                  <a:lnTo>
                    <a:pt x="27025" y="37376"/>
                  </a:lnTo>
                  <a:lnTo>
                    <a:pt x="33210" y="33210"/>
                  </a:lnTo>
                  <a:lnTo>
                    <a:pt x="37376" y="27025"/>
                  </a:lnTo>
                  <a:lnTo>
                    <a:pt x="38900" y="19443"/>
                  </a:lnTo>
                  <a:close/>
                </a:path>
                <a:path w="227330" h="39370">
                  <a:moveTo>
                    <a:pt x="226949" y="19443"/>
                  </a:moveTo>
                  <a:lnTo>
                    <a:pt x="225425" y="11874"/>
                  </a:lnTo>
                  <a:lnTo>
                    <a:pt x="221259" y="5689"/>
                  </a:lnTo>
                  <a:lnTo>
                    <a:pt x="215074" y="1524"/>
                  </a:lnTo>
                  <a:lnTo>
                    <a:pt x="207505" y="0"/>
                  </a:lnTo>
                  <a:lnTo>
                    <a:pt x="199936" y="1524"/>
                  </a:lnTo>
                  <a:lnTo>
                    <a:pt x="193751" y="5689"/>
                  </a:lnTo>
                  <a:lnTo>
                    <a:pt x="189585" y="11874"/>
                  </a:lnTo>
                  <a:lnTo>
                    <a:pt x="188048" y="19443"/>
                  </a:lnTo>
                  <a:lnTo>
                    <a:pt x="189585" y="27025"/>
                  </a:lnTo>
                  <a:lnTo>
                    <a:pt x="193751" y="33210"/>
                  </a:lnTo>
                  <a:lnTo>
                    <a:pt x="199936" y="37376"/>
                  </a:lnTo>
                  <a:lnTo>
                    <a:pt x="207505" y="38900"/>
                  </a:lnTo>
                  <a:lnTo>
                    <a:pt x="215074" y="37376"/>
                  </a:lnTo>
                  <a:lnTo>
                    <a:pt x="221259" y="33210"/>
                  </a:lnTo>
                  <a:lnTo>
                    <a:pt x="225425" y="27025"/>
                  </a:lnTo>
                  <a:lnTo>
                    <a:pt x="226949" y="19443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159204" y="5503966"/>
              <a:ext cx="643890" cy="643890"/>
            </a:xfrm>
            <a:custGeom>
              <a:avLst/>
              <a:gdLst/>
              <a:ahLst/>
              <a:cxnLst/>
              <a:rect l="l" t="t" r="r" b="b"/>
              <a:pathLst>
                <a:path w="643889" h="643889">
                  <a:moveTo>
                    <a:pt x="321719" y="0"/>
                  </a:moveTo>
                  <a:lnTo>
                    <a:pt x="274179" y="3488"/>
                  </a:lnTo>
                  <a:lnTo>
                    <a:pt x="228804" y="13620"/>
                  </a:lnTo>
                  <a:lnTo>
                    <a:pt x="186092" y="29899"/>
                  </a:lnTo>
                  <a:lnTo>
                    <a:pt x="146541" y="51828"/>
                  </a:lnTo>
                  <a:lnTo>
                    <a:pt x="110649" y="78908"/>
                  </a:lnTo>
                  <a:lnTo>
                    <a:pt x="78913" y="110642"/>
                  </a:lnTo>
                  <a:lnTo>
                    <a:pt x="51831" y="146533"/>
                  </a:lnTo>
                  <a:lnTo>
                    <a:pt x="29902" y="186082"/>
                  </a:lnTo>
                  <a:lnTo>
                    <a:pt x="13621" y="228793"/>
                  </a:lnTo>
                  <a:lnTo>
                    <a:pt x="3488" y="274167"/>
                  </a:lnTo>
                  <a:lnTo>
                    <a:pt x="0" y="321707"/>
                  </a:lnTo>
                  <a:lnTo>
                    <a:pt x="3488" y="369247"/>
                  </a:lnTo>
                  <a:lnTo>
                    <a:pt x="13621" y="414622"/>
                  </a:lnTo>
                  <a:lnTo>
                    <a:pt x="29902" y="457332"/>
                  </a:lnTo>
                  <a:lnTo>
                    <a:pt x="51831" y="496882"/>
                  </a:lnTo>
                  <a:lnTo>
                    <a:pt x="78913" y="532772"/>
                  </a:lnTo>
                  <a:lnTo>
                    <a:pt x="110649" y="564506"/>
                  </a:lnTo>
                  <a:lnTo>
                    <a:pt x="146541" y="591586"/>
                  </a:lnTo>
                  <a:lnTo>
                    <a:pt x="186092" y="613515"/>
                  </a:lnTo>
                  <a:lnTo>
                    <a:pt x="228804" y="629794"/>
                  </a:lnTo>
                  <a:lnTo>
                    <a:pt x="274179" y="639927"/>
                  </a:lnTo>
                  <a:lnTo>
                    <a:pt x="321719" y="643415"/>
                  </a:lnTo>
                  <a:lnTo>
                    <a:pt x="369259" y="639927"/>
                  </a:lnTo>
                  <a:lnTo>
                    <a:pt x="414634" y="629794"/>
                  </a:lnTo>
                  <a:lnTo>
                    <a:pt x="457344" y="613515"/>
                  </a:lnTo>
                  <a:lnTo>
                    <a:pt x="496893" y="591586"/>
                  </a:lnTo>
                  <a:lnTo>
                    <a:pt x="532784" y="564506"/>
                  </a:lnTo>
                  <a:lnTo>
                    <a:pt x="564518" y="532772"/>
                  </a:lnTo>
                  <a:lnTo>
                    <a:pt x="591598" y="496882"/>
                  </a:lnTo>
                  <a:lnTo>
                    <a:pt x="613527" y="457332"/>
                  </a:lnTo>
                  <a:lnTo>
                    <a:pt x="629806" y="414622"/>
                  </a:lnTo>
                  <a:lnTo>
                    <a:pt x="639939" y="369247"/>
                  </a:lnTo>
                  <a:lnTo>
                    <a:pt x="643427" y="321707"/>
                  </a:lnTo>
                  <a:lnTo>
                    <a:pt x="639939" y="274167"/>
                  </a:lnTo>
                  <a:lnTo>
                    <a:pt x="629806" y="228793"/>
                  </a:lnTo>
                  <a:lnTo>
                    <a:pt x="613527" y="186082"/>
                  </a:lnTo>
                  <a:lnTo>
                    <a:pt x="591598" y="146533"/>
                  </a:lnTo>
                  <a:lnTo>
                    <a:pt x="564518" y="110642"/>
                  </a:lnTo>
                  <a:lnTo>
                    <a:pt x="532784" y="78908"/>
                  </a:lnTo>
                  <a:lnTo>
                    <a:pt x="496893" y="51828"/>
                  </a:lnTo>
                  <a:lnTo>
                    <a:pt x="457344" y="29899"/>
                  </a:lnTo>
                  <a:lnTo>
                    <a:pt x="414634" y="13620"/>
                  </a:lnTo>
                  <a:lnTo>
                    <a:pt x="369259" y="3488"/>
                  </a:lnTo>
                  <a:lnTo>
                    <a:pt x="3217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9" name="object 19"/>
            <p:cNvSpPr/>
            <p:nvPr/>
          </p:nvSpPr>
          <p:spPr>
            <a:xfrm>
              <a:off x="1159204" y="5503966"/>
              <a:ext cx="643890" cy="643890"/>
            </a:xfrm>
            <a:custGeom>
              <a:avLst/>
              <a:gdLst/>
              <a:ahLst/>
              <a:cxnLst/>
              <a:rect l="l" t="t" r="r" b="b"/>
              <a:pathLst>
                <a:path w="643889" h="643889">
                  <a:moveTo>
                    <a:pt x="643427" y="321707"/>
                  </a:moveTo>
                  <a:lnTo>
                    <a:pt x="639939" y="369247"/>
                  </a:lnTo>
                  <a:lnTo>
                    <a:pt x="629806" y="414622"/>
                  </a:lnTo>
                  <a:lnTo>
                    <a:pt x="613527" y="457332"/>
                  </a:lnTo>
                  <a:lnTo>
                    <a:pt x="591598" y="496882"/>
                  </a:lnTo>
                  <a:lnTo>
                    <a:pt x="564518" y="532772"/>
                  </a:lnTo>
                  <a:lnTo>
                    <a:pt x="532784" y="564506"/>
                  </a:lnTo>
                  <a:lnTo>
                    <a:pt x="496893" y="591586"/>
                  </a:lnTo>
                  <a:lnTo>
                    <a:pt x="457344" y="613515"/>
                  </a:lnTo>
                  <a:lnTo>
                    <a:pt x="414634" y="629794"/>
                  </a:lnTo>
                  <a:lnTo>
                    <a:pt x="369259" y="639927"/>
                  </a:lnTo>
                  <a:lnTo>
                    <a:pt x="321719" y="643415"/>
                  </a:lnTo>
                  <a:lnTo>
                    <a:pt x="274179" y="639927"/>
                  </a:lnTo>
                  <a:lnTo>
                    <a:pt x="228804" y="629794"/>
                  </a:lnTo>
                  <a:lnTo>
                    <a:pt x="186092" y="613515"/>
                  </a:lnTo>
                  <a:lnTo>
                    <a:pt x="146541" y="591586"/>
                  </a:lnTo>
                  <a:lnTo>
                    <a:pt x="110649" y="564506"/>
                  </a:lnTo>
                  <a:lnTo>
                    <a:pt x="78913" y="532772"/>
                  </a:lnTo>
                  <a:lnTo>
                    <a:pt x="51831" y="496882"/>
                  </a:lnTo>
                  <a:lnTo>
                    <a:pt x="29902" y="457332"/>
                  </a:lnTo>
                  <a:lnTo>
                    <a:pt x="13621" y="414622"/>
                  </a:lnTo>
                  <a:lnTo>
                    <a:pt x="3488" y="369247"/>
                  </a:lnTo>
                  <a:lnTo>
                    <a:pt x="0" y="321707"/>
                  </a:lnTo>
                  <a:lnTo>
                    <a:pt x="3488" y="274167"/>
                  </a:lnTo>
                  <a:lnTo>
                    <a:pt x="13621" y="228793"/>
                  </a:lnTo>
                  <a:lnTo>
                    <a:pt x="29902" y="186082"/>
                  </a:lnTo>
                  <a:lnTo>
                    <a:pt x="51831" y="146533"/>
                  </a:lnTo>
                  <a:lnTo>
                    <a:pt x="78913" y="110642"/>
                  </a:lnTo>
                  <a:lnTo>
                    <a:pt x="110649" y="78908"/>
                  </a:lnTo>
                  <a:lnTo>
                    <a:pt x="146541" y="51828"/>
                  </a:lnTo>
                  <a:lnTo>
                    <a:pt x="186092" y="29899"/>
                  </a:lnTo>
                  <a:lnTo>
                    <a:pt x="228804" y="13620"/>
                  </a:lnTo>
                  <a:lnTo>
                    <a:pt x="274179" y="3488"/>
                  </a:lnTo>
                  <a:lnTo>
                    <a:pt x="321719" y="0"/>
                  </a:lnTo>
                  <a:lnTo>
                    <a:pt x="369259" y="3488"/>
                  </a:lnTo>
                  <a:lnTo>
                    <a:pt x="414634" y="13620"/>
                  </a:lnTo>
                  <a:lnTo>
                    <a:pt x="457344" y="29899"/>
                  </a:lnTo>
                  <a:lnTo>
                    <a:pt x="496893" y="51828"/>
                  </a:lnTo>
                  <a:lnTo>
                    <a:pt x="532784" y="78908"/>
                  </a:lnTo>
                  <a:lnTo>
                    <a:pt x="564518" y="110642"/>
                  </a:lnTo>
                  <a:lnTo>
                    <a:pt x="591598" y="146533"/>
                  </a:lnTo>
                  <a:lnTo>
                    <a:pt x="613527" y="186082"/>
                  </a:lnTo>
                  <a:lnTo>
                    <a:pt x="629806" y="228793"/>
                  </a:lnTo>
                  <a:lnTo>
                    <a:pt x="639939" y="274167"/>
                  </a:lnTo>
                  <a:lnTo>
                    <a:pt x="643427" y="321707"/>
                  </a:lnTo>
                  <a:close/>
                </a:path>
              </a:pathLst>
            </a:custGeom>
            <a:ln w="18578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1299522" y="5663171"/>
              <a:ext cx="284480" cy="330200"/>
            </a:xfrm>
            <a:custGeom>
              <a:avLst/>
              <a:gdLst/>
              <a:ahLst/>
              <a:cxnLst/>
              <a:rect l="l" t="t" r="r" b="b"/>
              <a:pathLst>
                <a:path w="284480" h="330200">
                  <a:moveTo>
                    <a:pt x="284443" y="52571"/>
                  </a:moveTo>
                  <a:lnTo>
                    <a:pt x="0" y="52571"/>
                  </a:lnTo>
                  <a:lnTo>
                    <a:pt x="0" y="0"/>
                  </a:lnTo>
                  <a:lnTo>
                    <a:pt x="284443" y="0"/>
                  </a:lnTo>
                  <a:lnTo>
                    <a:pt x="284443" y="52571"/>
                  </a:lnTo>
                  <a:close/>
                </a:path>
                <a:path w="284480" h="330200">
                  <a:moveTo>
                    <a:pt x="284443" y="329731"/>
                  </a:moveTo>
                  <a:lnTo>
                    <a:pt x="0" y="329731"/>
                  </a:lnTo>
                  <a:lnTo>
                    <a:pt x="0" y="277160"/>
                  </a:lnTo>
                  <a:lnTo>
                    <a:pt x="284443" y="277160"/>
                  </a:lnTo>
                  <a:lnTo>
                    <a:pt x="284443" y="329731"/>
                  </a:lnTo>
                  <a:close/>
                </a:path>
                <a:path w="284480" h="330200">
                  <a:moveTo>
                    <a:pt x="120711" y="237746"/>
                  </a:moveTo>
                  <a:lnTo>
                    <a:pt x="43031" y="237746"/>
                  </a:lnTo>
                  <a:lnTo>
                    <a:pt x="43031" y="277171"/>
                  </a:lnTo>
                  <a:lnTo>
                    <a:pt x="120711" y="277171"/>
                  </a:lnTo>
                  <a:lnTo>
                    <a:pt x="120711" y="237746"/>
                  </a:lnTo>
                  <a:close/>
                </a:path>
                <a:path w="284480" h="330200">
                  <a:moveTo>
                    <a:pt x="120711" y="52571"/>
                  </a:moveTo>
                  <a:lnTo>
                    <a:pt x="43031" y="52571"/>
                  </a:lnTo>
                  <a:lnTo>
                    <a:pt x="43031" y="91996"/>
                  </a:lnTo>
                  <a:lnTo>
                    <a:pt x="120711" y="91996"/>
                  </a:lnTo>
                  <a:lnTo>
                    <a:pt x="120711" y="52571"/>
                  </a:lnTo>
                  <a:close/>
                </a:path>
                <a:path w="284480" h="330200">
                  <a:moveTo>
                    <a:pt x="261733" y="52571"/>
                  </a:moveTo>
                  <a:lnTo>
                    <a:pt x="261733" y="277171"/>
                  </a:lnTo>
                </a:path>
                <a:path w="284480" h="330200">
                  <a:moveTo>
                    <a:pt x="236636" y="52571"/>
                  </a:moveTo>
                  <a:lnTo>
                    <a:pt x="236636" y="277171"/>
                  </a:lnTo>
                </a:path>
              </a:pathLst>
            </a:custGeom>
            <a:ln w="9289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1653300" y="5695127"/>
              <a:ext cx="0" cy="264795"/>
            </a:xfrm>
            <a:custGeom>
              <a:avLst/>
              <a:gdLst/>
              <a:ahLst/>
              <a:cxnLst/>
              <a:rect l="l" t="t" r="r" b="b"/>
              <a:pathLst>
                <a:path h="264795">
                  <a:moveTo>
                    <a:pt x="0" y="0"/>
                  </a:moveTo>
                  <a:lnTo>
                    <a:pt x="0" y="264575"/>
                  </a:lnTo>
                </a:path>
              </a:pathLst>
            </a:custGeom>
            <a:ln w="9289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1611731" y="5684566"/>
              <a:ext cx="83185" cy="285750"/>
            </a:xfrm>
            <a:custGeom>
              <a:avLst/>
              <a:gdLst/>
              <a:ahLst/>
              <a:cxnLst/>
              <a:rect l="l" t="t" r="r" b="b"/>
              <a:pathLst>
                <a:path w="83185" h="285750">
                  <a:moveTo>
                    <a:pt x="82867" y="241134"/>
                  </a:moveTo>
                  <a:lnTo>
                    <a:pt x="75463" y="234226"/>
                  </a:lnTo>
                  <a:lnTo>
                    <a:pt x="41427" y="270827"/>
                  </a:lnTo>
                  <a:lnTo>
                    <a:pt x="7429" y="234226"/>
                  </a:lnTo>
                  <a:lnTo>
                    <a:pt x="0" y="241134"/>
                  </a:lnTo>
                  <a:lnTo>
                    <a:pt x="41427" y="285711"/>
                  </a:lnTo>
                  <a:lnTo>
                    <a:pt x="82867" y="241134"/>
                  </a:lnTo>
                  <a:close/>
                </a:path>
                <a:path w="83185" h="285750">
                  <a:moveTo>
                    <a:pt x="82867" y="44564"/>
                  </a:moveTo>
                  <a:lnTo>
                    <a:pt x="41427" y="0"/>
                  </a:lnTo>
                  <a:lnTo>
                    <a:pt x="0" y="44564"/>
                  </a:lnTo>
                  <a:lnTo>
                    <a:pt x="7429" y="51473"/>
                  </a:lnTo>
                  <a:lnTo>
                    <a:pt x="41427" y="14884"/>
                  </a:lnTo>
                  <a:lnTo>
                    <a:pt x="75463" y="51473"/>
                  </a:lnTo>
                  <a:lnTo>
                    <a:pt x="82867" y="44564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3131755" y="4543738"/>
            <a:ext cx="1193165" cy="1597660"/>
            <a:chOff x="3131755" y="4543738"/>
            <a:chExt cx="1193165" cy="1597660"/>
          </a:xfrm>
        </p:grpSpPr>
        <p:sp>
          <p:nvSpPr>
            <p:cNvPr id="24" name="object 24"/>
            <p:cNvSpPr/>
            <p:nvPr/>
          </p:nvSpPr>
          <p:spPr>
            <a:xfrm>
              <a:off x="3131755" y="4605372"/>
              <a:ext cx="1193165" cy="1201420"/>
            </a:xfrm>
            <a:custGeom>
              <a:avLst/>
              <a:gdLst/>
              <a:ahLst/>
              <a:cxnLst/>
              <a:rect l="l" t="t" r="r" b="b"/>
              <a:pathLst>
                <a:path w="1193164" h="1201420">
                  <a:moveTo>
                    <a:pt x="596491" y="0"/>
                  </a:moveTo>
                  <a:lnTo>
                    <a:pt x="547570" y="1990"/>
                  </a:lnTo>
                  <a:lnTo>
                    <a:pt x="499737" y="7860"/>
                  </a:lnTo>
                  <a:lnTo>
                    <a:pt x="453147" y="17455"/>
                  </a:lnTo>
                  <a:lnTo>
                    <a:pt x="407954" y="30618"/>
                  </a:lnTo>
                  <a:lnTo>
                    <a:pt x="364310" y="47198"/>
                  </a:lnTo>
                  <a:lnTo>
                    <a:pt x="322369" y="67037"/>
                  </a:lnTo>
                  <a:lnTo>
                    <a:pt x="282285" y="89983"/>
                  </a:lnTo>
                  <a:lnTo>
                    <a:pt x="244211" y="115880"/>
                  </a:lnTo>
                  <a:lnTo>
                    <a:pt x="208301" y="144574"/>
                  </a:lnTo>
                  <a:lnTo>
                    <a:pt x="174708" y="175911"/>
                  </a:lnTo>
                  <a:lnTo>
                    <a:pt x="143586" y="209735"/>
                  </a:lnTo>
                  <a:lnTo>
                    <a:pt x="115088" y="245893"/>
                  </a:lnTo>
                  <a:lnTo>
                    <a:pt x="89368" y="284229"/>
                  </a:lnTo>
                  <a:lnTo>
                    <a:pt x="66579" y="324589"/>
                  </a:lnTo>
                  <a:lnTo>
                    <a:pt x="46875" y="366818"/>
                  </a:lnTo>
                  <a:lnTo>
                    <a:pt x="30409" y="410763"/>
                  </a:lnTo>
                  <a:lnTo>
                    <a:pt x="17335" y="456268"/>
                  </a:lnTo>
                  <a:lnTo>
                    <a:pt x="7807" y="503178"/>
                  </a:lnTo>
                  <a:lnTo>
                    <a:pt x="1977" y="551340"/>
                  </a:lnTo>
                  <a:lnTo>
                    <a:pt x="0" y="600598"/>
                  </a:lnTo>
                  <a:lnTo>
                    <a:pt x="1977" y="649857"/>
                  </a:lnTo>
                  <a:lnTo>
                    <a:pt x="7807" y="698019"/>
                  </a:lnTo>
                  <a:lnTo>
                    <a:pt x="17335" y="744929"/>
                  </a:lnTo>
                  <a:lnTo>
                    <a:pt x="30409" y="790434"/>
                  </a:lnTo>
                  <a:lnTo>
                    <a:pt x="46875" y="834378"/>
                  </a:lnTo>
                  <a:lnTo>
                    <a:pt x="66579" y="876608"/>
                  </a:lnTo>
                  <a:lnTo>
                    <a:pt x="89368" y="916968"/>
                  </a:lnTo>
                  <a:lnTo>
                    <a:pt x="115088" y="955304"/>
                  </a:lnTo>
                  <a:lnTo>
                    <a:pt x="143586" y="991462"/>
                  </a:lnTo>
                  <a:lnTo>
                    <a:pt x="174708" y="1025286"/>
                  </a:lnTo>
                  <a:lnTo>
                    <a:pt x="208301" y="1056622"/>
                  </a:lnTo>
                  <a:lnTo>
                    <a:pt x="244211" y="1085316"/>
                  </a:lnTo>
                  <a:lnTo>
                    <a:pt x="282285" y="1111214"/>
                  </a:lnTo>
                  <a:lnTo>
                    <a:pt x="322369" y="1134159"/>
                  </a:lnTo>
                  <a:lnTo>
                    <a:pt x="364310" y="1153999"/>
                  </a:lnTo>
                  <a:lnTo>
                    <a:pt x="407954" y="1170578"/>
                  </a:lnTo>
                  <a:lnTo>
                    <a:pt x="453147" y="1183742"/>
                  </a:lnTo>
                  <a:lnTo>
                    <a:pt x="499737" y="1193336"/>
                  </a:lnTo>
                  <a:lnTo>
                    <a:pt x="547570" y="1199206"/>
                  </a:lnTo>
                  <a:lnTo>
                    <a:pt x="596491" y="1201197"/>
                  </a:lnTo>
                  <a:lnTo>
                    <a:pt x="645413" y="1199206"/>
                  </a:lnTo>
                  <a:lnTo>
                    <a:pt x="693245" y="1193336"/>
                  </a:lnTo>
                  <a:lnTo>
                    <a:pt x="739835" y="1183742"/>
                  </a:lnTo>
                  <a:lnTo>
                    <a:pt x="785028" y="1170578"/>
                  </a:lnTo>
                  <a:lnTo>
                    <a:pt x="828672" y="1153999"/>
                  </a:lnTo>
                  <a:lnTo>
                    <a:pt x="870613" y="1134159"/>
                  </a:lnTo>
                  <a:lnTo>
                    <a:pt x="910697" y="1111214"/>
                  </a:lnTo>
                  <a:lnTo>
                    <a:pt x="948771" y="1085316"/>
                  </a:lnTo>
                  <a:lnTo>
                    <a:pt x="984681" y="1056622"/>
                  </a:lnTo>
                  <a:lnTo>
                    <a:pt x="1018274" y="1025286"/>
                  </a:lnTo>
                  <a:lnTo>
                    <a:pt x="1049396" y="991462"/>
                  </a:lnTo>
                  <a:lnTo>
                    <a:pt x="1077894" y="955304"/>
                  </a:lnTo>
                  <a:lnTo>
                    <a:pt x="1103614" y="916968"/>
                  </a:lnTo>
                  <a:lnTo>
                    <a:pt x="1126403" y="876608"/>
                  </a:lnTo>
                  <a:lnTo>
                    <a:pt x="1146107" y="834378"/>
                  </a:lnTo>
                  <a:lnTo>
                    <a:pt x="1162573" y="790434"/>
                  </a:lnTo>
                  <a:lnTo>
                    <a:pt x="1175647" y="744929"/>
                  </a:lnTo>
                  <a:lnTo>
                    <a:pt x="1185176" y="698019"/>
                  </a:lnTo>
                  <a:lnTo>
                    <a:pt x="1191005" y="649857"/>
                  </a:lnTo>
                  <a:lnTo>
                    <a:pt x="1192983" y="600598"/>
                  </a:lnTo>
                  <a:lnTo>
                    <a:pt x="1191005" y="551340"/>
                  </a:lnTo>
                  <a:lnTo>
                    <a:pt x="1185176" y="503178"/>
                  </a:lnTo>
                  <a:lnTo>
                    <a:pt x="1175647" y="456268"/>
                  </a:lnTo>
                  <a:lnTo>
                    <a:pt x="1162573" y="410763"/>
                  </a:lnTo>
                  <a:lnTo>
                    <a:pt x="1146107" y="366818"/>
                  </a:lnTo>
                  <a:lnTo>
                    <a:pt x="1126403" y="324589"/>
                  </a:lnTo>
                  <a:lnTo>
                    <a:pt x="1103614" y="284229"/>
                  </a:lnTo>
                  <a:lnTo>
                    <a:pt x="1077894" y="245893"/>
                  </a:lnTo>
                  <a:lnTo>
                    <a:pt x="1049396" y="209735"/>
                  </a:lnTo>
                  <a:lnTo>
                    <a:pt x="1018274" y="175911"/>
                  </a:lnTo>
                  <a:lnTo>
                    <a:pt x="984681" y="144574"/>
                  </a:lnTo>
                  <a:lnTo>
                    <a:pt x="948771" y="115880"/>
                  </a:lnTo>
                  <a:lnTo>
                    <a:pt x="910697" y="89983"/>
                  </a:lnTo>
                  <a:lnTo>
                    <a:pt x="870613" y="67037"/>
                  </a:lnTo>
                  <a:lnTo>
                    <a:pt x="828672" y="47198"/>
                  </a:lnTo>
                  <a:lnTo>
                    <a:pt x="785028" y="30618"/>
                  </a:lnTo>
                  <a:lnTo>
                    <a:pt x="739835" y="17455"/>
                  </a:lnTo>
                  <a:lnTo>
                    <a:pt x="693245" y="7860"/>
                  </a:lnTo>
                  <a:lnTo>
                    <a:pt x="645413" y="1990"/>
                  </a:lnTo>
                  <a:lnTo>
                    <a:pt x="596491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5" name="object 25"/>
            <p:cNvSpPr/>
            <p:nvPr/>
          </p:nvSpPr>
          <p:spPr>
            <a:xfrm>
              <a:off x="3420209" y="4809029"/>
              <a:ext cx="85090" cy="261620"/>
            </a:xfrm>
            <a:custGeom>
              <a:avLst/>
              <a:gdLst/>
              <a:ahLst/>
              <a:cxnLst/>
              <a:rect l="l" t="t" r="r" b="b"/>
              <a:pathLst>
                <a:path w="85089" h="261620">
                  <a:moveTo>
                    <a:pt x="84820" y="0"/>
                  </a:moveTo>
                  <a:lnTo>
                    <a:pt x="0" y="0"/>
                  </a:lnTo>
                  <a:lnTo>
                    <a:pt x="0" y="261363"/>
                  </a:lnTo>
                  <a:lnTo>
                    <a:pt x="84820" y="261363"/>
                  </a:lnTo>
                  <a:lnTo>
                    <a:pt x="848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6" name="object 26"/>
            <p:cNvSpPr/>
            <p:nvPr/>
          </p:nvSpPr>
          <p:spPr>
            <a:xfrm>
              <a:off x="3420209" y="4809029"/>
              <a:ext cx="85090" cy="261620"/>
            </a:xfrm>
            <a:custGeom>
              <a:avLst/>
              <a:gdLst/>
              <a:ahLst/>
              <a:cxnLst/>
              <a:rect l="l" t="t" r="r" b="b"/>
              <a:pathLst>
                <a:path w="85089" h="261620">
                  <a:moveTo>
                    <a:pt x="0" y="0"/>
                  </a:moveTo>
                  <a:lnTo>
                    <a:pt x="84820" y="0"/>
                  </a:lnTo>
                  <a:lnTo>
                    <a:pt x="84820" y="261363"/>
                  </a:lnTo>
                  <a:lnTo>
                    <a:pt x="0" y="261363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3438799" y="4548382"/>
              <a:ext cx="48260" cy="261620"/>
            </a:xfrm>
            <a:custGeom>
              <a:avLst/>
              <a:gdLst/>
              <a:ahLst/>
              <a:cxnLst/>
              <a:rect l="l" t="t" r="r" b="b"/>
              <a:pathLst>
                <a:path w="48260" h="261620">
                  <a:moveTo>
                    <a:pt x="47640" y="0"/>
                  </a:moveTo>
                  <a:lnTo>
                    <a:pt x="0" y="0"/>
                  </a:lnTo>
                  <a:lnTo>
                    <a:pt x="0" y="261363"/>
                  </a:lnTo>
                  <a:lnTo>
                    <a:pt x="47640" y="261363"/>
                  </a:lnTo>
                  <a:lnTo>
                    <a:pt x="476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8" name="object 28"/>
            <p:cNvSpPr/>
            <p:nvPr/>
          </p:nvSpPr>
          <p:spPr>
            <a:xfrm>
              <a:off x="3438799" y="4548382"/>
              <a:ext cx="48260" cy="261620"/>
            </a:xfrm>
            <a:custGeom>
              <a:avLst/>
              <a:gdLst/>
              <a:ahLst/>
              <a:cxnLst/>
              <a:rect l="l" t="t" r="r" b="b"/>
              <a:pathLst>
                <a:path w="48260" h="261620">
                  <a:moveTo>
                    <a:pt x="0" y="0"/>
                  </a:moveTo>
                  <a:lnTo>
                    <a:pt x="47640" y="0"/>
                  </a:lnTo>
                  <a:lnTo>
                    <a:pt x="47640" y="261363"/>
                  </a:lnTo>
                  <a:lnTo>
                    <a:pt x="0" y="261363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9" name="object 29"/>
            <p:cNvSpPr/>
            <p:nvPr/>
          </p:nvSpPr>
          <p:spPr>
            <a:xfrm>
              <a:off x="3273844" y="5057034"/>
              <a:ext cx="374015" cy="704850"/>
            </a:xfrm>
            <a:custGeom>
              <a:avLst/>
              <a:gdLst/>
              <a:ahLst/>
              <a:cxnLst/>
              <a:rect l="l" t="t" r="r" b="b"/>
              <a:pathLst>
                <a:path w="374014" h="704850">
                  <a:moveTo>
                    <a:pt x="373862" y="0"/>
                  </a:moveTo>
                  <a:lnTo>
                    <a:pt x="0" y="0"/>
                  </a:lnTo>
                  <a:lnTo>
                    <a:pt x="0" y="43180"/>
                  </a:lnTo>
                  <a:lnTo>
                    <a:pt x="104508" y="43180"/>
                  </a:lnTo>
                  <a:lnTo>
                    <a:pt x="104508" y="421640"/>
                  </a:lnTo>
                  <a:lnTo>
                    <a:pt x="104533" y="530606"/>
                  </a:lnTo>
                  <a:lnTo>
                    <a:pt x="55435" y="530606"/>
                  </a:lnTo>
                  <a:lnTo>
                    <a:pt x="55435" y="647446"/>
                  </a:lnTo>
                  <a:lnTo>
                    <a:pt x="104533" y="647446"/>
                  </a:lnTo>
                  <a:lnTo>
                    <a:pt x="104533" y="704596"/>
                  </a:lnTo>
                  <a:lnTo>
                    <a:pt x="269379" y="704596"/>
                  </a:lnTo>
                  <a:lnTo>
                    <a:pt x="269379" y="647446"/>
                  </a:lnTo>
                  <a:lnTo>
                    <a:pt x="318477" y="647446"/>
                  </a:lnTo>
                  <a:lnTo>
                    <a:pt x="318477" y="530606"/>
                  </a:lnTo>
                  <a:lnTo>
                    <a:pt x="269379" y="530606"/>
                  </a:lnTo>
                  <a:lnTo>
                    <a:pt x="269379" y="421386"/>
                  </a:lnTo>
                  <a:lnTo>
                    <a:pt x="269354" y="43180"/>
                  </a:lnTo>
                  <a:lnTo>
                    <a:pt x="373862" y="43180"/>
                  </a:lnTo>
                  <a:lnTo>
                    <a:pt x="373862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3957968" y="4809029"/>
              <a:ext cx="85090" cy="261620"/>
            </a:xfrm>
            <a:custGeom>
              <a:avLst/>
              <a:gdLst/>
              <a:ahLst/>
              <a:cxnLst/>
              <a:rect l="l" t="t" r="r" b="b"/>
              <a:pathLst>
                <a:path w="85089" h="261620">
                  <a:moveTo>
                    <a:pt x="84820" y="0"/>
                  </a:moveTo>
                  <a:lnTo>
                    <a:pt x="0" y="0"/>
                  </a:lnTo>
                  <a:lnTo>
                    <a:pt x="0" y="261363"/>
                  </a:lnTo>
                  <a:lnTo>
                    <a:pt x="84820" y="261363"/>
                  </a:lnTo>
                  <a:lnTo>
                    <a:pt x="848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3957968" y="4809029"/>
              <a:ext cx="85090" cy="261620"/>
            </a:xfrm>
            <a:custGeom>
              <a:avLst/>
              <a:gdLst/>
              <a:ahLst/>
              <a:cxnLst/>
              <a:rect l="l" t="t" r="r" b="b"/>
              <a:pathLst>
                <a:path w="85089" h="261620">
                  <a:moveTo>
                    <a:pt x="0" y="0"/>
                  </a:moveTo>
                  <a:lnTo>
                    <a:pt x="84820" y="0"/>
                  </a:lnTo>
                  <a:lnTo>
                    <a:pt x="84820" y="261363"/>
                  </a:lnTo>
                  <a:lnTo>
                    <a:pt x="0" y="261363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2" name="object 32"/>
            <p:cNvSpPr/>
            <p:nvPr/>
          </p:nvSpPr>
          <p:spPr>
            <a:xfrm>
              <a:off x="3976558" y="4548382"/>
              <a:ext cx="48260" cy="261620"/>
            </a:xfrm>
            <a:custGeom>
              <a:avLst/>
              <a:gdLst/>
              <a:ahLst/>
              <a:cxnLst/>
              <a:rect l="l" t="t" r="r" b="b"/>
              <a:pathLst>
                <a:path w="48260" h="261620">
                  <a:moveTo>
                    <a:pt x="47640" y="0"/>
                  </a:moveTo>
                  <a:lnTo>
                    <a:pt x="0" y="0"/>
                  </a:lnTo>
                  <a:lnTo>
                    <a:pt x="0" y="261363"/>
                  </a:lnTo>
                  <a:lnTo>
                    <a:pt x="47640" y="261363"/>
                  </a:lnTo>
                  <a:lnTo>
                    <a:pt x="476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3" name="object 33"/>
            <p:cNvSpPr/>
            <p:nvPr/>
          </p:nvSpPr>
          <p:spPr>
            <a:xfrm>
              <a:off x="3976558" y="4548382"/>
              <a:ext cx="48260" cy="261620"/>
            </a:xfrm>
            <a:custGeom>
              <a:avLst/>
              <a:gdLst/>
              <a:ahLst/>
              <a:cxnLst/>
              <a:rect l="l" t="t" r="r" b="b"/>
              <a:pathLst>
                <a:path w="48260" h="261620">
                  <a:moveTo>
                    <a:pt x="0" y="0"/>
                  </a:moveTo>
                  <a:lnTo>
                    <a:pt x="47640" y="0"/>
                  </a:lnTo>
                  <a:lnTo>
                    <a:pt x="47640" y="261363"/>
                  </a:lnTo>
                  <a:lnTo>
                    <a:pt x="0" y="261363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34" name="object 3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71995" y="5593123"/>
              <a:ext cx="253089" cy="163830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3816578" y="5062266"/>
              <a:ext cx="364490" cy="530860"/>
            </a:xfrm>
            <a:custGeom>
              <a:avLst/>
              <a:gdLst/>
              <a:ahLst/>
              <a:cxnLst/>
              <a:rect l="l" t="t" r="r" b="b"/>
              <a:pathLst>
                <a:path w="364489" h="530860">
                  <a:moveTo>
                    <a:pt x="36391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104508" y="33020"/>
                  </a:lnTo>
                  <a:lnTo>
                    <a:pt x="104508" y="530860"/>
                  </a:lnTo>
                  <a:lnTo>
                    <a:pt x="259397" y="530860"/>
                  </a:lnTo>
                  <a:lnTo>
                    <a:pt x="259397" y="33020"/>
                  </a:lnTo>
                  <a:lnTo>
                    <a:pt x="363918" y="33020"/>
                  </a:lnTo>
                  <a:lnTo>
                    <a:pt x="3639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36" name="object 3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67015" y="5587469"/>
              <a:ext cx="213938" cy="173990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811613" y="5056615"/>
              <a:ext cx="374015" cy="695960"/>
            </a:xfrm>
            <a:custGeom>
              <a:avLst/>
              <a:gdLst/>
              <a:ahLst/>
              <a:cxnLst/>
              <a:rect l="l" t="t" r="r" b="b"/>
              <a:pathLst>
                <a:path w="374014" h="695960">
                  <a:moveTo>
                    <a:pt x="373849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33020"/>
                  </a:lnTo>
                  <a:lnTo>
                    <a:pt x="0" y="43180"/>
                  </a:lnTo>
                  <a:lnTo>
                    <a:pt x="104508" y="43180"/>
                  </a:lnTo>
                  <a:lnTo>
                    <a:pt x="104508" y="530860"/>
                  </a:lnTo>
                  <a:lnTo>
                    <a:pt x="114439" y="530860"/>
                  </a:lnTo>
                  <a:lnTo>
                    <a:pt x="114439" y="43180"/>
                  </a:lnTo>
                  <a:lnTo>
                    <a:pt x="114439" y="33020"/>
                  </a:lnTo>
                  <a:lnTo>
                    <a:pt x="9931" y="33020"/>
                  </a:lnTo>
                  <a:lnTo>
                    <a:pt x="9931" y="10160"/>
                  </a:lnTo>
                  <a:lnTo>
                    <a:pt x="363905" y="10160"/>
                  </a:lnTo>
                  <a:lnTo>
                    <a:pt x="363905" y="33020"/>
                  </a:lnTo>
                  <a:lnTo>
                    <a:pt x="259397" y="33020"/>
                  </a:lnTo>
                  <a:lnTo>
                    <a:pt x="259397" y="43180"/>
                  </a:lnTo>
                  <a:lnTo>
                    <a:pt x="259397" y="530860"/>
                  </a:lnTo>
                  <a:lnTo>
                    <a:pt x="259397" y="541020"/>
                  </a:lnTo>
                  <a:lnTo>
                    <a:pt x="308495" y="541020"/>
                  </a:lnTo>
                  <a:lnTo>
                    <a:pt x="308495" y="637540"/>
                  </a:lnTo>
                  <a:lnTo>
                    <a:pt x="259397" y="637540"/>
                  </a:lnTo>
                  <a:lnTo>
                    <a:pt x="259397" y="647700"/>
                  </a:lnTo>
                  <a:lnTo>
                    <a:pt x="259397" y="695960"/>
                  </a:lnTo>
                  <a:lnTo>
                    <a:pt x="269328" y="695960"/>
                  </a:lnTo>
                  <a:lnTo>
                    <a:pt x="269328" y="647700"/>
                  </a:lnTo>
                  <a:lnTo>
                    <a:pt x="318439" y="647700"/>
                  </a:lnTo>
                  <a:lnTo>
                    <a:pt x="318439" y="637540"/>
                  </a:lnTo>
                  <a:lnTo>
                    <a:pt x="318439" y="541020"/>
                  </a:lnTo>
                  <a:lnTo>
                    <a:pt x="318439" y="530860"/>
                  </a:lnTo>
                  <a:lnTo>
                    <a:pt x="269328" y="530860"/>
                  </a:lnTo>
                  <a:lnTo>
                    <a:pt x="269328" y="43180"/>
                  </a:lnTo>
                  <a:lnTo>
                    <a:pt x="373849" y="43180"/>
                  </a:lnTo>
                  <a:lnTo>
                    <a:pt x="373849" y="33020"/>
                  </a:lnTo>
                  <a:lnTo>
                    <a:pt x="373849" y="10160"/>
                  </a:lnTo>
                  <a:lnTo>
                    <a:pt x="373849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8" name="object 38"/>
            <p:cNvSpPr/>
            <p:nvPr/>
          </p:nvSpPr>
          <p:spPr>
            <a:xfrm>
              <a:off x="3342271" y="5629575"/>
              <a:ext cx="239395" cy="38735"/>
            </a:xfrm>
            <a:custGeom>
              <a:avLst/>
              <a:gdLst/>
              <a:ahLst/>
              <a:cxnLst/>
              <a:rect l="l" t="t" r="r" b="b"/>
              <a:pathLst>
                <a:path w="239395" h="38735">
                  <a:moveTo>
                    <a:pt x="38163" y="19215"/>
                  </a:moveTo>
                  <a:lnTo>
                    <a:pt x="36664" y="11734"/>
                  </a:lnTo>
                  <a:lnTo>
                    <a:pt x="32575" y="5626"/>
                  </a:lnTo>
                  <a:lnTo>
                    <a:pt x="26504" y="1511"/>
                  </a:lnTo>
                  <a:lnTo>
                    <a:pt x="19088" y="0"/>
                  </a:lnTo>
                  <a:lnTo>
                    <a:pt x="11658" y="1511"/>
                  </a:lnTo>
                  <a:lnTo>
                    <a:pt x="5588" y="5626"/>
                  </a:lnTo>
                  <a:lnTo>
                    <a:pt x="1498" y="11734"/>
                  </a:lnTo>
                  <a:lnTo>
                    <a:pt x="0" y="19215"/>
                  </a:lnTo>
                  <a:lnTo>
                    <a:pt x="1498" y="26695"/>
                  </a:lnTo>
                  <a:lnTo>
                    <a:pt x="5588" y="32804"/>
                  </a:lnTo>
                  <a:lnTo>
                    <a:pt x="11658" y="36918"/>
                  </a:lnTo>
                  <a:lnTo>
                    <a:pt x="19088" y="38430"/>
                  </a:lnTo>
                  <a:lnTo>
                    <a:pt x="26504" y="36918"/>
                  </a:lnTo>
                  <a:lnTo>
                    <a:pt x="32575" y="32804"/>
                  </a:lnTo>
                  <a:lnTo>
                    <a:pt x="36664" y="26695"/>
                  </a:lnTo>
                  <a:lnTo>
                    <a:pt x="38163" y="19215"/>
                  </a:lnTo>
                  <a:close/>
                </a:path>
                <a:path w="239395" h="38735">
                  <a:moveTo>
                    <a:pt x="239204" y="19215"/>
                  </a:moveTo>
                  <a:lnTo>
                    <a:pt x="237705" y="11734"/>
                  </a:lnTo>
                  <a:lnTo>
                    <a:pt x="233616" y="5626"/>
                  </a:lnTo>
                  <a:lnTo>
                    <a:pt x="227545" y="1511"/>
                  </a:lnTo>
                  <a:lnTo>
                    <a:pt x="220129" y="0"/>
                  </a:lnTo>
                  <a:lnTo>
                    <a:pt x="212699" y="1511"/>
                  </a:lnTo>
                  <a:lnTo>
                    <a:pt x="206629" y="5626"/>
                  </a:lnTo>
                  <a:lnTo>
                    <a:pt x="202539" y="11734"/>
                  </a:lnTo>
                  <a:lnTo>
                    <a:pt x="201041" y="19215"/>
                  </a:lnTo>
                  <a:lnTo>
                    <a:pt x="202539" y="26695"/>
                  </a:lnTo>
                  <a:lnTo>
                    <a:pt x="206629" y="32804"/>
                  </a:lnTo>
                  <a:lnTo>
                    <a:pt x="212699" y="36918"/>
                  </a:lnTo>
                  <a:lnTo>
                    <a:pt x="220129" y="38430"/>
                  </a:lnTo>
                  <a:lnTo>
                    <a:pt x="227545" y="36918"/>
                  </a:lnTo>
                  <a:lnTo>
                    <a:pt x="233616" y="32804"/>
                  </a:lnTo>
                  <a:lnTo>
                    <a:pt x="237705" y="26695"/>
                  </a:lnTo>
                  <a:lnTo>
                    <a:pt x="239204" y="192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9" name="object 39"/>
            <p:cNvSpPr/>
            <p:nvPr/>
          </p:nvSpPr>
          <p:spPr>
            <a:xfrm>
              <a:off x="3887012" y="5629575"/>
              <a:ext cx="222885" cy="38735"/>
            </a:xfrm>
            <a:custGeom>
              <a:avLst/>
              <a:gdLst/>
              <a:ahLst/>
              <a:cxnLst/>
              <a:rect l="l" t="t" r="r" b="b"/>
              <a:pathLst>
                <a:path w="222885" h="38735">
                  <a:moveTo>
                    <a:pt x="38163" y="19215"/>
                  </a:moveTo>
                  <a:lnTo>
                    <a:pt x="36664" y="11734"/>
                  </a:lnTo>
                  <a:lnTo>
                    <a:pt x="32575" y="5626"/>
                  </a:lnTo>
                  <a:lnTo>
                    <a:pt x="26504" y="1511"/>
                  </a:lnTo>
                  <a:lnTo>
                    <a:pt x="19088" y="0"/>
                  </a:lnTo>
                  <a:lnTo>
                    <a:pt x="11658" y="1511"/>
                  </a:lnTo>
                  <a:lnTo>
                    <a:pt x="5588" y="5626"/>
                  </a:lnTo>
                  <a:lnTo>
                    <a:pt x="1498" y="11734"/>
                  </a:lnTo>
                  <a:lnTo>
                    <a:pt x="0" y="19215"/>
                  </a:lnTo>
                  <a:lnTo>
                    <a:pt x="1498" y="26695"/>
                  </a:lnTo>
                  <a:lnTo>
                    <a:pt x="5588" y="32804"/>
                  </a:lnTo>
                  <a:lnTo>
                    <a:pt x="11658" y="36918"/>
                  </a:lnTo>
                  <a:lnTo>
                    <a:pt x="19088" y="38430"/>
                  </a:lnTo>
                  <a:lnTo>
                    <a:pt x="26504" y="36918"/>
                  </a:lnTo>
                  <a:lnTo>
                    <a:pt x="32575" y="32804"/>
                  </a:lnTo>
                  <a:lnTo>
                    <a:pt x="36664" y="26695"/>
                  </a:lnTo>
                  <a:lnTo>
                    <a:pt x="38163" y="19215"/>
                  </a:lnTo>
                  <a:close/>
                </a:path>
                <a:path w="222885" h="38735">
                  <a:moveTo>
                    <a:pt x="222656" y="19215"/>
                  </a:moveTo>
                  <a:lnTo>
                    <a:pt x="221157" y="11734"/>
                  </a:lnTo>
                  <a:lnTo>
                    <a:pt x="217068" y="5626"/>
                  </a:lnTo>
                  <a:lnTo>
                    <a:pt x="210997" y="1511"/>
                  </a:lnTo>
                  <a:lnTo>
                    <a:pt x="203581" y="0"/>
                  </a:lnTo>
                  <a:lnTo>
                    <a:pt x="196151" y="1511"/>
                  </a:lnTo>
                  <a:lnTo>
                    <a:pt x="190080" y="5626"/>
                  </a:lnTo>
                  <a:lnTo>
                    <a:pt x="185991" y="11734"/>
                  </a:lnTo>
                  <a:lnTo>
                    <a:pt x="184492" y="19215"/>
                  </a:lnTo>
                  <a:lnTo>
                    <a:pt x="185991" y="26695"/>
                  </a:lnTo>
                  <a:lnTo>
                    <a:pt x="190080" y="32804"/>
                  </a:lnTo>
                  <a:lnTo>
                    <a:pt x="196151" y="36918"/>
                  </a:lnTo>
                  <a:lnTo>
                    <a:pt x="203581" y="38430"/>
                  </a:lnTo>
                  <a:lnTo>
                    <a:pt x="210997" y="36918"/>
                  </a:lnTo>
                  <a:lnTo>
                    <a:pt x="217068" y="32804"/>
                  </a:lnTo>
                  <a:lnTo>
                    <a:pt x="221157" y="26695"/>
                  </a:lnTo>
                  <a:lnTo>
                    <a:pt x="222656" y="19215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0" name="object 40"/>
            <p:cNvSpPr/>
            <p:nvPr/>
          </p:nvSpPr>
          <p:spPr>
            <a:xfrm>
              <a:off x="3412049" y="5496357"/>
              <a:ext cx="631190" cy="635635"/>
            </a:xfrm>
            <a:custGeom>
              <a:avLst/>
              <a:gdLst/>
              <a:ahLst/>
              <a:cxnLst/>
              <a:rect l="l" t="t" r="r" b="b"/>
              <a:pathLst>
                <a:path w="631189" h="635635">
                  <a:moveTo>
                    <a:pt x="315451" y="0"/>
                  </a:moveTo>
                  <a:lnTo>
                    <a:pt x="268837" y="3444"/>
                  </a:lnTo>
                  <a:lnTo>
                    <a:pt x="224346" y="13450"/>
                  </a:lnTo>
                  <a:lnTo>
                    <a:pt x="182466" y="29525"/>
                  </a:lnTo>
                  <a:lnTo>
                    <a:pt x="143686" y="51179"/>
                  </a:lnTo>
                  <a:lnTo>
                    <a:pt x="108493" y="77921"/>
                  </a:lnTo>
                  <a:lnTo>
                    <a:pt x="77376" y="109258"/>
                  </a:lnTo>
                  <a:lnTo>
                    <a:pt x="50822" y="144699"/>
                  </a:lnTo>
                  <a:lnTo>
                    <a:pt x="29319" y="183754"/>
                  </a:lnTo>
                  <a:lnTo>
                    <a:pt x="13356" y="225931"/>
                  </a:lnTo>
                  <a:lnTo>
                    <a:pt x="3420" y="270737"/>
                  </a:lnTo>
                  <a:lnTo>
                    <a:pt x="0" y="317683"/>
                  </a:lnTo>
                  <a:lnTo>
                    <a:pt x="3420" y="364629"/>
                  </a:lnTo>
                  <a:lnTo>
                    <a:pt x="13356" y="409436"/>
                  </a:lnTo>
                  <a:lnTo>
                    <a:pt x="29319" y="451613"/>
                  </a:lnTo>
                  <a:lnTo>
                    <a:pt x="50822" y="490667"/>
                  </a:lnTo>
                  <a:lnTo>
                    <a:pt x="77376" y="526109"/>
                  </a:lnTo>
                  <a:lnTo>
                    <a:pt x="108493" y="557446"/>
                  </a:lnTo>
                  <a:lnTo>
                    <a:pt x="143686" y="584188"/>
                  </a:lnTo>
                  <a:lnTo>
                    <a:pt x="182466" y="605842"/>
                  </a:lnTo>
                  <a:lnTo>
                    <a:pt x="224346" y="621917"/>
                  </a:lnTo>
                  <a:lnTo>
                    <a:pt x="268837" y="631923"/>
                  </a:lnTo>
                  <a:lnTo>
                    <a:pt x="315451" y="635367"/>
                  </a:lnTo>
                  <a:lnTo>
                    <a:pt x="362065" y="631923"/>
                  </a:lnTo>
                  <a:lnTo>
                    <a:pt x="406556" y="621917"/>
                  </a:lnTo>
                  <a:lnTo>
                    <a:pt x="448435" y="605842"/>
                  </a:lnTo>
                  <a:lnTo>
                    <a:pt x="487215" y="584188"/>
                  </a:lnTo>
                  <a:lnTo>
                    <a:pt x="522408" y="557446"/>
                  </a:lnTo>
                  <a:lnTo>
                    <a:pt x="553525" y="526109"/>
                  </a:lnTo>
                  <a:lnTo>
                    <a:pt x="580080" y="490667"/>
                  </a:lnTo>
                  <a:lnTo>
                    <a:pt x="601582" y="451613"/>
                  </a:lnTo>
                  <a:lnTo>
                    <a:pt x="617546" y="409436"/>
                  </a:lnTo>
                  <a:lnTo>
                    <a:pt x="627481" y="364629"/>
                  </a:lnTo>
                  <a:lnTo>
                    <a:pt x="630902" y="317683"/>
                  </a:lnTo>
                  <a:lnTo>
                    <a:pt x="627481" y="270737"/>
                  </a:lnTo>
                  <a:lnTo>
                    <a:pt x="617546" y="225931"/>
                  </a:lnTo>
                  <a:lnTo>
                    <a:pt x="601582" y="183754"/>
                  </a:lnTo>
                  <a:lnTo>
                    <a:pt x="580080" y="144699"/>
                  </a:lnTo>
                  <a:lnTo>
                    <a:pt x="553525" y="109258"/>
                  </a:lnTo>
                  <a:lnTo>
                    <a:pt x="522408" y="77921"/>
                  </a:lnTo>
                  <a:lnTo>
                    <a:pt x="487215" y="51179"/>
                  </a:lnTo>
                  <a:lnTo>
                    <a:pt x="448435" y="29525"/>
                  </a:lnTo>
                  <a:lnTo>
                    <a:pt x="406556" y="13450"/>
                  </a:lnTo>
                  <a:lnTo>
                    <a:pt x="362065" y="3444"/>
                  </a:lnTo>
                  <a:lnTo>
                    <a:pt x="3154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1" name="object 41"/>
            <p:cNvSpPr/>
            <p:nvPr/>
          </p:nvSpPr>
          <p:spPr>
            <a:xfrm>
              <a:off x="3412049" y="5496357"/>
              <a:ext cx="631190" cy="635635"/>
            </a:xfrm>
            <a:custGeom>
              <a:avLst/>
              <a:gdLst/>
              <a:ahLst/>
              <a:cxnLst/>
              <a:rect l="l" t="t" r="r" b="b"/>
              <a:pathLst>
                <a:path w="631189" h="635635">
                  <a:moveTo>
                    <a:pt x="630902" y="317683"/>
                  </a:moveTo>
                  <a:lnTo>
                    <a:pt x="627481" y="364629"/>
                  </a:lnTo>
                  <a:lnTo>
                    <a:pt x="617546" y="409436"/>
                  </a:lnTo>
                  <a:lnTo>
                    <a:pt x="601582" y="451613"/>
                  </a:lnTo>
                  <a:lnTo>
                    <a:pt x="580080" y="490667"/>
                  </a:lnTo>
                  <a:lnTo>
                    <a:pt x="553525" y="526109"/>
                  </a:lnTo>
                  <a:lnTo>
                    <a:pt x="522408" y="557446"/>
                  </a:lnTo>
                  <a:lnTo>
                    <a:pt x="487215" y="584188"/>
                  </a:lnTo>
                  <a:lnTo>
                    <a:pt x="448435" y="605842"/>
                  </a:lnTo>
                  <a:lnTo>
                    <a:pt x="406556" y="621917"/>
                  </a:lnTo>
                  <a:lnTo>
                    <a:pt x="362065" y="631923"/>
                  </a:lnTo>
                  <a:lnTo>
                    <a:pt x="315451" y="635367"/>
                  </a:lnTo>
                  <a:lnTo>
                    <a:pt x="268837" y="631923"/>
                  </a:lnTo>
                  <a:lnTo>
                    <a:pt x="224346" y="621917"/>
                  </a:lnTo>
                  <a:lnTo>
                    <a:pt x="182466" y="605842"/>
                  </a:lnTo>
                  <a:lnTo>
                    <a:pt x="143686" y="584188"/>
                  </a:lnTo>
                  <a:lnTo>
                    <a:pt x="108493" y="557446"/>
                  </a:lnTo>
                  <a:lnTo>
                    <a:pt x="77376" y="526109"/>
                  </a:lnTo>
                  <a:lnTo>
                    <a:pt x="50822" y="490667"/>
                  </a:lnTo>
                  <a:lnTo>
                    <a:pt x="29319" y="451613"/>
                  </a:lnTo>
                  <a:lnTo>
                    <a:pt x="13356" y="409436"/>
                  </a:lnTo>
                  <a:lnTo>
                    <a:pt x="3420" y="364629"/>
                  </a:lnTo>
                  <a:lnTo>
                    <a:pt x="0" y="317683"/>
                  </a:lnTo>
                  <a:lnTo>
                    <a:pt x="3420" y="270737"/>
                  </a:lnTo>
                  <a:lnTo>
                    <a:pt x="13356" y="225931"/>
                  </a:lnTo>
                  <a:lnTo>
                    <a:pt x="29319" y="183754"/>
                  </a:lnTo>
                  <a:lnTo>
                    <a:pt x="50822" y="144699"/>
                  </a:lnTo>
                  <a:lnTo>
                    <a:pt x="77376" y="109258"/>
                  </a:lnTo>
                  <a:lnTo>
                    <a:pt x="108493" y="77921"/>
                  </a:lnTo>
                  <a:lnTo>
                    <a:pt x="143686" y="51179"/>
                  </a:lnTo>
                  <a:lnTo>
                    <a:pt x="182466" y="29525"/>
                  </a:lnTo>
                  <a:lnTo>
                    <a:pt x="224346" y="13450"/>
                  </a:lnTo>
                  <a:lnTo>
                    <a:pt x="268837" y="3444"/>
                  </a:lnTo>
                  <a:lnTo>
                    <a:pt x="315451" y="0"/>
                  </a:lnTo>
                  <a:lnTo>
                    <a:pt x="362065" y="3444"/>
                  </a:lnTo>
                  <a:lnTo>
                    <a:pt x="406556" y="13450"/>
                  </a:lnTo>
                  <a:lnTo>
                    <a:pt x="448435" y="29525"/>
                  </a:lnTo>
                  <a:lnTo>
                    <a:pt x="487215" y="51179"/>
                  </a:lnTo>
                  <a:lnTo>
                    <a:pt x="522408" y="77921"/>
                  </a:lnTo>
                  <a:lnTo>
                    <a:pt x="553525" y="109258"/>
                  </a:lnTo>
                  <a:lnTo>
                    <a:pt x="580080" y="144699"/>
                  </a:lnTo>
                  <a:lnTo>
                    <a:pt x="601582" y="183754"/>
                  </a:lnTo>
                  <a:lnTo>
                    <a:pt x="617546" y="225931"/>
                  </a:lnTo>
                  <a:lnTo>
                    <a:pt x="627481" y="270737"/>
                  </a:lnTo>
                  <a:lnTo>
                    <a:pt x="630902" y="317683"/>
                  </a:lnTo>
                  <a:close/>
                </a:path>
              </a:pathLst>
            </a:custGeom>
            <a:ln w="18578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2" name="object 42"/>
            <p:cNvSpPr/>
            <p:nvPr/>
          </p:nvSpPr>
          <p:spPr>
            <a:xfrm>
              <a:off x="3535692" y="5683742"/>
              <a:ext cx="381000" cy="275590"/>
            </a:xfrm>
            <a:custGeom>
              <a:avLst/>
              <a:gdLst/>
              <a:ahLst/>
              <a:cxnLst/>
              <a:rect l="l" t="t" r="r" b="b"/>
              <a:pathLst>
                <a:path w="381000" h="275589">
                  <a:moveTo>
                    <a:pt x="324083" y="252026"/>
                  </a:moveTo>
                  <a:lnTo>
                    <a:pt x="324083" y="269709"/>
                  </a:lnTo>
                  <a:lnTo>
                    <a:pt x="324083" y="272790"/>
                  </a:lnTo>
                  <a:lnTo>
                    <a:pt x="326567" y="275297"/>
                  </a:lnTo>
                  <a:lnTo>
                    <a:pt x="329623" y="275297"/>
                  </a:lnTo>
                  <a:lnTo>
                    <a:pt x="371317" y="275297"/>
                  </a:lnTo>
                  <a:lnTo>
                    <a:pt x="374386" y="275297"/>
                  </a:lnTo>
                  <a:lnTo>
                    <a:pt x="376857" y="272790"/>
                  </a:lnTo>
                  <a:lnTo>
                    <a:pt x="376857" y="269709"/>
                  </a:lnTo>
                  <a:lnTo>
                    <a:pt x="376857" y="245340"/>
                  </a:lnTo>
                  <a:lnTo>
                    <a:pt x="361675" y="249951"/>
                  </a:lnTo>
                  <a:lnTo>
                    <a:pt x="345953" y="251960"/>
                  </a:lnTo>
                  <a:lnTo>
                    <a:pt x="332489" y="252331"/>
                  </a:lnTo>
                  <a:lnTo>
                    <a:pt x="324083" y="252026"/>
                  </a:lnTo>
                </a:path>
                <a:path w="381000" h="275589">
                  <a:moveTo>
                    <a:pt x="1850" y="245340"/>
                  </a:moveTo>
                  <a:lnTo>
                    <a:pt x="1850" y="269709"/>
                  </a:lnTo>
                  <a:lnTo>
                    <a:pt x="1850" y="272790"/>
                  </a:lnTo>
                  <a:lnTo>
                    <a:pt x="4334" y="275297"/>
                  </a:lnTo>
                  <a:lnTo>
                    <a:pt x="7390" y="275297"/>
                  </a:lnTo>
                  <a:lnTo>
                    <a:pt x="49096" y="275297"/>
                  </a:lnTo>
                  <a:lnTo>
                    <a:pt x="52153" y="275297"/>
                  </a:lnTo>
                  <a:lnTo>
                    <a:pt x="54636" y="272790"/>
                  </a:lnTo>
                  <a:lnTo>
                    <a:pt x="54636" y="269709"/>
                  </a:lnTo>
                  <a:lnTo>
                    <a:pt x="54636" y="252026"/>
                  </a:lnTo>
                  <a:lnTo>
                    <a:pt x="46226" y="252331"/>
                  </a:lnTo>
                  <a:lnTo>
                    <a:pt x="32761" y="251960"/>
                  </a:lnTo>
                  <a:lnTo>
                    <a:pt x="17037" y="249951"/>
                  </a:lnTo>
                  <a:lnTo>
                    <a:pt x="1850" y="245340"/>
                  </a:lnTo>
                </a:path>
                <a:path w="381000" h="275589">
                  <a:moveTo>
                    <a:pt x="40189" y="76044"/>
                  </a:moveTo>
                  <a:lnTo>
                    <a:pt x="42647" y="65065"/>
                  </a:lnTo>
                  <a:lnTo>
                    <a:pt x="41196" y="57627"/>
                  </a:lnTo>
                  <a:lnTo>
                    <a:pt x="38428" y="53404"/>
                  </a:lnTo>
                  <a:lnTo>
                    <a:pt x="36929" y="52069"/>
                  </a:lnTo>
                  <a:lnTo>
                    <a:pt x="31067" y="48822"/>
                  </a:lnTo>
                  <a:lnTo>
                    <a:pt x="15820" y="52368"/>
                  </a:lnTo>
                  <a:lnTo>
                    <a:pt x="2340" y="57096"/>
                  </a:lnTo>
                  <a:lnTo>
                    <a:pt x="0" y="66254"/>
                  </a:lnTo>
                  <a:lnTo>
                    <a:pt x="2041" y="78671"/>
                  </a:lnTo>
                  <a:lnTo>
                    <a:pt x="9086" y="78373"/>
                  </a:lnTo>
                  <a:lnTo>
                    <a:pt x="17159" y="78009"/>
                  </a:lnTo>
                  <a:lnTo>
                    <a:pt x="27494" y="77209"/>
                  </a:lnTo>
                  <a:lnTo>
                    <a:pt x="36400" y="76408"/>
                  </a:lnTo>
                  <a:lnTo>
                    <a:pt x="40189" y="76044"/>
                  </a:lnTo>
                </a:path>
                <a:path w="381000" h="275589">
                  <a:moveTo>
                    <a:pt x="340357" y="76044"/>
                  </a:moveTo>
                  <a:lnTo>
                    <a:pt x="354054" y="77391"/>
                  </a:lnTo>
                  <a:lnTo>
                    <a:pt x="361861" y="78082"/>
                  </a:lnTo>
                  <a:lnTo>
                    <a:pt x="366695" y="78336"/>
                  </a:lnTo>
                  <a:lnTo>
                    <a:pt x="371472" y="78373"/>
                  </a:lnTo>
                  <a:lnTo>
                    <a:pt x="378505" y="78671"/>
                  </a:lnTo>
                  <a:lnTo>
                    <a:pt x="380559" y="66254"/>
                  </a:lnTo>
                  <a:lnTo>
                    <a:pt x="378207" y="57096"/>
                  </a:lnTo>
                  <a:lnTo>
                    <a:pt x="364726" y="52368"/>
                  </a:lnTo>
                  <a:lnTo>
                    <a:pt x="349479" y="48822"/>
                  </a:lnTo>
                  <a:lnTo>
                    <a:pt x="343617" y="52069"/>
                  </a:lnTo>
                  <a:lnTo>
                    <a:pt x="337776" y="56285"/>
                  </a:lnTo>
                  <a:lnTo>
                    <a:pt x="335490" y="60188"/>
                  </a:lnTo>
                  <a:lnTo>
                    <a:pt x="336452" y="66025"/>
                  </a:lnTo>
                  <a:lnTo>
                    <a:pt x="340357" y="76044"/>
                  </a:lnTo>
                </a:path>
                <a:path w="381000" h="275589">
                  <a:moveTo>
                    <a:pt x="331128" y="69657"/>
                  </a:moveTo>
                  <a:lnTo>
                    <a:pt x="303862" y="25215"/>
                  </a:lnTo>
                  <a:lnTo>
                    <a:pt x="265015" y="1833"/>
                  </a:lnTo>
                  <a:lnTo>
                    <a:pt x="211166" y="91"/>
                  </a:lnTo>
                  <a:lnTo>
                    <a:pt x="189366" y="0"/>
                  </a:lnTo>
                  <a:lnTo>
                    <a:pt x="167559" y="91"/>
                  </a:lnTo>
                  <a:lnTo>
                    <a:pt x="113710" y="1833"/>
                  </a:lnTo>
                  <a:lnTo>
                    <a:pt x="73639" y="24522"/>
                  </a:lnTo>
                  <a:lnTo>
                    <a:pt x="55231" y="51176"/>
                  </a:lnTo>
                  <a:lnTo>
                    <a:pt x="47592" y="69657"/>
                  </a:lnTo>
                </a:path>
              </a:pathLst>
            </a:custGeom>
            <a:ln w="9289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43" name="object 4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39358" y="5793231"/>
              <a:ext cx="371389" cy="77716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3530936" y="5753400"/>
              <a:ext cx="388620" cy="177800"/>
            </a:xfrm>
            <a:custGeom>
              <a:avLst/>
              <a:gdLst/>
              <a:ahLst/>
              <a:cxnLst/>
              <a:rect l="l" t="t" r="r" b="b"/>
              <a:pathLst>
                <a:path w="388620" h="177800">
                  <a:moveTo>
                    <a:pt x="52348" y="0"/>
                  </a:moveTo>
                  <a:lnTo>
                    <a:pt x="22805" y="28610"/>
                  </a:lnTo>
                  <a:lnTo>
                    <a:pt x="15717" y="39413"/>
                  </a:lnTo>
                  <a:lnTo>
                    <a:pt x="10810" y="43186"/>
                  </a:lnTo>
                  <a:lnTo>
                    <a:pt x="2452" y="49836"/>
                  </a:lnTo>
                  <a:lnTo>
                    <a:pt x="1867" y="58517"/>
                  </a:lnTo>
                  <a:lnTo>
                    <a:pt x="479" y="80494"/>
                  </a:lnTo>
                  <a:lnTo>
                    <a:pt x="0" y="94699"/>
                  </a:lnTo>
                  <a:lnTo>
                    <a:pt x="15" y="102338"/>
                  </a:lnTo>
                  <a:lnTo>
                    <a:pt x="111" y="104617"/>
                  </a:lnTo>
                  <a:lnTo>
                    <a:pt x="641" y="118310"/>
                  </a:lnTo>
                  <a:lnTo>
                    <a:pt x="2750" y="163576"/>
                  </a:lnTo>
                  <a:lnTo>
                    <a:pt x="33973" y="177760"/>
                  </a:lnTo>
                  <a:lnTo>
                    <a:pt x="53140" y="177344"/>
                  </a:lnTo>
                  <a:lnTo>
                    <a:pt x="63561" y="176429"/>
                  </a:lnTo>
                  <a:lnTo>
                    <a:pt x="67878" y="175514"/>
                  </a:lnTo>
                  <a:lnTo>
                    <a:pt x="68730" y="175098"/>
                  </a:lnTo>
                  <a:lnTo>
                    <a:pt x="81103" y="156639"/>
                  </a:lnTo>
                  <a:lnTo>
                    <a:pt x="94181" y="144121"/>
                  </a:lnTo>
                  <a:lnTo>
                    <a:pt x="132138" y="130641"/>
                  </a:lnTo>
                  <a:lnTo>
                    <a:pt x="134709" y="130765"/>
                  </a:lnTo>
                  <a:lnTo>
                    <a:pt x="186230" y="130765"/>
                  </a:lnTo>
                  <a:lnTo>
                    <a:pt x="202003" y="130765"/>
                  </a:lnTo>
                  <a:lnTo>
                    <a:pt x="253523" y="130765"/>
                  </a:lnTo>
                  <a:lnTo>
                    <a:pt x="262586" y="130082"/>
                  </a:lnTo>
                  <a:lnTo>
                    <a:pt x="268309" y="130269"/>
                  </a:lnTo>
                  <a:lnTo>
                    <a:pt x="273126" y="131702"/>
                  </a:lnTo>
                  <a:lnTo>
                    <a:pt x="279468" y="134753"/>
                  </a:lnTo>
                  <a:lnTo>
                    <a:pt x="294446" y="141871"/>
                  </a:lnTo>
                  <a:lnTo>
                    <a:pt x="303609" y="148446"/>
                  </a:lnTo>
                  <a:lnTo>
                    <a:pt x="310710" y="158261"/>
                  </a:lnTo>
                  <a:lnTo>
                    <a:pt x="319503" y="175098"/>
                  </a:lnTo>
                  <a:lnTo>
                    <a:pt x="321281" y="176637"/>
                  </a:lnTo>
                  <a:lnTo>
                    <a:pt x="325494" y="177427"/>
                  </a:lnTo>
                  <a:lnTo>
                    <a:pt x="335397" y="177719"/>
                  </a:lnTo>
                  <a:lnTo>
                    <a:pt x="354248" y="177760"/>
                  </a:lnTo>
                  <a:lnTo>
                    <a:pt x="372298" y="176289"/>
                  </a:lnTo>
                  <a:lnTo>
                    <a:pt x="386934" y="133664"/>
                  </a:lnTo>
                  <a:lnTo>
                    <a:pt x="388109" y="104617"/>
                  </a:lnTo>
                  <a:lnTo>
                    <a:pt x="388579" y="97664"/>
                  </a:lnTo>
                  <a:lnTo>
                    <a:pt x="388552" y="90544"/>
                  </a:lnTo>
                  <a:lnTo>
                    <a:pt x="387866" y="78936"/>
                  </a:lnTo>
                  <a:lnTo>
                    <a:pt x="386354" y="58517"/>
                  </a:lnTo>
                </a:path>
                <a:path w="388620" h="177800">
                  <a:moveTo>
                    <a:pt x="386354" y="58517"/>
                  </a:moveTo>
                  <a:lnTo>
                    <a:pt x="385769" y="49836"/>
                  </a:lnTo>
                  <a:lnTo>
                    <a:pt x="377411" y="43186"/>
                  </a:lnTo>
                  <a:lnTo>
                    <a:pt x="372504" y="39413"/>
                  </a:lnTo>
                  <a:lnTo>
                    <a:pt x="372205" y="38112"/>
                  </a:lnTo>
                  <a:lnTo>
                    <a:pt x="368280" y="30410"/>
                  </a:lnTo>
                  <a:lnTo>
                    <a:pt x="363188" y="23873"/>
                  </a:lnTo>
                  <a:lnTo>
                    <a:pt x="353524" y="14927"/>
                  </a:lnTo>
                  <a:lnTo>
                    <a:pt x="335884" y="0"/>
                  </a:lnTo>
                </a:path>
                <a:path w="388620" h="177800">
                  <a:moveTo>
                    <a:pt x="68730" y="175098"/>
                  </a:moveTo>
                  <a:lnTo>
                    <a:pt x="319503" y="175098"/>
                  </a:lnTo>
                </a:path>
              </a:pathLst>
            </a:custGeom>
            <a:ln w="9289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5" name="object 45"/>
            <p:cNvSpPr/>
            <p:nvPr/>
          </p:nvSpPr>
          <p:spPr>
            <a:xfrm>
              <a:off x="3706380" y="5819605"/>
              <a:ext cx="37465" cy="38100"/>
            </a:xfrm>
            <a:custGeom>
              <a:avLst/>
              <a:gdLst/>
              <a:ahLst/>
              <a:cxnLst/>
              <a:rect l="l" t="t" r="r" b="b"/>
              <a:pathLst>
                <a:path w="37464" h="38100">
                  <a:moveTo>
                    <a:pt x="17830" y="12"/>
                  </a:moveTo>
                  <a:lnTo>
                    <a:pt x="10858" y="1701"/>
                  </a:lnTo>
                  <a:lnTo>
                    <a:pt x="5194" y="5740"/>
                  </a:lnTo>
                  <a:lnTo>
                    <a:pt x="1397" y="11595"/>
                  </a:lnTo>
                  <a:lnTo>
                    <a:pt x="0" y="18707"/>
                  </a:lnTo>
                  <a:lnTo>
                    <a:pt x="0" y="21805"/>
                  </a:lnTo>
                  <a:lnTo>
                    <a:pt x="825" y="24714"/>
                  </a:lnTo>
                  <a:lnTo>
                    <a:pt x="2159" y="27292"/>
                  </a:lnTo>
                  <a:lnTo>
                    <a:pt x="15417" y="16865"/>
                  </a:lnTo>
                  <a:lnTo>
                    <a:pt x="17830" y="12"/>
                  </a:lnTo>
                  <a:close/>
                </a:path>
                <a:path w="37464" h="38100">
                  <a:moveTo>
                    <a:pt x="34353" y="28803"/>
                  </a:moveTo>
                  <a:lnTo>
                    <a:pt x="18669" y="22504"/>
                  </a:lnTo>
                  <a:lnTo>
                    <a:pt x="2946" y="28727"/>
                  </a:lnTo>
                  <a:lnTo>
                    <a:pt x="6248" y="33985"/>
                  </a:lnTo>
                  <a:lnTo>
                    <a:pt x="12039" y="37503"/>
                  </a:lnTo>
                  <a:lnTo>
                    <a:pt x="25273" y="37503"/>
                  </a:lnTo>
                  <a:lnTo>
                    <a:pt x="31038" y="34023"/>
                  </a:lnTo>
                  <a:lnTo>
                    <a:pt x="34353" y="28803"/>
                  </a:lnTo>
                  <a:close/>
                </a:path>
                <a:path w="37464" h="38100">
                  <a:moveTo>
                    <a:pt x="37325" y="18707"/>
                  </a:moveTo>
                  <a:lnTo>
                    <a:pt x="35928" y="11582"/>
                  </a:lnTo>
                  <a:lnTo>
                    <a:pt x="32118" y="5727"/>
                  </a:lnTo>
                  <a:lnTo>
                    <a:pt x="26441" y="1676"/>
                  </a:lnTo>
                  <a:lnTo>
                    <a:pt x="19456" y="0"/>
                  </a:lnTo>
                  <a:lnTo>
                    <a:pt x="21920" y="16865"/>
                  </a:lnTo>
                  <a:lnTo>
                    <a:pt x="35128" y="27368"/>
                  </a:lnTo>
                  <a:lnTo>
                    <a:pt x="36487" y="24765"/>
                  </a:lnTo>
                  <a:lnTo>
                    <a:pt x="37325" y="21844"/>
                  </a:lnTo>
                  <a:lnTo>
                    <a:pt x="37325" y="18707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6" name="object 46"/>
            <p:cNvSpPr/>
            <p:nvPr/>
          </p:nvSpPr>
          <p:spPr>
            <a:xfrm>
              <a:off x="3484361" y="5753216"/>
              <a:ext cx="484505" cy="266065"/>
            </a:xfrm>
            <a:custGeom>
              <a:avLst/>
              <a:gdLst/>
              <a:ahLst/>
              <a:cxnLst/>
              <a:rect l="l" t="t" r="r" b="b"/>
              <a:pathLst>
                <a:path w="484504" h="266064">
                  <a:moveTo>
                    <a:pt x="98969" y="0"/>
                  </a:moveTo>
                  <a:lnTo>
                    <a:pt x="382409" y="0"/>
                  </a:lnTo>
                </a:path>
                <a:path w="484504" h="266064">
                  <a:moveTo>
                    <a:pt x="35043" y="195921"/>
                  </a:moveTo>
                  <a:lnTo>
                    <a:pt x="0" y="262903"/>
                  </a:lnTo>
                </a:path>
                <a:path w="484504" h="266064">
                  <a:moveTo>
                    <a:pt x="447529" y="195921"/>
                  </a:moveTo>
                  <a:lnTo>
                    <a:pt x="483994" y="265649"/>
                  </a:lnTo>
                </a:path>
              </a:pathLst>
            </a:custGeom>
            <a:ln w="9289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47" name="object 47"/>
          <p:cNvGrpSpPr/>
          <p:nvPr/>
        </p:nvGrpSpPr>
        <p:grpSpPr>
          <a:xfrm>
            <a:off x="18663324" y="565489"/>
            <a:ext cx="845819" cy="845819"/>
            <a:chOff x="18663324" y="565489"/>
            <a:chExt cx="845819" cy="845819"/>
          </a:xfrm>
        </p:grpSpPr>
        <p:sp>
          <p:nvSpPr>
            <p:cNvPr id="48" name="object 48"/>
            <p:cNvSpPr/>
            <p:nvPr/>
          </p:nvSpPr>
          <p:spPr>
            <a:xfrm>
              <a:off x="18678792" y="580957"/>
              <a:ext cx="814705" cy="814705"/>
            </a:xfrm>
            <a:custGeom>
              <a:avLst/>
              <a:gdLst/>
              <a:ahLst/>
              <a:cxnLst/>
              <a:rect l="l" t="t" r="r" b="b"/>
              <a:pathLst>
                <a:path w="814705" h="814705">
                  <a:moveTo>
                    <a:pt x="814286" y="407137"/>
                  </a:moveTo>
                  <a:lnTo>
                    <a:pt x="811547" y="454619"/>
                  </a:lnTo>
                  <a:lnTo>
                    <a:pt x="803533" y="500492"/>
                  </a:lnTo>
                  <a:lnTo>
                    <a:pt x="790550" y="544451"/>
                  </a:lnTo>
                  <a:lnTo>
                    <a:pt x="772903" y="586189"/>
                  </a:lnTo>
                  <a:lnTo>
                    <a:pt x="750898" y="625402"/>
                  </a:lnTo>
                  <a:lnTo>
                    <a:pt x="724840" y="661784"/>
                  </a:lnTo>
                  <a:lnTo>
                    <a:pt x="695035" y="695029"/>
                  </a:lnTo>
                  <a:lnTo>
                    <a:pt x="661788" y="724833"/>
                  </a:lnTo>
                  <a:lnTo>
                    <a:pt x="625405" y="750890"/>
                  </a:lnTo>
                  <a:lnTo>
                    <a:pt x="586191" y="772894"/>
                  </a:lnTo>
                  <a:lnTo>
                    <a:pt x="544452" y="790539"/>
                  </a:lnTo>
                  <a:lnTo>
                    <a:pt x="500493" y="803522"/>
                  </a:lnTo>
                  <a:lnTo>
                    <a:pt x="454619" y="811535"/>
                  </a:lnTo>
                  <a:lnTo>
                    <a:pt x="407137" y="814274"/>
                  </a:lnTo>
                  <a:lnTo>
                    <a:pt x="359657" y="811535"/>
                  </a:lnTo>
                  <a:lnTo>
                    <a:pt x="313785" y="803522"/>
                  </a:lnTo>
                  <a:lnTo>
                    <a:pt x="269828" y="790539"/>
                  </a:lnTo>
                  <a:lnTo>
                    <a:pt x="228090" y="772894"/>
                  </a:lnTo>
                  <a:lnTo>
                    <a:pt x="188877" y="750890"/>
                  </a:lnTo>
                  <a:lnTo>
                    <a:pt x="152495" y="724833"/>
                  </a:lnTo>
                  <a:lnTo>
                    <a:pt x="119249" y="695029"/>
                  </a:lnTo>
                  <a:lnTo>
                    <a:pt x="89444" y="661784"/>
                  </a:lnTo>
                  <a:lnTo>
                    <a:pt x="63387" y="625402"/>
                  </a:lnTo>
                  <a:lnTo>
                    <a:pt x="41382" y="586189"/>
                  </a:lnTo>
                  <a:lnTo>
                    <a:pt x="23736" y="544451"/>
                  </a:lnTo>
                  <a:lnTo>
                    <a:pt x="10753" y="500492"/>
                  </a:lnTo>
                  <a:lnTo>
                    <a:pt x="2739" y="454619"/>
                  </a:lnTo>
                  <a:lnTo>
                    <a:pt x="0" y="407137"/>
                  </a:lnTo>
                  <a:lnTo>
                    <a:pt x="2739" y="359655"/>
                  </a:lnTo>
                  <a:lnTo>
                    <a:pt x="10753" y="313782"/>
                  </a:lnTo>
                  <a:lnTo>
                    <a:pt x="23736" y="269823"/>
                  </a:lnTo>
                  <a:lnTo>
                    <a:pt x="41382" y="228085"/>
                  </a:lnTo>
                  <a:lnTo>
                    <a:pt x="63387" y="188872"/>
                  </a:lnTo>
                  <a:lnTo>
                    <a:pt x="89444" y="152490"/>
                  </a:lnTo>
                  <a:lnTo>
                    <a:pt x="119249" y="119244"/>
                  </a:lnTo>
                  <a:lnTo>
                    <a:pt x="152495" y="89441"/>
                  </a:lnTo>
                  <a:lnTo>
                    <a:pt x="188877" y="63384"/>
                  </a:lnTo>
                  <a:lnTo>
                    <a:pt x="228090" y="41380"/>
                  </a:lnTo>
                  <a:lnTo>
                    <a:pt x="269828" y="23734"/>
                  </a:lnTo>
                  <a:lnTo>
                    <a:pt x="313785" y="10752"/>
                  </a:lnTo>
                  <a:lnTo>
                    <a:pt x="359657" y="2739"/>
                  </a:lnTo>
                  <a:lnTo>
                    <a:pt x="407137" y="0"/>
                  </a:lnTo>
                  <a:lnTo>
                    <a:pt x="454619" y="2739"/>
                  </a:lnTo>
                  <a:lnTo>
                    <a:pt x="500493" y="10752"/>
                  </a:lnTo>
                  <a:lnTo>
                    <a:pt x="544452" y="23734"/>
                  </a:lnTo>
                  <a:lnTo>
                    <a:pt x="586191" y="41380"/>
                  </a:lnTo>
                  <a:lnTo>
                    <a:pt x="625405" y="63384"/>
                  </a:lnTo>
                  <a:lnTo>
                    <a:pt x="661788" y="89441"/>
                  </a:lnTo>
                  <a:lnTo>
                    <a:pt x="695035" y="119244"/>
                  </a:lnTo>
                  <a:lnTo>
                    <a:pt x="724840" y="152490"/>
                  </a:lnTo>
                  <a:lnTo>
                    <a:pt x="750898" y="188872"/>
                  </a:lnTo>
                  <a:lnTo>
                    <a:pt x="772903" y="228085"/>
                  </a:lnTo>
                  <a:lnTo>
                    <a:pt x="790550" y="269823"/>
                  </a:lnTo>
                  <a:lnTo>
                    <a:pt x="803533" y="313782"/>
                  </a:lnTo>
                  <a:lnTo>
                    <a:pt x="811547" y="359655"/>
                  </a:lnTo>
                  <a:lnTo>
                    <a:pt x="814286" y="407137"/>
                  </a:lnTo>
                  <a:close/>
                </a:path>
              </a:pathLst>
            </a:custGeom>
            <a:ln w="30936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9" name="object 49"/>
            <p:cNvSpPr/>
            <p:nvPr/>
          </p:nvSpPr>
          <p:spPr>
            <a:xfrm>
              <a:off x="18867425" y="677045"/>
              <a:ext cx="437515" cy="594995"/>
            </a:xfrm>
            <a:custGeom>
              <a:avLst/>
              <a:gdLst/>
              <a:ahLst/>
              <a:cxnLst/>
              <a:rect l="l" t="t" r="r" b="b"/>
              <a:pathLst>
                <a:path w="437515" h="594994">
                  <a:moveTo>
                    <a:pt x="112039" y="479920"/>
                  </a:moveTo>
                  <a:lnTo>
                    <a:pt x="110058" y="470090"/>
                  </a:lnTo>
                  <a:lnTo>
                    <a:pt x="104648" y="462076"/>
                  </a:lnTo>
                  <a:lnTo>
                    <a:pt x="96634" y="456666"/>
                  </a:lnTo>
                  <a:lnTo>
                    <a:pt x="86817" y="454685"/>
                  </a:lnTo>
                  <a:lnTo>
                    <a:pt x="76987" y="456666"/>
                  </a:lnTo>
                  <a:lnTo>
                    <a:pt x="68973" y="462076"/>
                  </a:lnTo>
                  <a:lnTo>
                    <a:pt x="63563" y="470090"/>
                  </a:lnTo>
                  <a:lnTo>
                    <a:pt x="61582" y="479920"/>
                  </a:lnTo>
                  <a:lnTo>
                    <a:pt x="63563" y="489737"/>
                  </a:lnTo>
                  <a:lnTo>
                    <a:pt x="68973" y="497751"/>
                  </a:lnTo>
                  <a:lnTo>
                    <a:pt x="76987" y="503161"/>
                  </a:lnTo>
                  <a:lnTo>
                    <a:pt x="86817" y="505142"/>
                  </a:lnTo>
                  <a:lnTo>
                    <a:pt x="96634" y="503161"/>
                  </a:lnTo>
                  <a:lnTo>
                    <a:pt x="104648" y="497751"/>
                  </a:lnTo>
                  <a:lnTo>
                    <a:pt x="110058" y="489737"/>
                  </a:lnTo>
                  <a:lnTo>
                    <a:pt x="112039" y="479920"/>
                  </a:lnTo>
                  <a:close/>
                </a:path>
                <a:path w="437515" h="594994">
                  <a:moveTo>
                    <a:pt x="112039" y="403186"/>
                  </a:moveTo>
                  <a:lnTo>
                    <a:pt x="110058" y="393369"/>
                  </a:lnTo>
                  <a:lnTo>
                    <a:pt x="104648" y="385343"/>
                  </a:lnTo>
                  <a:lnTo>
                    <a:pt x="96634" y="379945"/>
                  </a:lnTo>
                  <a:lnTo>
                    <a:pt x="86817" y="377964"/>
                  </a:lnTo>
                  <a:lnTo>
                    <a:pt x="76987" y="379945"/>
                  </a:lnTo>
                  <a:lnTo>
                    <a:pt x="68973" y="385343"/>
                  </a:lnTo>
                  <a:lnTo>
                    <a:pt x="63563" y="393369"/>
                  </a:lnTo>
                  <a:lnTo>
                    <a:pt x="61582" y="403186"/>
                  </a:lnTo>
                  <a:lnTo>
                    <a:pt x="63563" y="413004"/>
                  </a:lnTo>
                  <a:lnTo>
                    <a:pt x="68973" y="421030"/>
                  </a:lnTo>
                  <a:lnTo>
                    <a:pt x="76987" y="426440"/>
                  </a:lnTo>
                  <a:lnTo>
                    <a:pt x="86817" y="428421"/>
                  </a:lnTo>
                  <a:lnTo>
                    <a:pt x="96634" y="426440"/>
                  </a:lnTo>
                  <a:lnTo>
                    <a:pt x="104648" y="421030"/>
                  </a:lnTo>
                  <a:lnTo>
                    <a:pt x="110058" y="413004"/>
                  </a:lnTo>
                  <a:lnTo>
                    <a:pt x="112039" y="403186"/>
                  </a:lnTo>
                  <a:close/>
                </a:path>
                <a:path w="437515" h="594994">
                  <a:moveTo>
                    <a:pt x="112039" y="326453"/>
                  </a:moveTo>
                  <a:lnTo>
                    <a:pt x="110058" y="316585"/>
                  </a:lnTo>
                  <a:lnTo>
                    <a:pt x="104648" y="308571"/>
                  </a:lnTo>
                  <a:lnTo>
                    <a:pt x="96634" y="303161"/>
                  </a:lnTo>
                  <a:lnTo>
                    <a:pt x="86817" y="301180"/>
                  </a:lnTo>
                  <a:lnTo>
                    <a:pt x="76987" y="303161"/>
                  </a:lnTo>
                  <a:lnTo>
                    <a:pt x="68973" y="308571"/>
                  </a:lnTo>
                  <a:lnTo>
                    <a:pt x="63563" y="316585"/>
                  </a:lnTo>
                  <a:lnTo>
                    <a:pt x="61582" y="326415"/>
                  </a:lnTo>
                  <a:lnTo>
                    <a:pt x="63563" y="336283"/>
                  </a:lnTo>
                  <a:lnTo>
                    <a:pt x="68973" y="344297"/>
                  </a:lnTo>
                  <a:lnTo>
                    <a:pt x="76987" y="349707"/>
                  </a:lnTo>
                  <a:lnTo>
                    <a:pt x="86817" y="351688"/>
                  </a:lnTo>
                  <a:lnTo>
                    <a:pt x="96634" y="349707"/>
                  </a:lnTo>
                  <a:lnTo>
                    <a:pt x="104648" y="344297"/>
                  </a:lnTo>
                  <a:lnTo>
                    <a:pt x="110058" y="336283"/>
                  </a:lnTo>
                  <a:lnTo>
                    <a:pt x="112039" y="326453"/>
                  </a:lnTo>
                  <a:close/>
                </a:path>
                <a:path w="437515" h="594994">
                  <a:moveTo>
                    <a:pt x="112039" y="249732"/>
                  </a:moveTo>
                  <a:lnTo>
                    <a:pt x="110058" y="239864"/>
                  </a:lnTo>
                  <a:lnTo>
                    <a:pt x="104648" y="231838"/>
                  </a:lnTo>
                  <a:lnTo>
                    <a:pt x="96634" y="226441"/>
                  </a:lnTo>
                  <a:lnTo>
                    <a:pt x="86817" y="224447"/>
                  </a:lnTo>
                  <a:lnTo>
                    <a:pt x="76987" y="226441"/>
                  </a:lnTo>
                  <a:lnTo>
                    <a:pt x="68973" y="231838"/>
                  </a:lnTo>
                  <a:lnTo>
                    <a:pt x="63563" y="239864"/>
                  </a:lnTo>
                  <a:lnTo>
                    <a:pt x="61582" y="249682"/>
                  </a:lnTo>
                  <a:lnTo>
                    <a:pt x="63563" y="259549"/>
                  </a:lnTo>
                  <a:lnTo>
                    <a:pt x="68973" y="267563"/>
                  </a:lnTo>
                  <a:lnTo>
                    <a:pt x="76987" y="272973"/>
                  </a:lnTo>
                  <a:lnTo>
                    <a:pt x="86817" y="274955"/>
                  </a:lnTo>
                  <a:lnTo>
                    <a:pt x="96634" y="272973"/>
                  </a:lnTo>
                  <a:lnTo>
                    <a:pt x="104648" y="267563"/>
                  </a:lnTo>
                  <a:lnTo>
                    <a:pt x="110058" y="259549"/>
                  </a:lnTo>
                  <a:lnTo>
                    <a:pt x="112039" y="249732"/>
                  </a:lnTo>
                  <a:close/>
                </a:path>
                <a:path w="437515" h="594994">
                  <a:moveTo>
                    <a:pt x="112039" y="172999"/>
                  </a:moveTo>
                  <a:lnTo>
                    <a:pt x="110058" y="163182"/>
                  </a:lnTo>
                  <a:lnTo>
                    <a:pt x="104648" y="155168"/>
                  </a:lnTo>
                  <a:lnTo>
                    <a:pt x="96634" y="149758"/>
                  </a:lnTo>
                  <a:lnTo>
                    <a:pt x="86817" y="147777"/>
                  </a:lnTo>
                  <a:lnTo>
                    <a:pt x="76987" y="149758"/>
                  </a:lnTo>
                  <a:lnTo>
                    <a:pt x="68973" y="155168"/>
                  </a:lnTo>
                  <a:lnTo>
                    <a:pt x="63563" y="163182"/>
                  </a:lnTo>
                  <a:lnTo>
                    <a:pt x="61582" y="172999"/>
                  </a:lnTo>
                  <a:lnTo>
                    <a:pt x="63563" y="182829"/>
                  </a:lnTo>
                  <a:lnTo>
                    <a:pt x="68973" y="190842"/>
                  </a:lnTo>
                  <a:lnTo>
                    <a:pt x="76987" y="196253"/>
                  </a:lnTo>
                  <a:lnTo>
                    <a:pt x="86817" y="198234"/>
                  </a:lnTo>
                  <a:lnTo>
                    <a:pt x="96634" y="196253"/>
                  </a:lnTo>
                  <a:lnTo>
                    <a:pt x="104648" y="190842"/>
                  </a:lnTo>
                  <a:lnTo>
                    <a:pt x="110058" y="182829"/>
                  </a:lnTo>
                  <a:lnTo>
                    <a:pt x="112039" y="172999"/>
                  </a:lnTo>
                  <a:close/>
                </a:path>
                <a:path w="437515" h="594994">
                  <a:moveTo>
                    <a:pt x="347446" y="95554"/>
                  </a:moveTo>
                  <a:lnTo>
                    <a:pt x="334124" y="71107"/>
                  </a:lnTo>
                  <a:lnTo>
                    <a:pt x="308698" y="24447"/>
                  </a:lnTo>
                  <a:lnTo>
                    <a:pt x="295376" y="0"/>
                  </a:lnTo>
                  <a:lnTo>
                    <a:pt x="241922" y="0"/>
                  </a:lnTo>
                  <a:lnTo>
                    <a:pt x="241922" y="47790"/>
                  </a:lnTo>
                  <a:lnTo>
                    <a:pt x="240093" y="56857"/>
                  </a:lnTo>
                  <a:lnTo>
                    <a:pt x="235102" y="64274"/>
                  </a:lnTo>
                  <a:lnTo>
                    <a:pt x="227685" y="69265"/>
                  </a:lnTo>
                  <a:lnTo>
                    <a:pt x="218605" y="71107"/>
                  </a:lnTo>
                  <a:lnTo>
                    <a:pt x="209524" y="69265"/>
                  </a:lnTo>
                  <a:lnTo>
                    <a:pt x="202120" y="64274"/>
                  </a:lnTo>
                  <a:lnTo>
                    <a:pt x="197116" y="56857"/>
                  </a:lnTo>
                  <a:lnTo>
                    <a:pt x="195287" y="47790"/>
                  </a:lnTo>
                  <a:lnTo>
                    <a:pt x="197116" y="38709"/>
                  </a:lnTo>
                  <a:lnTo>
                    <a:pt x="202120" y="31292"/>
                  </a:lnTo>
                  <a:lnTo>
                    <a:pt x="209524" y="26289"/>
                  </a:lnTo>
                  <a:lnTo>
                    <a:pt x="218605" y="24447"/>
                  </a:lnTo>
                  <a:lnTo>
                    <a:pt x="227685" y="26289"/>
                  </a:lnTo>
                  <a:lnTo>
                    <a:pt x="235102" y="31292"/>
                  </a:lnTo>
                  <a:lnTo>
                    <a:pt x="240093" y="38709"/>
                  </a:lnTo>
                  <a:lnTo>
                    <a:pt x="241922" y="47790"/>
                  </a:lnTo>
                  <a:lnTo>
                    <a:pt x="241922" y="0"/>
                  </a:lnTo>
                  <a:lnTo>
                    <a:pt x="141935" y="0"/>
                  </a:lnTo>
                  <a:lnTo>
                    <a:pt x="89763" y="95554"/>
                  </a:lnTo>
                  <a:lnTo>
                    <a:pt x="347446" y="95554"/>
                  </a:lnTo>
                  <a:close/>
                </a:path>
                <a:path w="437515" h="594994">
                  <a:moveTo>
                    <a:pt x="437210" y="57442"/>
                  </a:moveTo>
                  <a:lnTo>
                    <a:pt x="430403" y="50622"/>
                  </a:lnTo>
                  <a:lnTo>
                    <a:pt x="421982" y="50622"/>
                  </a:lnTo>
                  <a:lnTo>
                    <a:pt x="334086" y="50622"/>
                  </a:lnTo>
                  <a:lnTo>
                    <a:pt x="352628" y="84645"/>
                  </a:lnTo>
                  <a:lnTo>
                    <a:pt x="405358" y="84645"/>
                  </a:lnTo>
                  <a:lnTo>
                    <a:pt x="405358" y="560933"/>
                  </a:lnTo>
                  <a:lnTo>
                    <a:pt x="31851" y="560933"/>
                  </a:lnTo>
                  <a:lnTo>
                    <a:pt x="31851" y="84645"/>
                  </a:lnTo>
                  <a:lnTo>
                    <a:pt x="84582" y="84645"/>
                  </a:lnTo>
                  <a:lnTo>
                    <a:pt x="103162" y="50622"/>
                  </a:lnTo>
                  <a:lnTo>
                    <a:pt x="6819" y="50622"/>
                  </a:lnTo>
                  <a:lnTo>
                    <a:pt x="0" y="57442"/>
                  </a:lnTo>
                  <a:lnTo>
                    <a:pt x="0" y="588149"/>
                  </a:lnTo>
                  <a:lnTo>
                    <a:pt x="6819" y="594956"/>
                  </a:lnTo>
                  <a:lnTo>
                    <a:pt x="430403" y="594956"/>
                  </a:lnTo>
                  <a:lnTo>
                    <a:pt x="437210" y="588149"/>
                  </a:lnTo>
                  <a:lnTo>
                    <a:pt x="437210" y="5744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0" name="object 50"/>
            <p:cNvSpPr/>
            <p:nvPr/>
          </p:nvSpPr>
          <p:spPr>
            <a:xfrm>
              <a:off x="18998743" y="820237"/>
              <a:ext cx="259715" cy="360680"/>
            </a:xfrm>
            <a:custGeom>
              <a:avLst/>
              <a:gdLst/>
              <a:ahLst/>
              <a:cxnLst/>
              <a:rect l="l" t="t" r="r" b="b"/>
              <a:pathLst>
                <a:path w="259715" h="360680">
                  <a:moveTo>
                    <a:pt x="72136" y="326872"/>
                  </a:moveTo>
                  <a:lnTo>
                    <a:pt x="12" y="326872"/>
                  </a:lnTo>
                  <a:lnTo>
                    <a:pt x="12" y="346570"/>
                  </a:lnTo>
                  <a:lnTo>
                    <a:pt x="49999" y="346570"/>
                  </a:lnTo>
                  <a:lnTo>
                    <a:pt x="72136" y="326872"/>
                  </a:lnTo>
                  <a:close/>
                </a:path>
                <a:path w="259715" h="360680">
                  <a:moveTo>
                    <a:pt x="75234" y="269836"/>
                  </a:moveTo>
                  <a:lnTo>
                    <a:pt x="54749" y="250151"/>
                  </a:lnTo>
                  <a:lnTo>
                    <a:pt x="12" y="250151"/>
                  </a:lnTo>
                  <a:lnTo>
                    <a:pt x="12" y="269836"/>
                  </a:lnTo>
                  <a:lnTo>
                    <a:pt x="75234" y="269836"/>
                  </a:lnTo>
                  <a:close/>
                </a:path>
                <a:path w="259715" h="360680">
                  <a:moveTo>
                    <a:pt x="90220" y="116357"/>
                  </a:moveTo>
                  <a:lnTo>
                    <a:pt x="71894" y="96672"/>
                  </a:lnTo>
                  <a:lnTo>
                    <a:pt x="12" y="96672"/>
                  </a:lnTo>
                  <a:lnTo>
                    <a:pt x="12" y="116357"/>
                  </a:lnTo>
                  <a:lnTo>
                    <a:pt x="90220" y="116357"/>
                  </a:lnTo>
                  <a:close/>
                </a:path>
                <a:path w="259715" h="360680">
                  <a:moveTo>
                    <a:pt x="190144" y="18440"/>
                  </a:moveTo>
                  <a:lnTo>
                    <a:pt x="12" y="18440"/>
                  </a:lnTo>
                  <a:lnTo>
                    <a:pt x="12" y="38138"/>
                  </a:lnTo>
                  <a:lnTo>
                    <a:pt x="169494" y="38138"/>
                  </a:lnTo>
                  <a:lnTo>
                    <a:pt x="190144" y="18440"/>
                  </a:lnTo>
                  <a:close/>
                </a:path>
                <a:path w="259715" h="360680">
                  <a:moveTo>
                    <a:pt x="213106" y="245935"/>
                  </a:moveTo>
                  <a:lnTo>
                    <a:pt x="198043" y="230873"/>
                  </a:lnTo>
                  <a:lnTo>
                    <a:pt x="148475" y="280454"/>
                  </a:lnTo>
                  <a:lnTo>
                    <a:pt x="98907" y="230873"/>
                  </a:lnTo>
                  <a:lnTo>
                    <a:pt x="83858" y="245935"/>
                  </a:lnTo>
                  <a:lnTo>
                    <a:pt x="133426" y="295503"/>
                  </a:lnTo>
                  <a:lnTo>
                    <a:pt x="83858" y="345071"/>
                  </a:lnTo>
                  <a:lnTo>
                    <a:pt x="98907" y="360121"/>
                  </a:lnTo>
                  <a:lnTo>
                    <a:pt x="148475" y="310553"/>
                  </a:lnTo>
                  <a:lnTo>
                    <a:pt x="198043" y="360121"/>
                  </a:lnTo>
                  <a:lnTo>
                    <a:pt x="213106" y="345071"/>
                  </a:lnTo>
                  <a:lnTo>
                    <a:pt x="178574" y="310553"/>
                  </a:lnTo>
                  <a:lnTo>
                    <a:pt x="163537" y="295503"/>
                  </a:lnTo>
                  <a:lnTo>
                    <a:pt x="178587" y="280454"/>
                  </a:lnTo>
                  <a:lnTo>
                    <a:pt x="213106" y="245935"/>
                  </a:lnTo>
                  <a:close/>
                </a:path>
                <a:path w="259715" h="360680">
                  <a:moveTo>
                    <a:pt x="243865" y="173405"/>
                  </a:moveTo>
                  <a:lnTo>
                    <a:pt x="0" y="173405"/>
                  </a:lnTo>
                  <a:lnTo>
                    <a:pt x="0" y="193090"/>
                  </a:lnTo>
                  <a:lnTo>
                    <a:pt x="243865" y="193090"/>
                  </a:lnTo>
                  <a:lnTo>
                    <a:pt x="243865" y="173405"/>
                  </a:lnTo>
                  <a:close/>
                </a:path>
                <a:path w="259715" h="360680">
                  <a:moveTo>
                    <a:pt x="259575" y="15608"/>
                  </a:moveTo>
                  <a:lnTo>
                    <a:pt x="243967" y="0"/>
                  </a:lnTo>
                  <a:lnTo>
                    <a:pt x="141109" y="102870"/>
                  </a:lnTo>
                  <a:lnTo>
                    <a:pt x="99453" y="61214"/>
                  </a:lnTo>
                  <a:lnTo>
                    <a:pt x="83858" y="76809"/>
                  </a:lnTo>
                  <a:lnTo>
                    <a:pt x="140995" y="133959"/>
                  </a:lnTo>
                  <a:lnTo>
                    <a:pt x="141224" y="133959"/>
                  </a:lnTo>
                  <a:lnTo>
                    <a:pt x="259575" y="15608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596514" y="1819791"/>
            <a:ext cx="4290695" cy="14650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7015">
              <a:lnSpc>
                <a:spcPct val="111300"/>
              </a:lnSpc>
              <a:spcBef>
                <a:spcPts val="100"/>
              </a:spcBef>
            </a:pP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Diverse concurrenten bieden schokdempers van uiteenlopende kwaliteit aan. Zelfs bij nieuwe schokdempers van concurrenten kan het gewenste normgedrag al aanzienlijk van de originele schokdemper afwijken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Dat hebben ook tests van het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Fahrzeugtechnisches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Versuchszentrum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van de</a:t>
            </a:r>
            <a:r>
              <a:rPr lang="nl-NL" sz="950" b="0" spc="-4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TU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Dresden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uitgewezen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In opdracht van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Group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AG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werd de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originele schokdemper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A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204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323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26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00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(C‑Klasse</a:t>
            </a:r>
            <a:r>
              <a:rPr lang="nl-NL" sz="95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204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vooras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)</a:t>
            </a:r>
            <a:r>
              <a:rPr lang="nl-NL" sz="950" b="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samen met drie vergelijkbare producten van concurrenten op de testbank en in een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C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180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Kompressor</a:t>
            </a:r>
            <a:r>
              <a:rPr lang="nl-NL" sz="950" b="0" spc="-3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met eerste kentekenregistratie in 2009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getest.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De test liep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n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ovember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2016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tot en met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f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ebruari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2017.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96514" y="3288394"/>
            <a:ext cx="2985135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Hier</a:t>
            </a:r>
            <a:r>
              <a:rPr lang="nl-NL" sz="950" b="1" spc="-2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vindt u een samenvatting van de uitgevoerde tests: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097842" y="1819791"/>
            <a:ext cx="4352925" cy="17895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Slijtagebestendigheid:</a:t>
            </a:r>
            <a:r>
              <a:rPr lang="nl-NL" sz="950" b="1" spc="4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om de slijtagebestendigheid te beoordelen, zijn geconditioneerde (door gecontroleerde en reproduceerbare slijtage kunstmatig verouderde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)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schokdempers vergeleken met nieuwe schokdempers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Hierbij werden de verschillen van de druk- en trekkrachten bij de maximale VDA90‑snelheid voor nieuw dempers en de slechtste, geconditioneerde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dempers uit het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F‑v‑diagram gebruikt. Daaruit werden de gemiddelde waarden bepaald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Uit de test blijkt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: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700" marR="32384">
              <a:lnSpc>
                <a:spcPct val="111300"/>
              </a:lnSpc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originele schokdemper vertoont samen met één product van een concurrent het minste dempingskrachtverlies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werking neemt nauwelijks af door de conditionering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Alleen bij de compressiedemping treedt bij hoge snelheden krachtsverlies op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Dat maakt de Mercedes-Benz originele schokdemper de beste van de test.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16163002" y="1808614"/>
            <a:ext cx="3332479" cy="2009139"/>
            <a:chOff x="16163002" y="1808614"/>
            <a:chExt cx="3332479" cy="2009139"/>
          </a:xfrm>
        </p:grpSpPr>
        <p:sp>
          <p:nvSpPr>
            <p:cNvPr id="55" name="object 55"/>
            <p:cNvSpPr/>
            <p:nvPr/>
          </p:nvSpPr>
          <p:spPr>
            <a:xfrm>
              <a:off x="16163002" y="1808614"/>
              <a:ext cx="3332479" cy="2009139"/>
            </a:xfrm>
            <a:custGeom>
              <a:avLst/>
              <a:gdLst/>
              <a:ahLst/>
              <a:cxnLst/>
              <a:rect l="l" t="t" r="r" b="b"/>
              <a:pathLst>
                <a:path w="3332480" h="2009139">
                  <a:moveTo>
                    <a:pt x="3331878" y="0"/>
                  </a:moveTo>
                  <a:lnTo>
                    <a:pt x="0" y="0"/>
                  </a:lnTo>
                  <a:lnTo>
                    <a:pt x="0" y="2009132"/>
                  </a:lnTo>
                  <a:lnTo>
                    <a:pt x="3331878" y="2009132"/>
                  </a:lnTo>
                  <a:lnTo>
                    <a:pt x="3331878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56" name="object 5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230683" y="2068184"/>
              <a:ext cx="169235" cy="169223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230683" y="2492096"/>
              <a:ext cx="169235" cy="169223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230683" y="2754819"/>
              <a:ext cx="169235" cy="169223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230683" y="3017543"/>
              <a:ext cx="169235" cy="169223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230683" y="3280266"/>
              <a:ext cx="169235" cy="169223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230683" y="3542990"/>
              <a:ext cx="169235" cy="169223"/>
            </a:xfrm>
            <a:prstGeom prst="rect">
              <a:avLst/>
            </a:prstGeom>
          </p:spPr>
        </p:pic>
      </p:grpSp>
      <p:sp>
        <p:nvSpPr>
          <p:cNvPr id="62" name="object 62"/>
          <p:cNvSpPr txBox="1"/>
          <p:nvPr/>
        </p:nvSpPr>
        <p:spPr>
          <a:xfrm>
            <a:off x="16163002" y="1808614"/>
            <a:ext cx="3718848" cy="1906419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55"/>
              </a:spcBef>
            </a:pPr>
            <a:r>
              <a:rPr lang="nl-NL" sz="950" b="1" spc="-20" dirty="0">
                <a:solidFill>
                  <a:srgbClr val="1A1A18"/>
                </a:solidFill>
                <a:latin typeface="MB Corpo S Text"/>
                <a:cs typeface="MB Corpo S Text"/>
              </a:rPr>
              <a:t>Voordelen van </a:t>
            </a:r>
            <a:r>
              <a:rPr lang="nl-NL" sz="950" b="1" spc="-25" dirty="0">
                <a:solidFill>
                  <a:srgbClr val="1A1A18"/>
                </a:solidFill>
                <a:latin typeface="MB Corpo S Text"/>
                <a:cs typeface="MB Corpo S Text"/>
              </a:rPr>
              <a:t>Mercedes-</a:t>
            </a: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Benz</a:t>
            </a:r>
            <a:r>
              <a:rPr lang="nl-NL" sz="950" b="1" spc="4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1" spc="-20" dirty="0">
                <a:solidFill>
                  <a:srgbClr val="1A1A18"/>
                </a:solidFill>
                <a:latin typeface="MB Corpo S Text"/>
                <a:cs typeface="MB Corpo S Text"/>
              </a:rPr>
              <a:t>originele schokdempers</a:t>
            </a:r>
            <a:endParaRPr lang="nl-NL" sz="950" dirty="0">
              <a:latin typeface="MB Corpo S Text"/>
              <a:cs typeface="MB Corpo S Text"/>
            </a:endParaRPr>
          </a:p>
          <a:p>
            <a:pPr marL="372110" marR="443865">
              <a:lnSpc>
                <a:spcPct val="111300"/>
              </a:lnSpc>
              <a:spcBef>
                <a:spcPts val="520"/>
              </a:spcBef>
            </a:pP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Gaan vele kilometers mee/lange levensduur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(ca.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300.000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km)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 marR="2027555">
              <a:lnSpc>
                <a:spcPct val="181500"/>
              </a:lnSpc>
            </a:pP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Optimaal comfort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b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</a:b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Nauwkeurige maatvoering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 marR="685165">
              <a:lnSpc>
                <a:spcPct val="181500"/>
              </a:lnSpc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Hoge slijtagebestendigheid</a:t>
            </a:r>
            <a:endParaRPr lang="nl-NL" sz="950" b="0" spc="-10" dirty="0">
              <a:solidFill>
                <a:srgbClr val="1A1A18"/>
              </a:solidFill>
              <a:latin typeface="MB Corpo S Text Light"/>
              <a:cs typeface="MB Corpo S Text Light"/>
            </a:endParaRPr>
          </a:p>
          <a:p>
            <a:pPr marL="372110" marR="685165">
              <a:lnSpc>
                <a:spcPct val="181500"/>
              </a:lnSpc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Hoge remveiligheid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>
              <a:lnSpc>
                <a:spcPct val="100000"/>
              </a:lnSpc>
              <a:spcBef>
                <a:spcPts val="925"/>
              </a:spcBef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Optimale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grip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en bochtenstabiliteit, optimaal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stuurgedrag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16163002" y="3978935"/>
            <a:ext cx="3332479" cy="2020570"/>
            <a:chOff x="16163002" y="3978935"/>
            <a:chExt cx="3332479" cy="2020570"/>
          </a:xfrm>
        </p:grpSpPr>
        <p:sp>
          <p:nvSpPr>
            <p:cNvPr id="64" name="object 64"/>
            <p:cNvSpPr/>
            <p:nvPr/>
          </p:nvSpPr>
          <p:spPr>
            <a:xfrm>
              <a:off x="16163002" y="3978935"/>
              <a:ext cx="3332479" cy="2020570"/>
            </a:xfrm>
            <a:custGeom>
              <a:avLst/>
              <a:gdLst/>
              <a:ahLst/>
              <a:cxnLst/>
              <a:rect l="l" t="t" r="r" b="b"/>
              <a:pathLst>
                <a:path w="3332480" h="2020570">
                  <a:moveTo>
                    <a:pt x="3331878" y="0"/>
                  </a:moveTo>
                  <a:lnTo>
                    <a:pt x="0" y="0"/>
                  </a:lnTo>
                  <a:lnTo>
                    <a:pt x="0" y="2020570"/>
                  </a:lnTo>
                  <a:lnTo>
                    <a:pt x="3331878" y="2020570"/>
                  </a:lnTo>
                  <a:lnTo>
                    <a:pt x="3331878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65" name="object 6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230690" y="4238517"/>
              <a:ext cx="169223" cy="169223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230690" y="4501240"/>
              <a:ext cx="169223" cy="169223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230690" y="4763964"/>
              <a:ext cx="169223" cy="169223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230690" y="5026687"/>
              <a:ext cx="169223" cy="169223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230690" y="5450600"/>
              <a:ext cx="169223" cy="169223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230690" y="5713324"/>
              <a:ext cx="169223" cy="169223"/>
            </a:xfrm>
            <a:prstGeom prst="rect">
              <a:avLst/>
            </a:prstGeom>
          </p:spPr>
        </p:pic>
      </p:grpSp>
      <p:sp>
        <p:nvSpPr>
          <p:cNvPr id="71" name="object 71"/>
          <p:cNvSpPr txBox="1"/>
          <p:nvPr/>
        </p:nvSpPr>
        <p:spPr>
          <a:xfrm>
            <a:off x="16163002" y="3978935"/>
            <a:ext cx="3332479" cy="188487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55"/>
              </a:spcBef>
            </a:pPr>
            <a:r>
              <a:rPr lang="nl-NL" sz="950" b="1" spc="-25" dirty="0">
                <a:solidFill>
                  <a:srgbClr val="1A1A18"/>
                </a:solidFill>
                <a:latin typeface="MB Corpo S Text"/>
                <a:cs typeface="MB Corpo S Text"/>
              </a:rPr>
              <a:t>Nadelen van gebrekkige schokdempers</a:t>
            </a:r>
            <a:endParaRPr lang="nl-NL" sz="950" dirty="0">
              <a:latin typeface="MB Corpo S Text"/>
              <a:cs typeface="MB Corpo S Text"/>
            </a:endParaRPr>
          </a:p>
          <a:p>
            <a:pPr marL="372110">
              <a:lnSpc>
                <a:spcPct val="100000"/>
              </a:lnSpc>
              <a:spcBef>
                <a:spcPts val="650"/>
              </a:spcBef>
            </a:pP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Langere remweg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 marR="909955">
              <a:lnSpc>
                <a:spcPct val="181500"/>
              </a:lnSpc>
            </a:pP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Verminderde werking van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ABS,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ASR, 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ESP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Meer gevaar bij zijwinden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 marR="143510">
              <a:lnSpc>
                <a:spcPct val="111300"/>
              </a:lnSpc>
              <a:spcBef>
                <a:spcPts val="795"/>
              </a:spcBef>
            </a:pP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Groter risico op </a:t>
            </a:r>
            <a:r>
              <a:rPr lang="nl-NL" sz="95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a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quaplaning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(tot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aan volledig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verlies van controle over het voertuig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)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 marR="102870">
              <a:lnSpc>
                <a:spcPct val="181500"/>
              </a:lnSpc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Slechte bochtenstabiliteit (uitbreken, onderstuur) </a:t>
            </a:r>
            <a:b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</a:b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Beperkt veercomfort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5110642" y="4758655"/>
            <a:ext cx="4332605" cy="1724660"/>
            <a:chOff x="5110642" y="4758655"/>
            <a:chExt cx="4332605" cy="1724660"/>
          </a:xfrm>
        </p:grpSpPr>
        <p:sp>
          <p:nvSpPr>
            <p:cNvPr id="73" name="object 73"/>
            <p:cNvSpPr/>
            <p:nvPr/>
          </p:nvSpPr>
          <p:spPr>
            <a:xfrm>
              <a:off x="5110642" y="4758655"/>
              <a:ext cx="4332605" cy="1724660"/>
            </a:xfrm>
            <a:custGeom>
              <a:avLst/>
              <a:gdLst/>
              <a:ahLst/>
              <a:cxnLst/>
              <a:rect l="l" t="t" r="r" b="b"/>
              <a:pathLst>
                <a:path w="4332605" h="1724660">
                  <a:moveTo>
                    <a:pt x="4332199" y="0"/>
                  </a:moveTo>
                  <a:lnTo>
                    <a:pt x="0" y="0"/>
                  </a:lnTo>
                  <a:lnTo>
                    <a:pt x="0" y="1724414"/>
                  </a:lnTo>
                  <a:lnTo>
                    <a:pt x="4332199" y="1724414"/>
                  </a:lnTo>
                  <a:lnTo>
                    <a:pt x="4332199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74" name="object 74"/>
            <p:cNvSpPr/>
            <p:nvPr/>
          </p:nvSpPr>
          <p:spPr>
            <a:xfrm>
              <a:off x="5648777" y="5065049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90408" y="0"/>
                  </a:lnTo>
                </a:path>
                <a:path w="3591559">
                  <a:moveTo>
                    <a:pt x="728088" y="0"/>
                  </a:moveTo>
                  <a:lnTo>
                    <a:pt x="1149374" y="0"/>
                  </a:lnTo>
                </a:path>
                <a:path w="3591559">
                  <a:moveTo>
                    <a:pt x="1587053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2867317" y="0"/>
                  </a:lnTo>
                </a:path>
                <a:path w="3591559">
                  <a:moveTo>
                    <a:pt x="3304996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75" name="object 75"/>
            <p:cNvSpPr/>
            <p:nvPr/>
          </p:nvSpPr>
          <p:spPr>
            <a:xfrm>
              <a:off x="5650566" y="5066836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76" name="object 76"/>
            <p:cNvSpPr/>
            <p:nvPr/>
          </p:nvSpPr>
          <p:spPr>
            <a:xfrm>
              <a:off x="9238166" y="5066836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77" name="object 77"/>
            <p:cNvSpPr/>
            <p:nvPr/>
          </p:nvSpPr>
          <p:spPr>
            <a:xfrm>
              <a:off x="5648777" y="5186891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90408" y="0"/>
                  </a:lnTo>
                </a:path>
                <a:path w="3591559">
                  <a:moveTo>
                    <a:pt x="728088" y="0"/>
                  </a:moveTo>
                  <a:lnTo>
                    <a:pt x="1149374" y="0"/>
                  </a:lnTo>
                </a:path>
                <a:path w="3591559">
                  <a:moveTo>
                    <a:pt x="1587053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2867317" y="0"/>
                  </a:lnTo>
                </a:path>
                <a:path w="3591559">
                  <a:moveTo>
                    <a:pt x="3304996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78" name="object 78"/>
            <p:cNvSpPr/>
            <p:nvPr/>
          </p:nvSpPr>
          <p:spPr>
            <a:xfrm>
              <a:off x="5650566" y="5188680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79" name="object 79"/>
            <p:cNvSpPr/>
            <p:nvPr/>
          </p:nvSpPr>
          <p:spPr>
            <a:xfrm>
              <a:off x="9238166" y="5188680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80" name="object 80"/>
            <p:cNvSpPr/>
            <p:nvPr/>
          </p:nvSpPr>
          <p:spPr>
            <a:xfrm>
              <a:off x="5648777" y="5308735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1149374" y="0"/>
                  </a:lnTo>
                </a:path>
                <a:path w="3591559">
                  <a:moveTo>
                    <a:pt x="1587053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81" name="object 81"/>
            <p:cNvSpPr/>
            <p:nvPr/>
          </p:nvSpPr>
          <p:spPr>
            <a:xfrm>
              <a:off x="5650566" y="5310523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82" name="object 82"/>
            <p:cNvSpPr/>
            <p:nvPr/>
          </p:nvSpPr>
          <p:spPr>
            <a:xfrm>
              <a:off x="9238166" y="5310523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83" name="object 83"/>
            <p:cNvSpPr/>
            <p:nvPr/>
          </p:nvSpPr>
          <p:spPr>
            <a:xfrm>
              <a:off x="5648777" y="5430578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84" name="object 84"/>
            <p:cNvSpPr/>
            <p:nvPr/>
          </p:nvSpPr>
          <p:spPr>
            <a:xfrm>
              <a:off x="5650566" y="5432365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85" name="object 85"/>
            <p:cNvSpPr/>
            <p:nvPr/>
          </p:nvSpPr>
          <p:spPr>
            <a:xfrm>
              <a:off x="9238166" y="5432365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86" name="object 86"/>
            <p:cNvSpPr/>
            <p:nvPr/>
          </p:nvSpPr>
          <p:spPr>
            <a:xfrm>
              <a:off x="5648777" y="5552421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87" name="object 87"/>
            <p:cNvSpPr/>
            <p:nvPr/>
          </p:nvSpPr>
          <p:spPr>
            <a:xfrm>
              <a:off x="5650566" y="5554208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88" name="object 88"/>
            <p:cNvSpPr/>
            <p:nvPr/>
          </p:nvSpPr>
          <p:spPr>
            <a:xfrm>
              <a:off x="9238166" y="5554208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89" name="object 89"/>
            <p:cNvSpPr/>
            <p:nvPr/>
          </p:nvSpPr>
          <p:spPr>
            <a:xfrm>
              <a:off x="5648777" y="5674263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90" name="object 90"/>
            <p:cNvSpPr/>
            <p:nvPr/>
          </p:nvSpPr>
          <p:spPr>
            <a:xfrm>
              <a:off x="5650566" y="5676052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91" name="object 91"/>
            <p:cNvSpPr/>
            <p:nvPr/>
          </p:nvSpPr>
          <p:spPr>
            <a:xfrm>
              <a:off x="9238166" y="5676052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92" name="object 92"/>
            <p:cNvSpPr/>
            <p:nvPr/>
          </p:nvSpPr>
          <p:spPr>
            <a:xfrm>
              <a:off x="5648777" y="5796107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93" name="object 93"/>
            <p:cNvSpPr/>
            <p:nvPr/>
          </p:nvSpPr>
          <p:spPr>
            <a:xfrm>
              <a:off x="5650566" y="5797895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94" name="object 94"/>
            <p:cNvSpPr/>
            <p:nvPr/>
          </p:nvSpPr>
          <p:spPr>
            <a:xfrm>
              <a:off x="9238166" y="5797895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95" name="object 95"/>
            <p:cNvSpPr/>
            <p:nvPr/>
          </p:nvSpPr>
          <p:spPr>
            <a:xfrm>
              <a:off x="5648777" y="5917950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96" name="object 96"/>
            <p:cNvSpPr/>
            <p:nvPr/>
          </p:nvSpPr>
          <p:spPr>
            <a:xfrm>
              <a:off x="5650566" y="5919737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97" name="object 97"/>
            <p:cNvSpPr/>
            <p:nvPr/>
          </p:nvSpPr>
          <p:spPr>
            <a:xfrm>
              <a:off x="9238166" y="5919737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98" name="object 98"/>
            <p:cNvSpPr/>
            <p:nvPr/>
          </p:nvSpPr>
          <p:spPr>
            <a:xfrm>
              <a:off x="5648777" y="6039793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99" name="object 99"/>
            <p:cNvSpPr/>
            <p:nvPr/>
          </p:nvSpPr>
          <p:spPr>
            <a:xfrm>
              <a:off x="5650566" y="6041580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00" name="object 100"/>
            <p:cNvSpPr/>
            <p:nvPr/>
          </p:nvSpPr>
          <p:spPr>
            <a:xfrm>
              <a:off x="9238166" y="6041580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648777" y="6161635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102" name="object 102"/>
          <p:cNvSpPr txBox="1"/>
          <p:nvPr/>
        </p:nvSpPr>
        <p:spPr>
          <a:xfrm>
            <a:off x="5313369" y="5350566"/>
            <a:ext cx="294005" cy="87820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810">
              <a:lnSpc>
                <a:spcPct val="100000"/>
              </a:lnSpc>
              <a:spcBef>
                <a:spcPts val="395"/>
              </a:spcBef>
            </a:pPr>
            <a:r>
              <a:rPr lang="nl-NL" sz="5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–30,00</a:t>
            </a:r>
            <a:r>
              <a:rPr lang="nl-NL" sz="5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–40,00</a:t>
            </a:r>
            <a:r>
              <a:rPr lang="nl-NL" sz="550" b="0" spc="-7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2540">
              <a:lnSpc>
                <a:spcPct val="100000"/>
              </a:lnSpc>
              <a:spcBef>
                <a:spcPts val="300"/>
              </a:spcBef>
            </a:pPr>
            <a:r>
              <a:rPr lang="nl-NL" sz="5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–50,00</a:t>
            </a:r>
            <a:r>
              <a:rPr lang="nl-NL" sz="5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>
              <a:lnSpc>
                <a:spcPct val="100000"/>
              </a:lnSpc>
              <a:spcBef>
                <a:spcPts val="295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–60,00</a:t>
            </a:r>
            <a:r>
              <a:rPr lang="nl-NL" sz="550" b="0" spc="-7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11430">
              <a:lnSpc>
                <a:spcPct val="100000"/>
              </a:lnSpc>
              <a:spcBef>
                <a:spcPts val="300"/>
              </a:spcBef>
            </a:pPr>
            <a:r>
              <a:rPr lang="nl-NL" sz="5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–70,00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%</a:t>
            </a:r>
            <a:endParaRPr lang="nl-NL" sz="550" dirty="0">
              <a:latin typeface="MB Corpo S Text Light"/>
              <a:cs typeface="MB Corpo S Text Light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nl-NL" sz="5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–80,00</a:t>
            </a:r>
            <a:r>
              <a:rPr lang="nl-NL" sz="5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3175">
              <a:lnSpc>
                <a:spcPct val="100000"/>
              </a:lnSpc>
              <a:spcBef>
                <a:spcPts val="300"/>
              </a:spcBef>
            </a:pPr>
            <a:r>
              <a:rPr lang="nl-NL" sz="5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–90,00</a:t>
            </a:r>
            <a:r>
              <a:rPr lang="nl-NL" sz="5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39180" y="5063257"/>
            <a:ext cx="3014980" cy="839469"/>
          </a:xfrm>
          <a:custGeom>
            <a:avLst/>
            <a:gdLst/>
            <a:ahLst/>
            <a:cxnLst/>
            <a:rect l="l" t="t" r="r" b="b"/>
            <a:pathLst>
              <a:path w="3014979" h="839470">
                <a:moveTo>
                  <a:pt x="437680" y="12"/>
                </a:moveTo>
                <a:lnTo>
                  <a:pt x="0" y="12"/>
                </a:lnTo>
                <a:lnTo>
                  <a:pt x="0" y="201396"/>
                </a:lnTo>
                <a:lnTo>
                  <a:pt x="437680" y="201396"/>
                </a:lnTo>
                <a:lnTo>
                  <a:pt x="437680" y="12"/>
                </a:lnTo>
                <a:close/>
              </a:path>
              <a:path w="3014979" h="839470">
                <a:moveTo>
                  <a:pt x="1296644" y="0"/>
                </a:moveTo>
                <a:lnTo>
                  <a:pt x="858964" y="0"/>
                </a:lnTo>
                <a:lnTo>
                  <a:pt x="858964" y="304609"/>
                </a:lnTo>
                <a:lnTo>
                  <a:pt x="1296644" y="304609"/>
                </a:lnTo>
                <a:lnTo>
                  <a:pt x="1296644" y="0"/>
                </a:lnTo>
                <a:close/>
              </a:path>
              <a:path w="3014979" h="839470">
                <a:moveTo>
                  <a:pt x="2155609" y="12"/>
                </a:moveTo>
                <a:lnTo>
                  <a:pt x="1717929" y="12"/>
                </a:lnTo>
                <a:lnTo>
                  <a:pt x="1717929" y="839368"/>
                </a:lnTo>
                <a:lnTo>
                  <a:pt x="2155609" y="839368"/>
                </a:lnTo>
                <a:lnTo>
                  <a:pt x="2155609" y="12"/>
                </a:lnTo>
                <a:close/>
              </a:path>
              <a:path w="3014979" h="839470">
                <a:moveTo>
                  <a:pt x="3014586" y="12"/>
                </a:moveTo>
                <a:lnTo>
                  <a:pt x="2576906" y="12"/>
                </a:lnTo>
                <a:lnTo>
                  <a:pt x="2576906" y="201396"/>
                </a:lnTo>
                <a:lnTo>
                  <a:pt x="3014586" y="201396"/>
                </a:lnTo>
                <a:lnTo>
                  <a:pt x="3014586" y="12"/>
                </a:lnTo>
                <a:close/>
              </a:path>
            </a:pathLst>
          </a:custGeom>
          <a:solidFill>
            <a:srgbClr val="009EE3"/>
          </a:solidFill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104" name="object 104"/>
          <p:cNvSpPr txBox="1"/>
          <p:nvPr/>
        </p:nvSpPr>
        <p:spPr>
          <a:xfrm>
            <a:off x="6863577" y="5539930"/>
            <a:ext cx="320040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–24,5</a:t>
            </a:r>
            <a:r>
              <a:rPr lang="nl-NL" sz="700" b="1" spc="-5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1" spc="-50" dirty="0">
                <a:solidFill>
                  <a:srgbClr val="1A1A18"/>
                </a:solidFill>
                <a:latin typeface="MB Corpo S Text"/>
                <a:cs typeface="MB Corpo S Text"/>
              </a:rPr>
              <a:t>%</a:t>
            </a:r>
            <a:endParaRPr lang="nl-NL" sz="700" dirty="0">
              <a:latin typeface="MB Corpo S Text"/>
              <a:cs typeface="MB Corpo S Text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6013758" y="5417248"/>
            <a:ext cx="2878455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2576830" algn="l"/>
              </a:tabLst>
            </a:pP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–17,5</a:t>
            </a:r>
            <a:r>
              <a:rPr lang="nl-NL" sz="700" b="1" spc="-5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1" spc="-50" dirty="0">
                <a:solidFill>
                  <a:srgbClr val="1A1A18"/>
                </a:solidFill>
                <a:latin typeface="MB Corpo S Text"/>
                <a:cs typeface="MB Corpo S Text"/>
              </a:rPr>
              <a:t>%</a:t>
            </a:r>
            <a:r>
              <a:rPr lang="nl-NL" sz="700" b="1" dirty="0">
                <a:solidFill>
                  <a:srgbClr val="1A1A18"/>
                </a:solidFill>
                <a:latin typeface="MB Corpo S Text"/>
                <a:cs typeface="MB Corpo S Text"/>
              </a:rPr>
              <a:t>	</a:t>
            </a: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–17,5</a:t>
            </a:r>
            <a:r>
              <a:rPr lang="nl-NL" sz="700" b="1" spc="-6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1" spc="-50" dirty="0">
                <a:solidFill>
                  <a:srgbClr val="1A1A18"/>
                </a:solidFill>
                <a:latin typeface="MB Corpo S Text"/>
                <a:cs typeface="MB Corpo S Text"/>
              </a:rPr>
              <a:t>%</a:t>
            </a:r>
            <a:endParaRPr lang="nl-NL" sz="700" dirty="0">
              <a:latin typeface="MB Corpo S Text"/>
              <a:cs typeface="MB Corpo S Tex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861050" y="6228710"/>
            <a:ext cx="611372" cy="201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880" marR="5080" indent="-56515">
              <a:lnSpc>
                <a:spcPct val="115399"/>
              </a:lnSpc>
              <a:spcBef>
                <a:spcPts val="95"/>
              </a:spcBef>
            </a:pPr>
            <a:r>
              <a:rPr lang="nl-NL" sz="55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550" b="0" spc="50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origineel onderdeel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776024" y="6239456"/>
            <a:ext cx="494665" cy="99386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lang="nl-NL" sz="550" dirty="0">
                <a:solidFill>
                  <a:srgbClr val="1A1A18"/>
                </a:solidFill>
                <a:latin typeface="MB Corpo S Text Light"/>
                <a:cs typeface="MB Corpo S Text Light"/>
              </a:rPr>
              <a:t>Concurrent</a:t>
            </a:r>
            <a:r>
              <a:rPr lang="nl-NL" sz="550" b="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1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7628888" y="6030658"/>
            <a:ext cx="507365" cy="2981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4445" algn="ctr">
              <a:lnSpc>
                <a:spcPct val="100000"/>
              </a:lnSpc>
              <a:spcBef>
                <a:spcPts val="105"/>
              </a:spcBef>
            </a:pPr>
            <a:r>
              <a:rPr lang="nl-NL" sz="700" b="1" dirty="0">
                <a:solidFill>
                  <a:srgbClr val="1A1A18"/>
                </a:solidFill>
                <a:latin typeface="MB Corpo S Text"/>
                <a:cs typeface="MB Corpo S Text"/>
              </a:rPr>
              <a:t>–69</a:t>
            </a:r>
            <a:r>
              <a:rPr lang="nl-NL" sz="700" b="1" spc="-7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1" spc="-60" dirty="0">
                <a:solidFill>
                  <a:srgbClr val="1A1A18"/>
                </a:solidFill>
                <a:latin typeface="MB Corpo S Text"/>
                <a:cs typeface="MB Corpo S Text"/>
              </a:rPr>
              <a:t>%</a:t>
            </a:r>
            <a:endParaRPr lang="nl-NL" sz="700" dirty="0">
              <a:latin typeface="MB Corpo S Text"/>
              <a:cs typeface="MB Corpo S Tex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nl-NL" sz="600" dirty="0">
              <a:latin typeface="MB Corpo S Text"/>
              <a:cs typeface="MB Corpo S Text"/>
            </a:endParaRPr>
          </a:p>
          <a:p>
            <a:pPr marR="5080" algn="ctr">
              <a:lnSpc>
                <a:spcPct val="100000"/>
              </a:lnSpc>
            </a:pPr>
            <a:r>
              <a:rPr lang="nl-NL" sz="550" dirty="0">
                <a:solidFill>
                  <a:srgbClr val="1A1A18"/>
                </a:solidFill>
                <a:latin typeface="MB Corpo S Text Light"/>
                <a:cs typeface="MB Corpo S Text Light"/>
              </a:rPr>
              <a:t>Concurrent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2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8487698" y="6239456"/>
            <a:ext cx="507365" cy="99386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lang="nl-NL" sz="550" dirty="0">
                <a:solidFill>
                  <a:srgbClr val="1A1A18"/>
                </a:solidFill>
                <a:latin typeface="MB Corpo S Text Light"/>
                <a:cs typeface="MB Corpo S Text Light"/>
              </a:rPr>
              <a:t>Concurrent</a:t>
            </a:r>
            <a:r>
              <a:rPr lang="nl-NL" sz="550" b="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3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5178326" y="4792626"/>
            <a:ext cx="4210050" cy="583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  <a:tabLst>
                <a:tab pos="4196715" algn="l"/>
              </a:tabLst>
            </a:pPr>
            <a:r>
              <a:rPr lang="nl-NL" sz="950" b="1" u="sng" spc="-10" dirty="0">
                <a:solidFill>
                  <a:srgbClr val="1A1A18"/>
                </a:solidFill>
                <a:uFill>
                  <a:solidFill>
                    <a:srgbClr val="1A1A18"/>
                  </a:solidFill>
                </a:uFill>
                <a:latin typeface="MB Corpo S Text"/>
                <a:cs typeface="MB Corpo S Text"/>
              </a:rPr>
              <a:t>Gemiddeld dempingskrachtverlies</a:t>
            </a:r>
            <a:r>
              <a:rPr lang="nl-NL" sz="950" b="1" u="sng" spc="20" dirty="0">
                <a:solidFill>
                  <a:srgbClr val="1A1A18"/>
                </a:solidFill>
                <a:uFill>
                  <a:solidFill>
                    <a:srgbClr val="1A1A18"/>
                  </a:solidFill>
                </a:uFill>
                <a:latin typeface="MB Corpo S Text"/>
                <a:cs typeface="MB Corpo S Text"/>
              </a:rPr>
              <a:t> </a:t>
            </a:r>
            <a:r>
              <a:rPr lang="nl-NL" sz="950" b="1" u="sng" dirty="0">
                <a:solidFill>
                  <a:srgbClr val="1A1A18"/>
                </a:solidFill>
                <a:uFill>
                  <a:solidFill>
                    <a:srgbClr val="1A1A18"/>
                  </a:solidFill>
                </a:uFill>
                <a:latin typeface="MB Corpo S Text"/>
                <a:cs typeface="MB Corpo S Text"/>
              </a:rPr>
              <a:t>na conditionering	</a:t>
            </a:r>
            <a:endParaRPr lang="nl-NL" sz="950" dirty="0">
              <a:latin typeface="MB Corpo S Text"/>
              <a:cs typeface="MB Corpo S Text"/>
            </a:endParaRPr>
          </a:p>
          <a:p>
            <a:pPr marL="212090">
              <a:lnSpc>
                <a:spcPct val="100000"/>
              </a:lnSpc>
              <a:spcBef>
                <a:spcPts val="680"/>
              </a:spcBef>
            </a:pPr>
            <a:r>
              <a:rPr lang="nl-NL" sz="5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0,00</a:t>
            </a:r>
            <a:r>
              <a:rPr lang="nl-NL" sz="550" b="0" spc="-4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153035">
              <a:lnSpc>
                <a:spcPct val="100000"/>
              </a:lnSpc>
              <a:spcBef>
                <a:spcPts val="300"/>
              </a:spcBef>
            </a:pPr>
            <a:r>
              <a:rPr lang="nl-NL" sz="5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–10,00</a:t>
            </a:r>
            <a:r>
              <a:rPr lang="nl-NL" sz="550" b="0" spc="-4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140335">
              <a:lnSpc>
                <a:spcPct val="100000"/>
              </a:lnSpc>
              <a:spcBef>
                <a:spcPts val="300"/>
              </a:spcBef>
            </a:pPr>
            <a:r>
              <a:rPr lang="nl-NL" sz="5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–20,00</a:t>
            </a:r>
            <a:r>
              <a:rPr lang="nl-NL" sz="5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10661257" y="2927618"/>
            <a:ext cx="4332605" cy="1724660"/>
          </a:xfrm>
          <a:custGeom>
            <a:avLst/>
            <a:gdLst/>
            <a:ahLst/>
            <a:cxnLst/>
            <a:rect l="l" t="t" r="r" b="b"/>
            <a:pathLst>
              <a:path w="4332605" h="1724660">
                <a:moveTo>
                  <a:pt x="4332199" y="0"/>
                </a:moveTo>
                <a:lnTo>
                  <a:pt x="0" y="0"/>
                </a:lnTo>
                <a:lnTo>
                  <a:pt x="0" y="1724414"/>
                </a:lnTo>
                <a:lnTo>
                  <a:pt x="4332199" y="1724414"/>
                </a:lnTo>
                <a:lnTo>
                  <a:pt x="4332199" y="0"/>
                </a:lnTo>
                <a:close/>
              </a:path>
            </a:pathLst>
          </a:custGeom>
          <a:solidFill>
            <a:srgbClr val="ECECED"/>
          </a:solidFill>
        </p:spPr>
        <p:txBody>
          <a:bodyPr wrap="square" lIns="0" tIns="0" rIns="0" bIns="0" rtlCol="0"/>
          <a:lstStyle/>
          <a:p>
            <a:endParaRPr lang="nl-NL" dirty="0"/>
          </a:p>
        </p:txBody>
      </p:sp>
      <p:graphicFrame>
        <p:nvGraphicFramePr>
          <p:cNvPr id="112" name="object 112"/>
          <p:cNvGraphicFramePr>
            <a:graphicFrameLocks noGrp="1"/>
          </p:cNvGraphicFramePr>
          <p:nvPr/>
        </p:nvGraphicFramePr>
        <p:xfrm>
          <a:off x="11135097" y="3232229"/>
          <a:ext cx="3655695" cy="1091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92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1285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8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28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1270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1270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1270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1270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3" name="object 113"/>
          <p:cNvSpPr txBox="1"/>
          <p:nvPr/>
        </p:nvSpPr>
        <p:spPr>
          <a:xfrm>
            <a:off x="10894877" y="3154177"/>
            <a:ext cx="199390" cy="124333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3020">
              <a:lnSpc>
                <a:spcPct val="100000"/>
              </a:lnSpc>
              <a:spcBef>
                <a:spcPts val="395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112</a:t>
            </a:r>
            <a:r>
              <a:rPr lang="nl-NL" sz="550" b="0" spc="-6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29209">
              <a:lnSpc>
                <a:spcPct val="100000"/>
              </a:lnSpc>
              <a:spcBef>
                <a:spcPts val="300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110</a:t>
            </a:r>
            <a:r>
              <a:rPr lang="nl-NL" sz="550" b="0" spc="-6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13970">
              <a:lnSpc>
                <a:spcPct val="100000"/>
              </a:lnSpc>
              <a:spcBef>
                <a:spcPts val="300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108</a:t>
            </a:r>
            <a:r>
              <a:rPr lang="nl-NL" sz="550" b="0" spc="-6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14604">
              <a:lnSpc>
                <a:spcPct val="100000"/>
              </a:lnSpc>
              <a:spcBef>
                <a:spcPts val="295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106</a:t>
            </a:r>
            <a:r>
              <a:rPr lang="nl-NL" sz="550" b="0" spc="-6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13970">
              <a:lnSpc>
                <a:spcPct val="100000"/>
              </a:lnSpc>
              <a:spcBef>
                <a:spcPts val="300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104</a:t>
            </a:r>
            <a:r>
              <a:rPr lang="nl-NL" sz="550" b="0" spc="-6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16510">
              <a:lnSpc>
                <a:spcPct val="100000"/>
              </a:lnSpc>
              <a:spcBef>
                <a:spcPts val="300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102</a:t>
            </a:r>
            <a:r>
              <a:rPr lang="nl-NL" sz="550" b="0" spc="-6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100</a:t>
            </a:r>
            <a:r>
              <a:rPr lang="nl-NL" sz="550" b="0" spc="-6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43180">
              <a:lnSpc>
                <a:spcPct val="100000"/>
              </a:lnSpc>
              <a:spcBef>
                <a:spcPts val="295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98</a:t>
            </a:r>
            <a:r>
              <a:rPr lang="nl-NL" sz="550" b="0" spc="-60" dirty="0">
                <a:solidFill>
                  <a:srgbClr val="1A1A18"/>
                </a:solidFill>
                <a:latin typeface="MB Corpo S Text Light"/>
                <a:cs typeface="MB Corpo S Text Light"/>
              </a:rPr>
              <a:t> 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43180">
              <a:lnSpc>
                <a:spcPct val="100000"/>
              </a:lnSpc>
              <a:spcBef>
                <a:spcPts val="300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96</a:t>
            </a:r>
            <a:r>
              <a:rPr lang="nl-NL" sz="550" b="0" spc="-6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44450">
              <a:lnSpc>
                <a:spcPct val="100000"/>
              </a:lnSpc>
              <a:spcBef>
                <a:spcPts val="300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94</a:t>
            </a:r>
            <a:r>
              <a:rPr lang="nl-NL" sz="550" b="0" spc="-7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14002411" y="3544885"/>
            <a:ext cx="438150" cy="784225"/>
          </a:xfrm>
          <a:custGeom>
            <a:avLst/>
            <a:gdLst/>
            <a:ahLst/>
            <a:cxnLst/>
            <a:rect l="l" t="t" r="r" b="b"/>
            <a:pathLst>
              <a:path w="438150" h="784225">
                <a:moveTo>
                  <a:pt x="437679" y="0"/>
                </a:moveTo>
                <a:lnTo>
                  <a:pt x="0" y="0"/>
                </a:lnTo>
                <a:lnTo>
                  <a:pt x="0" y="783935"/>
                </a:lnTo>
                <a:lnTo>
                  <a:pt x="437679" y="783935"/>
                </a:lnTo>
                <a:lnTo>
                  <a:pt x="437679" y="0"/>
                </a:lnTo>
                <a:close/>
              </a:path>
            </a:pathLst>
          </a:custGeom>
          <a:solidFill>
            <a:srgbClr val="009EE3"/>
          </a:solidFill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115" name="object 115"/>
          <p:cNvSpPr txBox="1"/>
          <p:nvPr/>
        </p:nvSpPr>
        <p:spPr>
          <a:xfrm>
            <a:off x="10716252" y="2961597"/>
            <a:ext cx="4222750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209415" algn="l"/>
              </a:tabLst>
            </a:pPr>
            <a:r>
              <a:rPr lang="nl-NL" sz="950" b="1" u="sng" spc="-20" dirty="0">
                <a:solidFill>
                  <a:srgbClr val="1A1A18"/>
                </a:solidFill>
                <a:uFill>
                  <a:solidFill>
                    <a:srgbClr val="1A1A18"/>
                  </a:solidFill>
                </a:uFill>
                <a:latin typeface="MB Corpo S Text"/>
                <a:cs typeface="MB Corpo S Text"/>
              </a:rPr>
              <a:t>Remwegvergelijking nieuwe onderdelen</a:t>
            </a:r>
            <a:r>
              <a:rPr lang="nl-NL" sz="950" b="1" u="sng" dirty="0">
                <a:solidFill>
                  <a:srgbClr val="1A1A18"/>
                </a:solidFill>
                <a:uFill>
                  <a:solidFill>
                    <a:srgbClr val="1A1A18"/>
                  </a:solidFill>
                </a:uFill>
                <a:latin typeface="MB Corpo S Text"/>
                <a:cs typeface="MB Corpo S Text"/>
              </a:rPr>
              <a:t>	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10703786" y="3219517"/>
            <a:ext cx="84639" cy="1221105"/>
          </a:xfrm>
          <a:prstGeom prst="rect">
            <a:avLst/>
          </a:prstGeom>
        </p:spPr>
        <p:txBody>
          <a:bodyPr vert="vert270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nl-NL" sz="550" dirty="0">
                <a:solidFill>
                  <a:srgbClr val="1A1A18"/>
                </a:solidFill>
                <a:latin typeface="MB Corpo S Text Light"/>
                <a:cs typeface="MB Corpo S Text Light"/>
              </a:rPr>
              <a:t>Remweg vergelijken met</a:t>
            </a:r>
            <a:r>
              <a:rPr lang="nl-NL" sz="55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1205863" y="4397680"/>
            <a:ext cx="877569" cy="201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6540" marR="5080" indent="-244475">
              <a:lnSpc>
                <a:spcPct val="115399"/>
              </a:lnSpc>
              <a:spcBef>
                <a:spcPts val="95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Nieuw Mercedes‑Benz origineel onderdeel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2249718" y="4397680"/>
            <a:ext cx="507365" cy="201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755" marR="5080" indent="-59690">
              <a:lnSpc>
                <a:spcPct val="115399"/>
              </a:lnSpc>
              <a:spcBef>
                <a:spcPts val="95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Nieuw onderdeel concurrent</a:t>
            </a:r>
            <a:r>
              <a:rPr lang="nl-NL" sz="550" b="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1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13102581" y="4397680"/>
            <a:ext cx="520065" cy="201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8105" marR="5080" indent="-66040">
              <a:lnSpc>
                <a:spcPct val="115399"/>
              </a:lnSpc>
              <a:spcBef>
                <a:spcPts val="95"/>
              </a:spcBef>
            </a:pPr>
            <a:r>
              <a:rPr lang="nl-NL" sz="550" dirty="0">
                <a:solidFill>
                  <a:srgbClr val="1A1A18"/>
                </a:solidFill>
                <a:latin typeface="MB Corpo S Text Light"/>
                <a:cs typeface="MB Corpo S Text Light"/>
              </a:rPr>
              <a:t>Nieuw onderdeel c</a:t>
            </a: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oncurrent</a:t>
            </a:r>
            <a:r>
              <a:rPr lang="nl-NL" sz="550" b="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2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13961392" y="4397680"/>
            <a:ext cx="520065" cy="201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8105" marR="5080" indent="-66040">
              <a:lnSpc>
                <a:spcPct val="115399"/>
              </a:lnSpc>
              <a:spcBef>
                <a:spcPts val="95"/>
              </a:spcBef>
            </a:pPr>
            <a:r>
              <a:rPr lang="nl-NL" sz="550" dirty="0">
                <a:solidFill>
                  <a:srgbClr val="1A1A18"/>
                </a:solidFill>
                <a:latin typeface="MB Corpo S Text Light"/>
                <a:cs typeface="MB Corpo S Text Light"/>
              </a:rPr>
              <a:t>Nieuw onderdeel c</a:t>
            </a: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oncurrent</a:t>
            </a:r>
            <a:r>
              <a:rPr lang="nl-NL" sz="550" b="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3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0661257" y="4758655"/>
            <a:ext cx="4332605" cy="1724660"/>
          </a:xfrm>
          <a:custGeom>
            <a:avLst/>
            <a:gdLst/>
            <a:ahLst/>
            <a:cxnLst/>
            <a:rect l="l" t="t" r="r" b="b"/>
            <a:pathLst>
              <a:path w="4332605" h="1724660">
                <a:moveTo>
                  <a:pt x="4332199" y="0"/>
                </a:moveTo>
                <a:lnTo>
                  <a:pt x="0" y="0"/>
                </a:lnTo>
                <a:lnTo>
                  <a:pt x="0" y="1724414"/>
                </a:lnTo>
                <a:lnTo>
                  <a:pt x="4332199" y="1724414"/>
                </a:lnTo>
                <a:lnTo>
                  <a:pt x="4332199" y="0"/>
                </a:lnTo>
                <a:close/>
              </a:path>
            </a:pathLst>
          </a:custGeom>
          <a:solidFill>
            <a:srgbClr val="ECECED"/>
          </a:solidFill>
        </p:spPr>
        <p:txBody>
          <a:bodyPr wrap="square" lIns="0" tIns="0" rIns="0" bIns="0" rtlCol="0"/>
          <a:lstStyle/>
          <a:p>
            <a:endParaRPr lang="nl-NL" dirty="0"/>
          </a:p>
        </p:txBody>
      </p:sp>
      <p:graphicFrame>
        <p:nvGraphicFramePr>
          <p:cNvPr id="122" name="object 122"/>
          <p:cNvGraphicFramePr>
            <a:graphicFrameLocks noGrp="1"/>
          </p:cNvGraphicFramePr>
          <p:nvPr/>
        </p:nvGraphicFramePr>
        <p:xfrm>
          <a:off x="11273860" y="5063257"/>
          <a:ext cx="3523615" cy="1091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71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3" name="object 123"/>
          <p:cNvSpPr txBox="1"/>
          <p:nvPr/>
        </p:nvSpPr>
        <p:spPr>
          <a:xfrm>
            <a:off x="11002767" y="4985206"/>
            <a:ext cx="229870" cy="124333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395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1,80</a:t>
            </a:r>
            <a:r>
              <a:rPr lang="nl-NL" sz="550" b="0" spc="-5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29209">
              <a:lnSpc>
                <a:spcPct val="100000"/>
              </a:lnSpc>
              <a:spcBef>
                <a:spcPts val="300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1,60</a:t>
            </a:r>
            <a:r>
              <a:rPr lang="nl-NL" sz="550" b="0" spc="-7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27305">
              <a:lnSpc>
                <a:spcPct val="100000"/>
              </a:lnSpc>
              <a:spcBef>
                <a:spcPts val="300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1,40</a:t>
            </a:r>
            <a:r>
              <a:rPr lang="nl-NL" sz="550" b="0" spc="-5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29845">
              <a:lnSpc>
                <a:spcPct val="100000"/>
              </a:lnSpc>
              <a:spcBef>
                <a:spcPts val="295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1,20</a:t>
            </a:r>
            <a:r>
              <a:rPr lang="nl-NL" sz="550" b="0" spc="-5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27305">
              <a:lnSpc>
                <a:spcPct val="100000"/>
              </a:lnSpc>
              <a:spcBef>
                <a:spcPts val="300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1,00</a:t>
            </a:r>
            <a:r>
              <a:rPr lang="nl-NL" sz="550" b="0" spc="-7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0,80</a:t>
            </a:r>
            <a:r>
              <a:rPr lang="nl-NL" sz="550" b="0" spc="-6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14604">
              <a:lnSpc>
                <a:spcPct val="100000"/>
              </a:lnSpc>
              <a:spcBef>
                <a:spcPts val="300"/>
              </a:spcBef>
            </a:pPr>
            <a:r>
              <a:rPr lang="nl-NL" sz="5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0,60</a:t>
            </a:r>
            <a:r>
              <a:rPr lang="nl-NL" sz="550" b="0" spc="-4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0,40</a:t>
            </a:r>
            <a:r>
              <a:rPr lang="nl-NL" sz="550" b="0" spc="-6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15240">
              <a:lnSpc>
                <a:spcPct val="100000"/>
              </a:lnSpc>
              <a:spcBef>
                <a:spcPts val="300"/>
              </a:spcBef>
            </a:pP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0,20</a:t>
            </a:r>
            <a:r>
              <a:rPr lang="nl-NL" sz="550" b="0" spc="-6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lang="nl-NL" sz="5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0,00</a:t>
            </a:r>
            <a:r>
              <a:rPr lang="nl-NL" sz="550" b="0" spc="-4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0716252" y="4792626"/>
            <a:ext cx="4222750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209415" algn="l"/>
              </a:tabLst>
            </a:pPr>
            <a:r>
              <a:rPr lang="nl-NL" sz="950" b="1" u="sng" spc="-20" dirty="0">
                <a:solidFill>
                  <a:srgbClr val="1A1A18"/>
                </a:solidFill>
                <a:uFill>
                  <a:solidFill>
                    <a:srgbClr val="1A1A18"/>
                  </a:solidFill>
                </a:uFill>
                <a:latin typeface="MB Corpo S Text"/>
                <a:cs typeface="MB Corpo S Text"/>
              </a:rPr>
              <a:t>Langere remweg na</a:t>
            </a:r>
            <a:r>
              <a:rPr lang="nl-NL" sz="950" b="1" u="sng" spc="35" dirty="0">
                <a:solidFill>
                  <a:srgbClr val="1A1A18"/>
                </a:solidFill>
                <a:uFill>
                  <a:solidFill>
                    <a:srgbClr val="1A1A18"/>
                  </a:solidFill>
                </a:uFill>
                <a:latin typeface="MB Corpo S Text"/>
                <a:cs typeface="MB Corpo S Text"/>
              </a:rPr>
              <a:t> </a:t>
            </a:r>
            <a:r>
              <a:rPr lang="nl-NL" sz="950" b="1" u="sng" spc="-10" dirty="0">
                <a:solidFill>
                  <a:srgbClr val="1A1A18"/>
                </a:solidFill>
                <a:uFill>
                  <a:solidFill>
                    <a:srgbClr val="1A1A18"/>
                  </a:solidFill>
                </a:uFill>
                <a:latin typeface="MB Corpo S Text"/>
                <a:cs typeface="MB Corpo S Text"/>
              </a:rPr>
              <a:t>conditionering</a:t>
            </a:r>
            <a:r>
              <a:rPr lang="nl-NL" sz="950" b="1" u="sng" dirty="0">
                <a:solidFill>
                  <a:srgbClr val="1A1A18"/>
                </a:solidFill>
                <a:uFill>
                  <a:solidFill>
                    <a:srgbClr val="1A1A18"/>
                  </a:solidFill>
                </a:uFill>
                <a:latin typeface="MB Corpo S Text"/>
                <a:cs typeface="MB Corpo S Text"/>
              </a:rPr>
              <a:t>	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0703786" y="5143443"/>
            <a:ext cx="188962" cy="1031240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 marR="5080" indent="8255">
              <a:lnSpc>
                <a:spcPct val="115399"/>
              </a:lnSpc>
              <a:spcBef>
                <a:spcPts val="10"/>
              </a:spcBef>
            </a:pPr>
            <a:r>
              <a:rPr lang="nl-NL" sz="550" dirty="0">
                <a:solidFill>
                  <a:srgbClr val="1A1A18"/>
                </a:solidFill>
                <a:latin typeface="MB Corpo S Text Light"/>
                <a:cs typeface="MB Corpo S Text Light"/>
              </a:rPr>
              <a:t>L</a:t>
            </a: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angere remweg vergeleken met nieuw onderdeel van zelfde merk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1344628" y="6228710"/>
            <a:ext cx="877569" cy="201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3840" marR="5080" indent="-231775" algn="l">
              <a:lnSpc>
                <a:spcPct val="115399"/>
              </a:lnSpc>
              <a:spcBef>
                <a:spcPts val="95"/>
              </a:spcBef>
            </a:pPr>
            <a:r>
              <a:rPr lang="nl-NL" sz="550" dirty="0">
                <a:solidFill>
                  <a:srgbClr val="1A1A18"/>
                </a:solidFill>
                <a:latin typeface="MB Corpo S Text Light"/>
                <a:cs typeface="MB Corpo S Text Light"/>
              </a:rPr>
              <a:t>Gecondit.</a:t>
            </a: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Mercedes‑Benz</a:t>
            </a:r>
            <a:r>
              <a:rPr lang="nl-NL" sz="5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</a:t>
            </a:r>
            <a:r>
              <a:rPr lang="nl-NL" sz="5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rigineel onderdeel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12414250" y="6228710"/>
            <a:ext cx="568378" cy="201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" marR="5080" indent="-46990">
              <a:lnSpc>
                <a:spcPct val="115399"/>
              </a:lnSpc>
              <a:spcBef>
                <a:spcPts val="95"/>
              </a:spcBef>
            </a:pPr>
            <a:r>
              <a:rPr lang="nl-NL" sz="550" dirty="0">
                <a:solidFill>
                  <a:srgbClr val="1A1A18"/>
                </a:solidFill>
                <a:latin typeface="MB Corpo S Text Light"/>
                <a:cs typeface="MB Corpo S Text Light"/>
              </a:rPr>
              <a:t>Gecondit.</a:t>
            </a: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dirty="0">
                <a:solidFill>
                  <a:srgbClr val="1A1A18"/>
                </a:solidFill>
                <a:latin typeface="MB Corpo S Text Light"/>
                <a:cs typeface="MB Corpo S Text Light"/>
              </a:rPr>
              <a:t>o</a:t>
            </a: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nd. concurrent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1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3252450" y="6228710"/>
            <a:ext cx="533400" cy="201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" marR="5080" indent="-46990">
              <a:lnSpc>
                <a:spcPct val="115399"/>
              </a:lnSpc>
              <a:spcBef>
                <a:spcPts val="95"/>
              </a:spcBef>
            </a:pPr>
            <a:r>
              <a:rPr lang="nl-NL" sz="550" dirty="0">
                <a:solidFill>
                  <a:srgbClr val="1A1A18"/>
                </a:solidFill>
                <a:latin typeface="MB Corpo S Text Light"/>
                <a:cs typeface="MB Corpo S Text Light"/>
              </a:rPr>
              <a:t>Gecondit.</a:t>
            </a: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dirty="0">
                <a:solidFill>
                  <a:srgbClr val="1A1A18"/>
                </a:solidFill>
                <a:latin typeface="MB Corpo S Text Light"/>
                <a:cs typeface="MB Corpo S Text Light"/>
              </a:rPr>
              <a:t>o</a:t>
            </a: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nd. concurrent </a:t>
            </a:r>
            <a:r>
              <a:rPr lang="nl-NL" sz="5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2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14123578" y="6228710"/>
            <a:ext cx="576672" cy="201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" marR="5080" indent="-46990">
              <a:lnSpc>
                <a:spcPct val="115399"/>
              </a:lnSpc>
              <a:spcBef>
                <a:spcPts val="95"/>
              </a:spcBef>
            </a:pPr>
            <a:r>
              <a:rPr lang="nl-NL" sz="550" dirty="0">
                <a:solidFill>
                  <a:srgbClr val="1A1A18"/>
                </a:solidFill>
                <a:latin typeface="MB Corpo S Text Light"/>
                <a:cs typeface="MB Corpo S Text Light"/>
              </a:rPr>
              <a:t>Gecondit.</a:t>
            </a: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550" dirty="0">
                <a:solidFill>
                  <a:srgbClr val="1A1A18"/>
                </a:solidFill>
                <a:latin typeface="MB Corpo S Text Light"/>
                <a:cs typeface="MB Corpo S Text Light"/>
              </a:rPr>
              <a:t>o</a:t>
            </a:r>
            <a:r>
              <a:rPr lang="nl-NL" sz="5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nd. concurrent </a:t>
            </a:r>
            <a:r>
              <a:rPr lang="nl-NL" sz="55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3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10648562" y="1819791"/>
            <a:ext cx="5260340" cy="8158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Remwegbeoordeling:</a:t>
            </a:r>
            <a:r>
              <a:rPr lang="nl-NL" sz="950" b="1" spc="1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"/>
              </a:rPr>
              <a:t>onderzocht wordt welke nieuwe schokdempers bij dezelfde snelheid de kortste remweg mogelijk maken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Bovendien worden de gevolgen van het conditioneren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*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van de schokdemper op de remweg van de vier testproducten weergegeven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uitgangssnelheid bij het remmen bedroeg</a:t>
            </a:r>
            <a:r>
              <a:rPr lang="nl-NL" sz="950" b="0" spc="-4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80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km/h.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</a:t>
            </a:r>
            <a:r>
              <a:rPr lang="nl-NL" sz="950" b="0" spc="-45" dirty="0">
                <a:solidFill>
                  <a:srgbClr val="1A1A18"/>
                </a:solidFill>
                <a:latin typeface="MB Corpo S Text Light"/>
                <a:cs typeface="MB Corpo S Text Light"/>
              </a:rPr>
              <a:t> beoordeling is uitgevoerd conform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DIN</a:t>
            </a:r>
            <a:r>
              <a:rPr lang="nl-NL" sz="950" b="0" spc="-3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70028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Hiervoor werd voor het remmen steeds de gemiddelde acceleratie van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75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km/h tot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10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km/h uit de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gemeten gegevens bepaald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17082890" y="6705907"/>
            <a:ext cx="2175568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Mercedes-</a:t>
            </a:r>
            <a:r>
              <a:rPr lang="nl-NL" sz="700" b="1" dirty="0">
                <a:solidFill>
                  <a:srgbClr val="1A1A18"/>
                </a:solidFill>
                <a:latin typeface="MB Corpo S Text"/>
                <a:cs typeface="MB Corpo S Text"/>
              </a:rPr>
              <a:t>Benz</a:t>
            </a:r>
            <a:r>
              <a:rPr lang="nl-NL" sz="700" b="1" spc="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Originele Onderdelen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|</a:t>
            </a:r>
            <a:r>
              <a:rPr lang="nl-NL" sz="70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Productvergelijking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16150328" y="6129301"/>
            <a:ext cx="3324225" cy="371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594" marR="5080" indent="-49530">
              <a:lnSpc>
                <a:spcPct val="113300"/>
              </a:lnSpc>
              <a:spcBef>
                <a:spcPts val="100"/>
              </a:spcBef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*</a:t>
            </a:r>
            <a:r>
              <a:rPr lang="nl-NL" sz="700" b="0" spc="-8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Conditionering van schokdempers door gecontroleerde en reproduceerbare slijtage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700" b="0" spc="50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Simulatie van het effect van het rijden over stoepranden of snel rijden over gaten in het wegdek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133" name="object 133"/>
          <p:cNvSpPr txBox="1">
            <a:spLocks noGrp="1"/>
          </p:cNvSpPr>
          <p:nvPr>
            <p:ph type="title"/>
          </p:nvPr>
        </p:nvSpPr>
        <p:spPr>
          <a:xfrm>
            <a:off x="596514" y="219940"/>
            <a:ext cx="5705475" cy="1654940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5"/>
              </a:spcBef>
            </a:pPr>
            <a:r>
              <a:rPr lang="nl-NL" spc="-10" dirty="0"/>
              <a:t>Concurrentievergelijking:</a:t>
            </a:r>
            <a:r>
              <a:rPr lang="nl-NL" spc="-65" dirty="0"/>
              <a:t> schokdempers</a:t>
            </a:r>
            <a:endParaRPr lang="nl-NL" spc="-10" dirty="0"/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lang="nl-NL" sz="1400" b="0" dirty="0">
                <a:latin typeface="MB Corpo S Text Light"/>
                <a:cs typeface="MB Corpo S Text Light"/>
              </a:rPr>
              <a:t>Origineel versus concurrenten</a:t>
            </a:r>
            <a:endParaRPr lang="nl-NL" sz="1400" dirty="0">
              <a:latin typeface="MB Corpo S Text Light"/>
              <a:cs typeface="MB Corpo S Text Light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609219" y="3581671"/>
            <a:ext cx="1861820" cy="193643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en-US" sz="95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O</a:t>
            </a:r>
            <a:r>
              <a:rPr lang="nl-NL" sz="95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NDERDELENTESTBANK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609214" y="3855986"/>
            <a:ext cx="1861820" cy="67945"/>
          </a:xfrm>
          <a:custGeom>
            <a:avLst/>
            <a:gdLst/>
            <a:ahLst/>
            <a:cxnLst/>
            <a:rect l="l" t="t" r="r" b="b"/>
            <a:pathLst>
              <a:path w="1861820" h="67945">
                <a:moveTo>
                  <a:pt x="0" y="0"/>
                </a:moveTo>
                <a:lnTo>
                  <a:pt x="863049" y="0"/>
                </a:lnTo>
                <a:lnTo>
                  <a:pt x="930748" y="67543"/>
                </a:lnTo>
                <a:lnTo>
                  <a:pt x="998435" y="0"/>
                </a:lnTo>
                <a:lnTo>
                  <a:pt x="1861496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136" name="object 136"/>
          <p:cNvSpPr txBox="1"/>
          <p:nvPr/>
        </p:nvSpPr>
        <p:spPr>
          <a:xfrm>
            <a:off x="664205" y="3955146"/>
            <a:ext cx="1517650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90"/>
              </a:spcBef>
              <a:buChar char="•"/>
              <a:tabLst>
                <a:tab pos="128270" algn="l"/>
              </a:tabLst>
            </a:pPr>
            <a:r>
              <a:rPr lang="en-US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S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lijtagebestendigheid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2846952" y="3581671"/>
            <a:ext cx="1861820" cy="193643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en-US" sz="95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R</a:t>
            </a:r>
            <a:r>
              <a:rPr lang="nl-NL" sz="95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IJTEST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2846951" y="3855986"/>
            <a:ext cx="1861820" cy="67945"/>
          </a:xfrm>
          <a:custGeom>
            <a:avLst/>
            <a:gdLst/>
            <a:ahLst/>
            <a:cxnLst/>
            <a:rect l="l" t="t" r="r" b="b"/>
            <a:pathLst>
              <a:path w="1861820" h="67945">
                <a:moveTo>
                  <a:pt x="0" y="0"/>
                </a:moveTo>
                <a:lnTo>
                  <a:pt x="863049" y="0"/>
                </a:lnTo>
                <a:lnTo>
                  <a:pt x="930748" y="67543"/>
                </a:lnTo>
                <a:lnTo>
                  <a:pt x="998435" y="0"/>
                </a:lnTo>
                <a:lnTo>
                  <a:pt x="1861496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139" name="object 139"/>
          <p:cNvSpPr txBox="1"/>
          <p:nvPr/>
        </p:nvSpPr>
        <p:spPr>
          <a:xfrm>
            <a:off x="2901941" y="3955146"/>
            <a:ext cx="1247140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90"/>
              </a:spcBef>
              <a:buChar char="•"/>
              <a:tabLst>
                <a:tab pos="128270" algn="l"/>
              </a:tabLst>
            </a:pPr>
            <a:r>
              <a:rPr lang="en-US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R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emwegbeoordeling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5153161" y="5018824"/>
            <a:ext cx="84639" cy="1132840"/>
          </a:xfrm>
          <a:prstGeom prst="rect">
            <a:avLst/>
          </a:prstGeom>
        </p:spPr>
        <p:txBody>
          <a:bodyPr vert="vert270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nl-NL" sz="5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Gemiddeld dempingskrachtverlies</a:t>
            </a:r>
            <a:endParaRPr lang="nl-NL" sz="550" dirty="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900</Words>
  <Application>Microsoft Office PowerPoint</Application>
  <PresentationFormat>Benutzerdefiniert</PresentationFormat>
  <Paragraphs>107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Calibri</vt:lpstr>
      <vt:lpstr>MB Corpo A Title Cond</vt:lpstr>
      <vt:lpstr>MB Corpo S Text</vt:lpstr>
      <vt:lpstr>MB Corpo S Text Light</vt:lpstr>
      <vt:lpstr>Times New Roman</vt:lpstr>
      <vt:lpstr>Office Theme</vt:lpstr>
      <vt:lpstr>Ondersteldelen</vt:lpstr>
      <vt:lpstr>Concurrentievergelijking: schokdempers Origineel versus concurrenten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MB_brochures_a4-297x210_v4</dc:title>
  <dc:creator>JvM/bi for Mercedes-Benz - Version 4.0</dc:creator>
  <cp:lastModifiedBy>Schikora, Petra (002)</cp:lastModifiedBy>
  <cp:revision>44</cp:revision>
  <dcterms:created xsi:type="dcterms:W3CDTF">2023-08-25T09:04:18Z</dcterms:created>
  <dcterms:modified xsi:type="dcterms:W3CDTF">2023-10-09T12:22:27Z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2022-03-18T00:00:00Z</vt:filetime>
  </property>
  <property fmtid="{D5CDD505-2E9C-101B-9397-08002B2CF9AE}" pid="3" name="Creator">
    <vt:lpwstr>Adobe InDesign 17.1 (Macintosh)</vt:lpwstr>
  </property>
  <property fmtid="{D5CDD505-2E9C-101B-9397-08002B2CF9AE}" pid="4" name="LastSaved">
    <vt:filetime>2023-08-25T00:00:00Z</vt:filetime>
  </property>
  <property fmtid="{D5CDD505-2E9C-101B-9397-08002B2CF9AE}" pid="5" name="Producer">
    <vt:lpwstr>Adobe PDF Library 16.0.5</vt:lpwstr>
  </property>
  <property fmtid="{D5CDD505-2E9C-101B-9397-08002B2CF9AE}" pid="6" name="MSIP_Label_924dbb1d-991d-4bbd-aad5-33bac1d8ffaf_Enabled">
    <vt:lpwstr>true</vt:lpwstr>
  </property>
  <property fmtid="{D5CDD505-2E9C-101B-9397-08002B2CF9AE}" pid="7" name="MSIP_Label_924dbb1d-991d-4bbd-aad5-33bac1d8ffaf_SetDate">
    <vt:lpwstr>2023-08-25T09:04:20Z</vt:lpwstr>
  </property>
  <property fmtid="{D5CDD505-2E9C-101B-9397-08002B2CF9AE}" pid="8" name="MSIP_Label_924dbb1d-991d-4bbd-aad5-33bac1d8ffaf_Method">
    <vt:lpwstr>Standard</vt:lpwstr>
  </property>
  <property fmtid="{D5CDD505-2E9C-101B-9397-08002B2CF9AE}" pid="9" name="MSIP_Label_924dbb1d-991d-4bbd-aad5-33bac1d8ffaf_Name">
    <vt:lpwstr>924dbb1d-991d-4bbd-aad5-33bac1d8ffaf</vt:lpwstr>
  </property>
  <property fmtid="{D5CDD505-2E9C-101B-9397-08002B2CF9AE}" pid="10" name="MSIP_Label_924dbb1d-991d-4bbd-aad5-33bac1d8ffaf_SiteId">
    <vt:lpwstr>9652d7c2-1ccf-4940-8151-4a92bd474ed0</vt:lpwstr>
  </property>
  <property fmtid="{D5CDD505-2E9C-101B-9397-08002B2CF9AE}" pid="11" name="MSIP_Label_924dbb1d-991d-4bbd-aad5-33bac1d8ffaf_ActionId">
    <vt:lpwstr>e0b4e0f1-49ec-4cc3-a7bf-a1c102c9cd68</vt:lpwstr>
  </property>
  <property fmtid="{D5CDD505-2E9C-101B-9397-08002B2CF9AE}" pid="12" name="MSIP_Label_924dbb1d-991d-4bbd-aad5-33bac1d8ffaf_ContentBits">
    <vt:lpwstr>0</vt:lpwstr>
  </property>
</Properties>
</file>