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20104100" cy="7112000"/>
  <p:notesSz cx="20104100" cy="7112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182" y="-22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6514" y="219940"/>
            <a:ext cx="5563870" cy="1105535"/>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224251" y="6706752"/>
            <a:ext cx="2783266" cy="121187"/>
          </a:xfrm>
          <a:prstGeom prst="rect">
            <a:avLst/>
          </a:prstGeom>
        </p:spPr>
        <p:txBody>
          <a:bodyPr vert="horz" wrap="square" lIns="0" tIns="13335" rIns="0" bIns="0" rtlCol="0">
            <a:spAutoFit/>
          </a:bodyPr>
          <a:lstStyle/>
          <a:p>
            <a:pPr marL="12700">
              <a:lnSpc>
                <a:spcPct val="100000"/>
              </a:lnSpc>
              <a:spcBef>
                <a:spcPts val="105"/>
              </a:spcBef>
            </a:pPr>
            <a:r>
              <a:rPr lang="es-ES" sz="700" b="1" dirty="0">
                <a:solidFill>
                  <a:srgbClr val="1A1A18"/>
                </a:solidFill>
                <a:latin typeface="MB Corpo S Text"/>
                <a:ea typeface="MB Corpo S Text"/>
                <a:cs typeface="MB Corpo S Text"/>
                <a:sym typeface="MB Corpo S Text"/>
              </a:rPr>
              <a:t>Recambios originales Mercedes-Benz </a:t>
            </a:r>
            <a:r>
              <a:rPr lang="es-ES" sz="700" dirty="0">
                <a:solidFill>
                  <a:srgbClr val="1A1A18"/>
                </a:solidFill>
                <a:latin typeface="MB Corpo S Text Light"/>
                <a:ea typeface="MB Corpo S Text Light"/>
                <a:cs typeface="MB Corpo S Text Light"/>
                <a:sym typeface="MB Corpo S Text Light"/>
              </a:rPr>
              <a:t>| Mantenimiento y desgaste</a:t>
            </a:r>
            <a:endParaRPr sz="700" dirty="0">
              <a:latin typeface="MB Corpo S Text Light"/>
              <a:cs typeface="MB Corpo S Text Light"/>
            </a:endParaRPr>
          </a:p>
        </p:txBody>
      </p:sp>
      <p:sp>
        <p:nvSpPr>
          <p:cNvPr id="3" name="object 3"/>
          <p:cNvSpPr txBox="1">
            <a:spLocks noGrp="1"/>
          </p:cNvSpPr>
          <p:nvPr>
            <p:ph type="title"/>
          </p:nvPr>
        </p:nvSpPr>
        <p:spPr>
          <a:xfrm>
            <a:off x="596514" y="446794"/>
            <a:ext cx="1351411" cy="570230"/>
          </a:xfrm>
          <a:prstGeom prst="rect">
            <a:avLst/>
          </a:prstGeom>
        </p:spPr>
        <p:txBody>
          <a:bodyPr vert="horz" wrap="square" lIns="0" tIns="15240" rIns="0" bIns="0" rtlCol="0">
            <a:spAutoFit/>
          </a:bodyPr>
          <a:lstStyle/>
          <a:p>
            <a:pPr marL="12700">
              <a:lnSpc>
                <a:spcPct val="100000"/>
              </a:lnSpc>
              <a:spcBef>
                <a:spcPts val="120"/>
              </a:spcBef>
            </a:pPr>
            <a:r>
              <a:rPr lang="es-ES" dirty="0"/>
              <a:t>Motor.</a:t>
            </a:r>
          </a:p>
        </p:txBody>
      </p:sp>
      <p:graphicFrame>
        <p:nvGraphicFramePr>
          <p:cNvPr id="4" name="object 4"/>
          <p:cNvGraphicFramePr>
            <a:graphicFrameLocks noGrp="1"/>
          </p:cNvGraphicFramePr>
          <p:nvPr>
            <p:extLst>
              <p:ext uri="{D42A27DB-BD31-4B8C-83A1-F6EECF244321}">
                <p14:modId xmlns:p14="http://schemas.microsoft.com/office/powerpoint/2010/main" val="3614777053"/>
              </p:ext>
            </p:extLst>
          </p:nvPr>
        </p:nvGraphicFramePr>
        <p:xfrm>
          <a:off x="609214" y="1862987"/>
          <a:ext cx="17028791" cy="1303020"/>
        </p:xfrm>
        <a:graphic>
          <a:graphicData uri="http://schemas.openxmlformats.org/drawingml/2006/table">
            <a:tbl>
              <a:tblPr firstRow="1" bandRow="1">
                <a:tableStyleId>{2D5ABB26-0587-4C30-8999-92F81FD0307C}</a:tableStyleId>
              </a:tblPr>
              <a:tblGrid>
                <a:gridCol w="2572385">
                  <a:extLst>
                    <a:ext uri="{9D8B030D-6E8A-4147-A177-3AD203B41FA5}">
                      <a16:colId xmlns:a16="http://schemas.microsoft.com/office/drawing/2014/main" val="20000"/>
                    </a:ext>
                  </a:extLst>
                </a:gridCol>
                <a:gridCol w="2200275">
                  <a:extLst>
                    <a:ext uri="{9D8B030D-6E8A-4147-A177-3AD203B41FA5}">
                      <a16:colId xmlns:a16="http://schemas.microsoft.com/office/drawing/2014/main" val="20001"/>
                    </a:ext>
                  </a:extLst>
                </a:gridCol>
                <a:gridCol w="2268219">
                  <a:extLst>
                    <a:ext uri="{9D8B030D-6E8A-4147-A177-3AD203B41FA5}">
                      <a16:colId xmlns:a16="http://schemas.microsoft.com/office/drawing/2014/main" val="20002"/>
                    </a:ext>
                  </a:extLst>
                </a:gridCol>
                <a:gridCol w="1794510">
                  <a:extLst>
                    <a:ext uri="{9D8B030D-6E8A-4147-A177-3AD203B41FA5}">
                      <a16:colId xmlns:a16="http://schemas.microsoft.com/office/drawing/2014/main" val="20003"/>
                    </a:ext>
                  </a:extLst>
                </a:gridCol>
                <a:gridCol w="3791584">
                  <a:extLst>
                    <a:ext uri="{9D8B030D-6E8A-4147-A177-3AD203B41FA5}">
                      <a16:colId xmlns:a16="http://schemas.microsoft.com/office/drawing/2014/main" val="20004"/>
                    </a:ext>
                  </a:extLst>
                </a:gridCol>
                <a:gridCol w="2200909">
                  <a:extLst>
                    <a:ext uri="{9D8B030D-6E8A-4147-A177-3AD203B41FA5}">
                      <a16:colId xmlns:a16="http://schemas.microsoft.com/office/drawing/2014/main" val="20005"/>
                    </a:ext>
                  </a:extLst>
                </a:gridCol>
                <a:gridCol w="2200909">
                  <a:extLst>
                    <a:ext uri="{9D8B030D-6E8A-4147-A177-3AD203B41FA5}">
                      <a16:colId xmlns:a16="http://schemas.microsoft.com/office/drawing/2014/main" val="20006"/>
                    </a:ext>
                  </a:extLst>
                </a:gridCol>
              </a:tblGrid>
              <a:tr h="200660">
                <a:tc>
                  <a:txBody>
                    <a:bodyPr/>
                    <a:lstStyle/>
                    <a:p>
                      <a:pPr marL="50165">
                        <a:lnSpc>
                          <a:spcPct val="100000"/>
                        </a:lnSpc>
                        <a:spcBef>
                          <a:spcPts val="225"/>
                        </a:spcBef>
                      </a:pPr>
                      <a:r>
                        <a:rPr lang="es-ES" sz="950" b="1">
                          <a:solidFill>
                            <a:srgbClr val="1A1A18"/>
                          </a:solidFill>
                          <a:latin typeface="MB Corpo S Text"/>
                          <a:cs typeface="MB Corpo S Text"/>
                          <a:sym typeface="MB Corpo S Text"/>
                        </a:rPr>
                        <a:t>Producto</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es-ES" sz="950" b="1">
                          <a:solidFill>
                            <a:srgbClr val="1A1A18"/>
                          </a:solidFill>
                          <a:latin typeface="MB Corpo S Text"/>
                          <a:cs typeface="MB Corpo S Text"/>
                          <a:sym typeface="MB Corpo S Text"/>
                        </a:rPr>
                        <a:t>Ventajas para sus clientes</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es-ES" sz="950" b="1">
                          <a:solidFill>
                            <a:srgbClr val="1A1A18"/>
                          </a:solidFill>
                          <a:latin typeface="MB Corpo S Text"/>
                          <a:cs typeface="MB Corpo S Text"/>
                          <a:sym typeface="MB Corpo S Text"/>
                        </a:rPr>
                        <a:t>Ventajas para usted</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35"/>
                        </a:spcBef>
                      </a:pPr>
                      <a:r>
                        <a:rPr lang="es-ES" sz="950" b="1">
                          <a:solidFill>
                            <a:srgbClr val="FFFFFF"/>
                          </a:solidFill>
                          <a:latin typeface="MB Corpo S Text"/>
                          <a:cs typeface="MB Corpo S Text"/>
                          <a:sym typeface="MB Corpo S Text"/>
                        </a:rPr>
                        <a:t>Consejo práctico</a:t>
                      </a:r>
                      <a:endParaRPr sz="950">
                        <a:latin typeface="MB Corpo S Text"/>
                        <a:cs typeface="MB Corpo S Text"/>
                      </a:endParaRPr>
                    </a:p>
                  </a:txBody>
                  <a:tcPr marL="0" marR="0" marT="29845" marB="0">
                    <a:solidFill>
                      <a:srgbClr val="009EE3"/>
                    </a:solidFill>
                  </a:tcPr>
                </a:tc>
                <a:tc>
                  <a:txBody>
                    <a:bodyPr/>
                    <a:lstStyle/>
                    <a:p>
                      <a:pPr marL="1268730">
                        <a:lnSpc>
                          <a:spcPct val="100000"/>
                        </a:lnSpc>
                        <a:spcBef>
                          <a:spcPts val="225"/>
                        </a:spcBef>
                      </a:pPr>
                      <a:r>
                        <a:rPr lang="es-ES" sz="950" b="1">
                          <a:solidFill>
                            <a:srgbClr val="1A1A18"/>
                          </a:solidFill>
                          <a:latin typeface="MB Corpo S Text"/>
                          <a:cs typeface="MB Corpo S Text"/>
                          <a:sym typeface="MB Corpo S Text"/>
                        </a:rPr>
                        <a:t>Producto</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es-ES" sz="950" b="1">
                          <a:solidFill>
                            <a:srgbClr val="1A1A18"/>
                          </a:solidFill>
                          <a:latin typeface="MB Corpo S Text"/>
                          <a:cs typeface="MB Corpo S Text"/>
                          <a:sym typeface="MB Corpo S Text"/>
                        </a:rPr>
                        <a:t>Ventajas para sus clientes</a:t>
                      </a:r>
                      <a:endParaRPr sz="950">
                        <a:latin typeface="MB Corpo S Text"/>
                        <a:cs typeface="MB Corpo S Text"/>
                      </a:endParaRPr>
                    </a:p>
                  </a:txBody>
                  <a:tcPr marL="0" marR="0" marT="28575" marB="0">
                    <a:lnT w="3175">
                      <a:solidFill>
                        <a:srgbClr val="1A1A18"/>
                      </a:solidFill>
                      <a:prstDash val="solid"/>
                    </a:lnT>
                  </a:tcPr>
                </a:tc>
                <a:tc>
                  <a:txBody>
                    <a:bodyPr/>
                    <a:lstStyle/>
                    <a:p>
                      <a:pPr marL="50165">
                        <a:lnSpc>
                          <a:spcPct val="100000"/>
                        </a:lnSpc>
                        <a:spcBef>
                          <a:spcPts val="225"/>
                        </a:spcBef>
                      </a:pPr>
                      <a:r>
                        <a:rPr lang="es-ES" sz="950" b="1">
                          <a:solidFill>
                            <a:srgbClr val="1A1A18"/>
                          </a:solidFill>
                          <a:latin typeface="MB Corpo S Text"/>
                          <a:cs typeface="MB Corpo S Text"/>
                          <a:sym typeface="MB Corpo S Text"/>
                        </a:rPr>
                        <a:t>Ventajas para usted</a:t>
                      </a:r>
                      <a:endParaRPr sz="950">
                        <a:latin typeface="MB Corpo S Text"/>
                        <a:cs typeface="MB Corpo S Text"/>
                      </a:endParaRPr>
                    </a:p>
                  </a:txBody>
                  <a:tcPr marL="0" marR="0" marT="28575" marB="0">
                    <a:lnT w="3175">
                      <a:solidFill>
                        <a:srgbClr val="1A1A18"/>
                      </a:solidFill>
                      <a:prstDash val="solid"/>
                    </a:lnT>
                  </a:tcPr>
                </a:tc>
                <a:extLst>
                  <a:ext uri="{0D108BD9-81ED-4DB2-BD59-A6C34878D82A}">
                    <a16:rowId xmlns:a16="http://schemas.microsoft.com/office/drawing/2014/main" val="10000"/>
                  </a:ext>
                </a:extLst>
              </a:tr>
              <a:tr h="49530">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tc>
                  <a:txBody>
                    <a:bodyPr/>
                    <a:lstStyle/>
                    <a:p>
                      <a:pPr>
                        <a:lnSpc>
                          <a:spcPct val="100000"/>
                        </a:lnSpc>
                      </a:pPr>
                      <a:endParaRPr sz="100">
                        <a:latin typeface="Times New Roman"/>
                        <a:cs typeface="Times New Roman"/>
                      </a:endParaRPr>
                    </a:p>
                  </a:txBody>
                  <a:tcPr marL="0" marR="0" marT="0" marB="0">
                    <a:solidFill>
                      <a:srgbClr val="009EE3"/>
                    </a:solidFill>
                  </a:tcPr>
                </a:tc>
                <a:tc>
                  <a:txBody>
                    <a:bodyPr/>
                    <a:lstStyle/>
                    <a:p>
                      <a:pPr>
                        <a:lnSpc>
                          <a:spcPct val="100000"/>
                        </a:lnSpc>
                      </a:pPr>
                      <a:endParaRPr sz="100">
                        <a:latin typeface="Times New Roman"/>
                        <a:cs typeface="Times New Roman"/>
                      </a:endParaRPr>
                    </a:p>
                  </a:txBody>
                  <a:tcPr marL="0" marR="0" marT="0" marB="0">
                    <a:lnB w="3175">
                      <a:solidFill>
                        <a:srgbClr val="1A1A18"/>
                      </a:solidFill>
                      <a:prstDash val="solid"/>
                    </a:lnB>
                  </a:tcPr>
                </a:tc>
                <a:extLst>
                  <a:ext uri="{0D108BD9-81ED-4DB2-BD59-A6C34878D82A}">
                    <a16:rowId xmlns:a16="http://schemas.microsoft.com/office/drawing/2014/main" val="10001"/>
                  </a:ext>
                </a:extLst>
              </a:tr>
              <a:tr h="231775">
                <a:tc>
                  <a:txBody>
                    <a:bodyPr/>
                    <a:lstStyle/>
                    <a:p>
                      <a:pPr marL="50165">
                        <a:lnSpc>
                          <a:spcPts val="1105"/>
                        </a:lnSpc>
                        <a:spcBef>
                          <a:spcPts val="1025"/>
                        </a:spcBef>
                      </a:pPr>
                      <a:r>
                        <a:rPr lang="es-ES" sz="950" b="1">
                          <a:solidFill>
                            <a:srgbClr val="009EE3"/>
                          </a:solidFill>
                          <a:latin typeface="MB Corpo S Text"/>
                          <a:cs typeface="MB Corpo S Text"/>
                          <a:sym typeface="MB Corpo S Text"/>
                        </a:rPr>
                        <a:t>Correa trapezoidal y</a:t>
                      </a:r>
                      <a:endParaRPr sz="950">
                        <a:latin typeface="MB Corpo S Text"/>
                        <a:cs typeface="MB Corpo S Text"/>
                      </a:endParaRPr>
                    </a:p>
                  </a:txBody>
                  <a:tcPr marL="0" marR="0" marT="130175" marB="0">
                    <a:lnT w="3175">
                      <a:solidFill>
                        <a:srgbClr val="1A1A18"/>
                      </a:solidFill>
                      <a:prstDash val="solid"/>
                    </a:lnT>
                  </a:tcPr>
                </a:tc>
                <a:tc>
                  <a:txBody>
                    <a:bodyPr/>
                    <a:lstStyle/>
                    <a:p>
                      <a:pPr marL="136525" indent="-86360">
                        <a:lnSpc>
                          <a:spcPct val="100000"/>
                        </a:lnSpc>
                        <a:spcBef>
                          <a:spcPts val="680"/>
                        </a:spcBef>
                        <a:buChar char="•"/>
                        <a:tabLst>
                          <a:tab pos="136525" algn="l"/>
                        </a:tabLst>
                      </a:pPr>
                      <a:r>
                        <a:rPr lang="es-ES" sz="700">
                          <a:solidFill>
                            <a:srgbClr val="FFFFFF"/>
                          </a:solidFill>
                          <a:latin typeface="MB Corpo S Text Light"/>
                          <a:cs typeface="MB Corpo S Text Light"/>
                          <a:sym typeface="MB Corpo S Text Light"/>
                        </a:rPr>
                        <a:t>Larga durabilidad gracias al reducido</a:t>
                      </a:r>
                      <a:endParaRPr sz="70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dirty="0">
                        <a:latin typeface="Times New Roman"/>
                        <a:cs typeface="Times New Roman"/>
                      </a:endParaRPr>
                    </a:p>
                  </a:txBody>
                  <a:tcPr marL="0" marR="0" marT="5715" marB="0">
                    <a:lnT w="3175">
                      <a:solidFill>
                        <a:srgbClr val="1A1A18"/>
                      </a:solidFill>
                      <a:prstDash val="solid"/>
                    </a:lnT>
                  </a:tcPr>
                </a:tc>
                <a:tc>
                  <a:txBody>
                    <a:bodyPr/>
                    <a:lstStyle/>
                    <a:p>
                      <a:pPr>
                        <a:lnSpc>
                          <a:spcPct val="100000"/>
                        </a:lnSpc>
                        <a:spcBef>
                          <a:spcPts val="30"/>
                        </a:spcBef>
                      </a:pPr>
                      <a:endParaRPr sz="900" dirty="0">
                        <a:latin typeface="Times New Roman"/>
                        <a:cs typeface="Times New Roman"/>
                      </a:endParaRPr>
                    </a:p>
                    <a:p>
                      <a:pPr marL="136525" indent="-86360">
                        <a:lnSpc>
                          <a:spcPct val="100000"/>
                        </a:lnSpc>
                        <a:buChar char="•"/>
                        <a:tabLst>
                          <a:tab pos="136525" algn="l"/>
                        </a:tabLst>
                      </a:pPr>
                      <a:r>
                        <a:rPr lang="es-ES" sz="700" dirty="0">
                          <a:solidFill>
                            <a:srgbClr val="009EE3"/>
                          </a:solidFill>
                          <a:latin typeface="MB Corpo S Text Light"/>
                          <a:cs typeface="MB Corpo S Text Light"/>
                          <a:sym typeface="MB Corpo S Text Light"/>
                        </a:rPr>
                        <a:t>La correa trapezoidal original Mercedes-</a:t>
                      </a:r>
                      <a:endParaRPr sz="700" dirty="0">
                        <a:latin typeface="MB Corpo S Text Light"/>
                        <a:cs typeface="MB Corpo S Text Light"/>
                      </a:endParaRPr>
                    </a:p>
                  </a:txBody>
                  <a:tcPr marL="0" marR="0" marT="3810" marB="0"/>
                </a:tc>
                <a:tc>
                  <a:txBody>
                    <a:bodyPr/>
                    <a:lstStyle/>
                    <a:p>
                      <a:pPr marL="1268730">
                        <a:lnSpc>
                          <a:spcPts val="1105"/>
                        </a:lnSpc>
                        <a:spcBef>
                          <a:spcPts val="1025"/>
                        </a:spcBef>
                      </a:pPr>
                      <a:r>
                        <a:rPr lang="es-ES" sz="950" b="1">
                          <a:solidFill>
                            <a:srgbClr val="009EE3"/>
                          </a:solidFill>
                          <a:latin typeface="MB Corpo S Text"/>
                          <a:cs typeface="MB Corpo S Text"/>
                          <a:sym typeface="MB Corpo S Text"/>
                        </a:rPr>
                        <a:t>Bujías.</a:t>
                      </a:r>
                      <a:endParaRPr sz="950">
                        <a:latin typeface="MB Corpo S Text"/>
                        <a:cs typeface="MB Corpo S Text"/>
                      </a:endParaRPr>
                    </a:p>
                  </a:txBody>
                  <a:tcPr marL="0" marR="0" marT="130175" marB="0">
                    <a:lnT w="3175">
                      <a:solidFill>
                        <a:srgbClr val="1A1A18"/>
                      </a:solidFill>
                      <a:prstDash val="solid"/>
                    </a:lnT>
                  </a:tcPr>
                </a:tc>
                <a:tc>
                  <a:txBody>
                    <a:bodyPr/>
                    <a:lstStyle/>
                    <a:p>
                      <a:pPr marL="136525" indent="-86360">
                        <a:lnSpc>
                          <a:spcPct val="100000"/>
                        </a:lnSpc>
                        <a:spcBef>
                          <a:spcPts val="680"/>
                        </a:spcBef>
                        <a:buChar char="•"/>
                        <a:tabLst>
                          <a:tab pos="136525" algn="l"/>
                        </a:tabLst>
                      </a:pPr>
                      <a:r>
                        <a:rPr lang="es-ES" sz="700" dirty="0">
                          <a:solidFill>
                            <a:srgbClr val="FFFFFF"/>
                          </a:solidFill>
                          <a:latin typeface="MB Corpo S Text Light"/>
                          <a:cs typeface="MB Corpo S Text Light"/>
                          <a:sym typeface="MB Corpo S Text Light"/>
                        </a:rPr>
                        <a:t>Estructura de componente de alta calidad gracias al</a:t>
                      </a:r>
                      <a:endParaRPr sz="700" dirty="0">
                        <a:latin typeface="MB Corpo S Text Light"/>
                        <a:cs typeface="MB Corpo S Text Light"/>
                      </a:endParaRPr>
                    </a:p>
                  </a:txBody>
                  <a:tcPr marL="0" marR="0" marT="86360" marB="0">
                    <a:solidFill>
                      <a:srgbClr val="009EE3"/>
                    </a:solidFill>
                  </a:tcPr>
                </a:tc>
                <a:tc>
                  <a:txBody>
                    <a:bodyPr/>
                    <a:lstStyle/>
                    <a:p>
                      <a:pPr>
                        <a:lnSpc>
                          <a:spcPct val="100000"/>
                        </a:lnSpc>
                        <a:spcBef>
                          <a:spcPts val="45"/>
                        </a:spcBef>
                      </a:pPr>
                      <a:endParaRPr sz="900">
                        <a:latin typeface="Times New Roman"/>
                        <a:cs typeface="Times New Roman"/>
                      </a:endParaRPr>
                    </a:p>
                    <a:p>
                      <a:pPr marL="136525" indent="-86360">
                        <a:lnSpc>
                          <a:spcPct val="100000"/>
                        </a:lnSpc>
                        <a:buChar char="•"/>
                        <a:tabLst>
                          <a:tab pos="136525" algn="l"/>
                        </a:tabLst>
                      </a:pPr>
                      <a:r>
                        <a:rPr lang="es-ES" sz="700">
                          <a:solidFill>
                            <a:srgbClr val="1A1A18"/>
                          </a:solidFill>
                          <a:latin typeface="MB Corpo S Text Light"/>
                          <a:cs typeface="MB Corpo S Text Light"/>
                          <a:sym typeface="MB Corpo S Text Light"/>
                        </a:rPr>
                        <a:t>Especialmente desarrollado y probado</a:t>
                      </a:r>
                      <a:endParaRPr sz="700">
                        <a:latin typeface="MB Corpo S Text Light"/>
                        <a:cs typeface="MB Corpo S Text Light"/>
                      </a:endParaRPr>
                    </a:p>
                  </a:txBody>
                  <a:tcPr marL="0" marR="0" marT="5715" marB="0">
                    <a:lnT w="3175">
                      <a:solidFill>
                        <a:srgbClr val="1A1A18"/>
                      </a:solidFill>
                      <a:prstDash val="solid"/>
                    </a:lnT>
                  </a:tcPr>
                </a:tc>
                <a:extLst>
                  <a:ext uri="{0D108BD9-81ED-4DB2-BD59-A6C34878D82A}">
                    <a16:rowId xmlns:a16="http://schemas.microsoft.com/office/drawing/2014/main" val="10002"/>
                  </a:ext>
                </a:extLst>
              </a:tr>
              <a:tr h="782955">
                <a:tc>
                  <a:txBody>
                    <a:bodyPr/>
                    <a:lstStyle/>
                    <a:p>
                      <a:pPr marL="50165">
                        <a:lnSpc>
                          <a:spcPts val="1065"/>
                        </a:lnSpc>
                      </a:pPr>
                      <a:r>
                        <a:rPr lang="es-ES" sz="950" b="1" dirty="0">
                          <a:solidFill>
                            <a:srgbClr val="009EE3"/>
                          </a:solidFill>
                          <a:latin typeface="MB Corpo S Text"/>
                          <a:cs typeface="MB Corpo S Text"/>
                          <a:sym typeface="MB Corpo S Text"/>
                        </a:rPr>
                        <a:t>accionamiento por </a:t>
                      </a:r>
                      <a:br>
                        <a:rPr lang="es-ES" sz="950" b="1" dirty="0">
                          <a:solidFill>
                            <a:srgbClr val="009EE3"/>
                          </a:solidFill>
                          <a:latin typeface="MB Corpo S Text"/>
                          <a:cs typeface="MB Corpo S Text"/>
                          <a:sym typeface="MB Corpo S Text"/>
                        </a:rPr>
                      </a:br>
                      <a:r>
                        <a:rPr lang="es-ES" sz="950" b="1" dirty="0">
                          <a:solidFill>
                            <a:srgbClr val="009EE3"/>
                          </a:solidFill>
                          <a:latin typeface="MB Corpo S Text"/>
                          <a:cs typeface="MB Corpo S Text"/>
                          <a:sym typeface="MB Corpo S Text"/>
                        </a:rPr>
                        <a:t>correa.</a:t>
                      </a:r>
                      <a:endParaRPr sz="950" dirty="0">
                        <a:latin typeface="MB Corpo S Text"/>
                        <a:cs typeface="MB Corpo S Text"/>
                      </a:endParaRPr>
                    </a:p>
                    <a:p>
                      <a:pPr marL="50165" marR="1409700">
                        <a:lnSpc>
                          <a:spcPct val="113300"/>
                        </a:lnSpc>
                        <a:spcBef>
                          <a:spcPts val="215"/>
                        </a:spcBef>
                      </a:pPr>
                      <a:r>
                        <a:rPr lang="es-ES" sz="700" dirty="0">
                          <a:solidFill>
                            <a:srgbClr val="1A1A18"/>
                          </a:solidFill>
                          <a:latin typeface="MB Corpo S Text Light"/>
                          <a:cs typeface="MB Corpo S Text Light"/>
                          <a:sym typeface="MB Corpo S Text Light"/>
                        </a:rPr>
                        <a:t>Generación de ruido extremadamente menor y prevención de chirridos.</a:t>
                      </a:r>
                      <a:endParaRPr sz="700" dirty="0">
                        <a:latin typeface="MB Corpo S Text Light"/>
                        <a:cs typeface="MB Corpo S Text Light"/>
                      </a:endParaRPr>
                    </a:p>
                  </a:txBody>
                  <a:tcPr marL="0" marR="0" marT="0" marB="0"/>
                </a:tc>
                <a:tc>
                  <a:txBody>
                    <a:bodyPr/>
                    <a:lstStyle/>
                    <a:p>
                      <a:pPr marL="137160">
                        <a:lnSpc>
                          <a:spcPts val="645"/>
                        </a:lnSpc>
                      </a:pPr>
                      <a:r>
                        <a:rPr lang="es-ES" sz="700">
                          <a:solidFill>
                            <a:srgbClr val="FFFFFF"/>
                          </a:solidFill>
                          <a:latin typeface="MB Corpo S Text Light"/>
                          <a:cs typeface="MB Corpo S Text Light"/>
                          <a:sym typeface="MB Corpo S Text Light"/>
                        </a:rPr>
                        <a:t>desgaste mecánico.</a:t>
                      </a:r>
                      <a:endParaRPr sz="700">
                        <a:latin typeface="MB Corpo S Text Light"/>
                        <a:cs typeface="MB Corpo S Text Light"/>
                      </a:endParaRPr>
                    </a:p>
                    <a:p>
                      <a:pPr marL="134620" indent="-84455">
                        <a:lnSpc>
                          <a:spcPct val="100000"/>
                        </a:lnSpc>
                        <a:spcBef>
                          <a:spcPts val="375"/>
                        </a:spcBef>
                        <a:buChar char="•"/>
                        <a:tabLst>
                          <a:tab pos="134620" algn="l"/>
                        </a:tabLst>
                      </a:pPr>
                      <a:r>
                        <a:rPr lang="es-ES" sz="700">
                          <a:solidFill>
                            <a:srgbClr val="FFFFFF"/>
                          </a:solidFill>
                          <a:latin typeface="MB Corpo S Text Light"/>
                          <a:cs typeface="MB Corpo S Text Light"/>
                          <a:sym typeface="MB Corpo S Text Light"/>
                        </a:rPr>
                        <a:t>Reduce el riesgo de daños derivados.</a:t>
                      </a:r>
                      <a:endParaRPr sz="700">
                        <a:latin typeface="MB Corpo S Text Light"/>
                        <a:cs typeface="MB Corpo S Text Light"/>
                      </a:endParaRPr>
                    </a:p>
                  </a:txBody>
                  <a:tcPr marL="0" marR="0" marT="0" marB="0">
                    <a:solidFill>
                      <a:srgbClr val="009EE3"/>
                    </a:solidFill>
                  </a:tcPr>
                </a:tc>
                <a:tc gridSpan="3">
                  <a:txBody>
                    <a:bodyPr/>
                    <a:lstStyle/>
                    <a:p>
                      <a:pPr marL="137160">
                        <a:lnSpc>
                          <a:spcPts val="645"/>
                        </a:lnSpc>
                        <a:tabLst>
                          <a:tab pos="2404745" algn="l"/>
                          <a:tab pos="5330190" algn="l"/>
                        </a:tabLst>
                      </a:pPr>
                      <a:r>
                        <a:rPr lang="de-DE" sz="800" dirty="0"/>
                        <a:t>	</a:t>
                      </a:r>
                      <a:r>
                        <a:rPr lang="es-ES" sz="700" dirty="0">
                          <a:solidFill>
                            <a:srgbClr val="009EE3"/>
                          </a:solidFill>
                          <a:latin typeface="MB Corpo S Text Light"/>
                          <a:cs typeface="MB Corpo S Text Light"/>
                          <a:sym typeface="MB Corpo S Text Light"/>
                        </a:rPr>
                        <a:t>Benz presenta una durabilidad de	</a:t>
                      </a:r>
                      <a:r>
                        <a:rPr lang="es-ES" sz="1050" baseline="-35714" dirty="0">
                          <a:solidFill>
                            <a:srgbClr val="1A1A18"/>
                          </a:solidFill>
                          <a:latin typeface="MB Corpo S Text Light"/>
                          <a:cs typeface="MB Corpo S Text Light"/>
                          <a:sym typeface="MB Corpo S Text Light"/>
                        </a:rPr>
                        <a:t>Coordinación óptima con el</a:t>
                      </a:r>
                      <a:endParaRPr sz="1050" baseline="-35714" dirty="0">
                        <a:latin typeface="MB Corpo S Text Light"/>
                        <a:cs typeface="MB Corpo S Text Light"/>
                      </a:endParaRPr>
                    </a:p>
                    <a:p>
                      <a:pPr marL="137160">
                        <a:lnSpc>
                          <a:spcPct val="100000"/>
                        </a:lnSpc>
                        <a:spcBef>
                          <a:spcPts val="110"/>
                        </a:spcBef>
                        <a:tabLst>
                          <a:tab pos="2404745" algn="l"/>
                          <a:tab pos="5330190" algn="l"/>
                        </a:tabLst>
                      </a:pPr>
                      <a:r>
                        <a:rPr lang="es-ES" sz="700" dirty="0">
                          <a:solidFill>
                            <a:srgbClr val="1A1A18"/>
                          </a:solidFill>
                          <a:latin typeface="MB Corpo S Text Light"/>
                          <a:cs typeface="MB Corpo S Text Light"/>
                          <a:sym typeface="MB Corpo S Text Light"/>
                        </a:rPr>
                        <a:t>	</a:t>
                      </a:r>
                      <a:r>
                        <a:rPr lang="es-ES" sz="700" dirty="0">
                          <a:solidFill>
                            <a:srgbClr val="009EE3"/>
                          </a:solidFill>
                          <a:latin typeface="MB Corpo S Text Light"/>
                          <a:cs typeface="MB Corpo S Text Light"/>
                          <a:sym typeface="MB Corpo S Text Light"/>
                        </a:rPr>
                        <a:t>como mínimo, 90.000 km (con	</a:t>
                      </a:r>
                      <a:r>
                        <a:rPr lang="es-ES" sz="1050" baseline="-35714" dirty="0">
                          <a:solidFill>
                            <a:srgbClr val="1A1A18"/>
                          </a:solidFill>
                          <a:latin typeface="MB Corpo S Text Light"/>
                          <a:cs typeface="MB Corpo S Text Light"/>
                          <a:sym typeface="MB Corpo S Text Light"/>
                        </a:rPr>
                        <a:t>motor: para mayor potencia,</a:t>
                      </a:r>
                      <a:endParaRPr sz="1050" baseline="-35714" dirty="0">
                        <a:latin typeface="MB Corpo S Text Light"/>
                        <a:cs typeface="MB Corpo S Text Light"/>
                      </a:endParaRPr>
                    </a:p>
                    <a:p>
                      <a:pPr marL="2404745">
                        <a:lnSpc>
                          <a:spcPts val="665"/>
                        </a:lnSpc>
                        <a:spcBef>
                          <a:spcPts val="570"/>
                        </a:spcBef>
                        <a:tabLst>
                          <a:tab pos="5330190" algn="l"/>
                        </a:tabLst>
                      </a:pPr>
                      <a:r>
                        <a:rPr lang="es-ES" sz="1050" baseline="35714" dirty="0">
                          <a:solidFill>
                            <a:srgbClr val="009EE3"/>
                          </a:solidFill>
                          <a:latin typeface="MB Corpo S Text Light"/>
                          <a:cs typeface="MB Corpo S Text Light"/>
                          <a:sym typeface="MB Corpo S Text Light"/>
                        </a:rPr>
                        <a:t>esfuerzo normal), con la que un	</a:t>
                      </a:r>
                      <a:r>
                        <a:rPr lang="es-ES" sz="700" dirty="0">
                          <a:solidFill>
                            <a:srgbClr val="1A1A18"/>
                          </a:solidFill>
                          <a:latin typeface="MB Corpo S Text Light"/>
                          <a:cs typeface="MB Corpo S Text Light"/>
                          <a:sym typeface="MB Corpo S Text Light"/>
                        </a:rPr>
                        <a:t>menor consumo de combustible</a:t>
                      </a:r>
                      <a:endParaRPr sz="700" dirty="0">
                        <a:latin typeface="MB Corpo S Text Light"/>
                        <a:cs typeface="MB Corpo S Text Light"/>
                      </a:endParaRPr>
                    </a:p>
                    <a:p>
                      <a:pPr marL="2404745">
                        <a:lnSpc>
                          <a:spcPts val="665"/>
                        </a:lnSpc>
                        <a:tabLst>
                          <a:tab pos="5330190" algn="l"/>
                        </a:tabLst>
                      </a:pPr>
                      <a:r>
                        <a:rPr lang="es-ES" sz="700" dirty="0">
                          <a:solidFill>
                            <a:srgbClr val="009EE3"/>
                          </a:solidFill>
                          <a:latin typeface="MB Corpo S Text Light"/>
                          <a:cs typeface="MB Corpo S Text Light"/>
                          <a:sym typeface="MB Corpo S Text Light"/>
                        </a:rPr>
                        <a:t>Mercedes‑Benz podría dar la vuelta 	</a:t>
                      </a:r>
                      <a:r>
                        <a:rPr lang="es-ES" sz="1050" baseline="-35714" dirty="0">
                          <a:solidFill>
                            <a:srgbClr val="1A1A18"/>
                          </a:solidFill>
                          <a:latin typeface="MB Corpo S Text Light"/>
                          <a:cs typeface="MB Corpo S Text Light"/>
                          <a:sym typeface="MB Corpo S Text Light"/>
                        </a:rPr>
                        <a:t>y una larga durabilidad del</a:t>
                      </a:r>
                      <a:endParaRPr sz="1050" baseline="-35714" dirty="0">
                        <a:latin typeface="MB Corpo S Text Light"/>
                        <a:cs typeface="MB Corpo S Text Light"/>
                      </a:endParaRPr>
                    </a:p>
                    <a:p>
                      <a:pPr marL="2404745">
                        <a:lnSpc>
                          <a:spcPct val="100000"/>
                        </a:lnSpc>
                        <a:spcBef>
                          <a:spcPts val="114"/>
                        </a:spcBef>
                        <a:tabLst>
                          <a:tab pos="5330190" algn="l"/>
                        </a:tabLst>
                      </a:pPr>
                      <a:r>
                        <a:rPr lang="es-ES" sz="700" dirty="0">
                          <a:solidFill>
                            <a:srgbClr val="009EE3"/>
                          </a:solidFill>
                          <a:latin typeface="MB Corpo S Text Light"/>
                          <a:cs typeface="MB Corpo S Text Light"/>
                          <a:sym typeface="MB Corpo S Text Light"/>
                        </a:rPr>
                        <a:t>al mundo más de dos veces.	</a:t>
                      </a:r>
                      <a:r>
                        <a:rPr lang="es-ES" sz="1050" baseline="-35714" dirty="0">
                          <a:solidFill>
                            <a:srgbClr val="1A1A18"/>
                          </a:solidFill>
                          <a:latin typeface="MB Corpo S Text Light"/>
                          <a:cs typeface="MB Corpo S Text Light"/>
                          <a:sym typeface="MB Corpo S Text Light"/>
                        </a:rPr>
                        <a:t>motor.</a:t>
                      </a:r>
                      <a:endParaRPr sz="1050" baseline="-35714" dirty="0">
                        <a:latin typeface="MB Corpo S Text Light"/>
                        <a:cs typeface="MB Corpo S Text Light"/>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137160">
                        <a:lnSpc>
                          <a:spcPts val="645"/>
                        </a:lnSpc>
                      </a:pPr>
                      <a:r>
                        <a:rPr lang="es-ES" sz="700" dirty="0">
                          <a:solidFill>
                            <a:srgbClr val="FFFFFF"/>
                          </a:solidFill>
                          <a:latin typeface="MB Corpo S Text Light"/>
                          <a:cs typeface="MB Corpo S Text Light"/>
                          <a:sym typeface="MB Corpo S Text Light"/>
                        </a:rPr>
                        <a:t>uso de materiales extremadamente resistentes</a:t>
                      </a:r>
                      <a:endParaRPr sz="700" dirty="0">
                        <a:latin typeface="MB Corpo S Text Light"/>
                        <a:cs typeface="MB Corpo S Text Light"/>
                      </a:endParaRPr>
                    </a:p>
                    <a:p>
                      <a:pPr marL="137160">
                        <a:lnSpc>
                          <a:spcPct val="100000"/>
                        </a:lnSpc>
                        <a:spcBef>
                          <a:spcPts val="110"/>
                        </a:spcBef>
                      </a:pPr>
                      <a:r>
                        <a:rPr lang="es-ES" sz="700" dirty="0">
                          <a:solidFill>
                            <a:srgbClr val="FFFFFF"/>
                          </a:solidFill>
                          <a:latin typeface="MB Corpo S Text Light"/>
                          <a:cs typeface="MB Corpo S Text Light"/>
                          <a:sym typeface="MB Corpo S Text Light"/>
                        </a:rPr>
                        <a:t>y duraderos.</a:t>
                      </a:r>
                      <a:endParaRPr sz="700" dirty="0">
                        <a:latin typeface="MB Corpo S Text Light"/>
                        <a:cs typeface="MB Corpo S Text Light"/>
                      </a:endParaRPr>
                    </a:p>
                    <a:p>
                      <a:pPr marL="136525" indent="-86360">
                        <a:lnSpc>
                          <a:spcPct val="100000"/>
                        </a:lnSpc>
                        <a:spcBef>
                          <a:spcPts val="380"/>
                        </a:spcBef>
                        <a:buChar char="•"/>
                        <a:tabLst>
                          <a:tab pos="136525" algn="l"/>
                        </a:tabLst>
                      </a:pPr>
                      <a:r>
                        <a:rPr lang="es-ES" sz="700" dirty="0">
                          <a:solidFill>
                            <a:srgbClr val="FFFFFF"/>
                          </a:solidFill>
                          <a:latin typeface="MB Corpo S Text Light"/>
                          <a:cs typeface="MB Corpo S Text Light"/>
                          <a:sym typeface="MB Corpo S Text Light"/>
                        </a:rPr>
                        <a:t>Combustión efectiva y respetuosa con el medioambiente.</a:t>
                      </a:r>
                      <a:endParaRPr sz="700" dirty="0">
                        <a:latin typeface="MB Corpo S Text Light"/>
                        <a:cs typeface="MB Corpo S Text Light"/>
                      </a:endParaRPr>
                    </a:p>
                  </a:txBody>
                  <a:tcPr marL="0" marR="0" marT="0" marB="0">
                    <a:solidFill>
                      <a:srgbClr val="009EE3"/>
                    </a:solidFill>
                  </a:tcPr>
                </a:tc>
                <a:tc>
                  <a:txBody>
                    <a:bodyPr/>
                    <a:lstStyle/>
                    <a:p>
                      <a:pPr marL="137160">
                        <a:lnSpc>
                          <a:spcPts val="645"/>
                        </a:lnSpc>
                      </a:pPr>
                      <a:r>
                        <a:rPr lang="es-ES" sz="700" dirty="0">
                          <a:solidFill>
                            <a:srgbClr val="1A1A18"/>
                          </a:solidFill>
                          <a:latin typeface="MB Corpo S Text Light"/>
                          <a:cs typeface="MB Corpo S Text Light"/>
                          <a:sym typeface="MB Corpo S Text Light"/>
                        </a:rPr>
                        <a:t>para cada tipo de motor Mercedes‑Benz.</a:t>
                      </a:r>
                      <a:endParaRPr sz="700" dirty="0">
                        <a:latin typeface="MB Corpo S Text Light"/>
                        <a:cs typeface="MB Corpo S Text Light"/>
                      </a:endParaRPr>
                    </a:p>
                  </a:txBody>
                  <a:tcPr marL="0" marR="0" marT="0" marB="0"/>
                </a:tc>
                <a:extLst>
                  <a:ext uri="{0D108BD9-81ED-4DB2-BD59-A6C34878D82A}">
                    <a16:rowId xmlns:a16="http://schemas.microsoft.com/office/drawing/2014/main" val="10003"/>
                  </a:ext>
                </a:extLst>
              </a:tr>
            </a:tbl>
          </a:graphicData>
        </a:graphic>
      </p:graphicFrame>
      <p:grpSp>
        <p:nvGrpSpPr>
          <p:cNvPr id="5" name="object 5"/>
          <p:cNvGrpSpPr/>
          <p:nvPr/>
        </p:nvGrpSpPr>
        <p:grpSpPr>
          <a:xfrm>
            <a:off x="609214" y="3186000"/>
            <a:ext cx="6972300" cy="3175"/>
            <a:chOff x="609214" y="3178308"/>
            <a:chExt cx="6972300" cy="3175"/>
          </a:xfrm>
        </p:grpSpPr>
        <p:sp>
          <p:nvSpPr>
            <p:cNvPr id="6" name="object 6"/>
            <p:cNvSpPr/>
            <p:nvPr/>
          </p:nvSpPr>
          <p:spPr>
            <a:xfrm>
              <a:off x="609214" y="317980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7" name="object 7"/>
            <p:cNvSpPr/>
            <p:nvPr/>
          </p:nvSpPr>
          <p:spPr>
            <a:xfrm>
              <a:off x="1929180"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8" name="object 8"/>
            <p:cNvSpPr/>
            <p:nvPr/>
          </p:nvSpPr>
          <p:spPr>
            <a:xfrm>
              <a:off x="318145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9" name="object 9"/>
            <p:cNvSpPr/>
            <p:nvPr/>
          </p:nvSpPr>
          <p:spPr>
            <a:xfrm>
              <a:off x="5381398"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0" name="object 10"/>
          <p:cNvGrpSpPr/>
          <p:nvPr/>
        </p:nvGrpSpPr>
        <p:grpSpPr>
          <a:xfrm>
            <a:off x="609214" y="5750548"/>
            <a:ext cx="6972300" cy="3175"/>
            <a:chOff x="609214" y="5750548"/>
            <a:chExt cx="6972300" cy="3175"/>
          </a:xfrm>
        </p:grpSpPr>
        <p:sp>
          <p:nvSpPr>
            <p:cNvPr id="11" name="object 11"/>
            <p:cNvSpPr/>
            <p:nvPr/>
          </p:nvSpPr>
          <p:spPr>
            <a:xfrm>
              <a:off x="609214" y="5752041"/>
              <a:ext cx="1320165" cy="0"/>
            </a:xfrm>
            <a:custGeom>
              <a:avLst/>
              <a:gdLst/>
              <a:ahLst/>
              <a:cxnLst/>
              <a:rect l="l" t="t" r="r" b="b"/>
              <a:pathLst>
                <a:path w="1320164">
                  <a:moveTo>
                    <a:pt x="0" y="0"/>
                  </a:moveTo>
                  <a:lnTo>
                    <a:pt x="1319963" y="0"/>
                  </a:lnTo>
                </a:path>
              </a:pathLst>
            </a:custGeom>
            <a:ln w="3175">
              <a:solidFill>
                <a:srgbClr val="1A1A18"/>
              </a:solidFill>
            </a:ln>
          </p:spPr>
          <p:txBody>
            <a:bodyPr wrap="square" lIns="0" tIns="0" rIns="0" bIns="0" rtlCol="0"/>
            <a:lstStyle/>
            <a:p>
              <a:endParaRPr/>
            </a:p>
          </p:txBody>
        </p:sp>
        <p:sp>
          <p:nvSpPr>
            <p:cNvPr id="12" name="object 12"/>
            <p:cNvSpPr/>
            <p:nvPr/>
          </p:nvSpPr>
          <p:spPr>
            <a:xfrm>
              <a:off x="1929180" y="575204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13" name="object 13"/>
            <p:cNvSpPr/>
            <p:nvPr/>
          </p:nvSpPr>
          <p:spPr>
            <a:xfrm>
              <a:off x="3181455"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4" name="object 14"/>
            <p:cNvSpPr/>
            <p:nvPr/>
          </p:nvSpPr>
          <p:spPr>
            <a:xfrm>
              <a:off x="5381398" y="575204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sp>
        <p:nvSpPr>
          <p:cNvPr id="15" name="object 15"/>
          <p:cNvSpPr/>
          <p:nvPr/>
        </p:nvSpPr>
        <p:spPr>
          <a:xfrm>
            <a:off x="7649032" y="3193200"/>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16" name="object 16"/>
          <p:cNvSpPr/>
          <p:nvPr/>
        </p:nvSpPr>
        <p:spPr>
          <a:xfrm>
            <a:off x="7649032" y="5752041"/>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pic>
        <p:nvPicPr>
          <p:cNvPr id="17" name="object 17"/>
          <p:cNvPicPr/>
          <p:nvPr/>
        </p:nvPicPr>
        <p:blipFill>
          <a:blip r:embed="rId2" cstate="print"/>
          <a:stretch>
            <a:fillRect/>
          </a:stretch>
        </p:blipFill>
        <p:spPr>
          <a:xfrm>
            <a:off x="2015541" y="2312332"/>
            <a:ext cx="1091423" cy="553297"/>
          </a:xfrm>
          <a:prstGeom prst="rect">
            <a:avLst/>
          </a:prstGeom>
        </p:spPr>
      </p:pic>
      <p:sp>
        <p:nvSpPr>
          <p:cNvPr id="18" name="object 18"/>
          <p:cNvSpPr txBox="1"/>
          <p:nvPr/>
        </p:nvSpPr>
        <p:spPr>
          <a:xfrm>
            <a:off x="644274" y="3243313"/>
            <a:ext cx="1161426" cy="614680"/>
          </a:xfrm>
          <a:prstGeom prst="rect">
            <a:avLst/>
          </a:prstGeom>
        </p:spPr>
        <p:txBody>
          <a:bodyPr vert="horz" wrap="square" lIns="0" tIns="66040" rIns="0" bIns="0" rtlCol="0">
            <a:spAutoFit/>
          </a:bodyPr>
          <a:lstStyle/>
          <a:p>
            <a:pPr marL="12700">
              <a:lnSpc>
                <a:spcPct val="100000"/>
              </a:lnSpc>
              <a:spcBef>
                <a:spcPts val="520"/>
              </a:spcBef>
            </a:pPr>
            <a:r>
              <a:rPr lang="es-ES" sz="950" b="1" dirty="0">
                <a:solidFill>
                  <a:srgbClr val="009EE3"/>
                </a:solidFill>
                <a:latin typeface="MB Corpo S Text"/>
                <a:ea typeface="MB Corpo S Text"/>
                <a:cs typeface="MB Corpo S Text"/>
                <a:sym typeface="MB Corpo S Text"/>
              </a:rPr>
              <a:t>Batería de arranque.</a:t>
            </a:r>
            <a:endParaRPr sz="950" dirty="0">
              <a:latin typeface="MB Corpo S Text"/>
              <a:cs typeface="MB Corpo S Text"/>
            </a:endParaRPr>
          </a:p>
          <a:p>
            <a:pPr marL="12700" marR="5080">
              <a:lnSpc>
                <a:spcPct val="113300"/>
              </a:lnSpc>
              <a:spcBef>
                <a:spcPts val="220"/>
              </a:spcBef>
            </a:pPr>
            <a:r>
              <a:rPr lang="es-ES" sz="700" dirty="0">
                <a:solidFill>
                  <a:srgbClr val="1A1A18"/>
                </a:solidFill>
                <a:latin typeface="MB Corpo S Text Light"/>
                <a:ea typeface="MB Corpo S Text Light"/>
                <a:cs typeface="MB Corpo S Text Light"/>
                <a:sym typeface="MB Corpo S Text Light"/>
              </a:rPr>
              <a:t>Producto de alto rendimiento exento de mantenimiento y con una larga vida útil.</a:t>
            </a:r>
            <a:endParaRPr sz="700" dirty="0">
              <a:latin typeface="MB Corpo S Text Light"/>
              <a:cs typeface="MB Corpo S Text Light"/>
            </a:endParaRPr>
          </a:p>
        </p:txBody>
      </p:sp>
      <p:grpSp>
        <p:nvGrpSpPr>
          <p:cNvPr id="19" name="object 19"/>
          <p:cNvGrpSpPr/>
          <p:nvPr/>
        </p:nvGrpSpPr>
        <p:grpSpPr>
          <a:xfrm>
            <a:off x="1940462" y="3230568"/>
            <a:ext cx="1139825" cy="1113790"/>
            <a:chOff x="1940462" y="3230568"/>
            <a:chExt cx="1139825" cy="1113790"/>
          </a:xfrm>
        </p:grpSpPr>
        <p:pic>
          <p:nvPicPr>
            <p:cNvPr id="20" name="object 20"/>
            <p:cNvPicPr/>
            <p:nvPr/>
          </p:nvPicPr>
          <p:blipFill>
            <a:blip r:embed="rId3" cstate="print"/>
            <a:stretch>
              <a:fillRect/>
            </a:stretch>
          </p:blipFill>
          <p:spPr>
            <a:xfrm>
              <a:off x="2030707" y="3230568"/>
              <a:ext cx="1049203" cy="710744"/>
            </a:xfrm>
            <a:prstGeom prst="rect">
              <a:avLst/>
            </a:prstGeom>
          </p:spPr>
        </p:pic>
        <p:sp>
          <p:nvSpPr>
            <p:cNvPr id="21" name="object 21"/>
            <p:cNvSpPr/>
            <p:nvPr/>
          </p:nvSpPr>
          <p:spPr>
            <a:xfrm>
              <a:off x="1947925" y="3943678"/>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22" name="object 22"/>
            <p:cNvSpPr/>
            <p:nvPr/>
          </p:nvSpPr>
          <p:spPr>
            <a:xfrm>
              <a:off x="2038947" y="3990043"/>
              <a:ext cx="211454" cy="287655"/>
            </a:xfrm>
            <a:custGeom>
              <a:avLst/>
              <a:gdLst/>
              <a:ahLst/>
              <a:cxnLst/>
              <a:rect l="l" t="t" r="r" b="b"/>
              <a:pathLst>
                <a:path w="211455" h="287654">
                  <a:moveTo>
                    <a:pt x="54063" y="224840"/>
                  </a:moveTo>
                  <a:lnTo>
                    <a:pt x="48602" y="219392"/>
                  </a:lnTo>
                  <a:lnTo>
                    <a:pt x="41884" y="219392"/>
                  </a:lnTo>
                  <a:lnTo>
                    <a:pt x="35153" y="219392"/>
                  </a:lnTo>
                  <a:lnTo>
                    <a:pt x="29705" y="224840"/>
                  </a:lnTo>
                  <a:lnTo>
                    <a:pt x="29705" y="238290"/>
                  </a:lnTo>
                  <a:lnTo>
                    <a:pt x="35153" y="243738"/>
                  </a:lnTo>
                  <a:lnTo>
                    <a:pt x="48602" y="243738"/>
                  </a:lnTo>
                  <a:lnTo>
                    <a:pt x="54063" y="238290"/>
                  </a:lnTo>
                  <a:lnTo>
                    <a:pt x="54063" y="224840"/>
                  </a:lnTo>
                  <a:close/>
                </a:path>
                <a:path w="211455" h="287654">
                  <a:moveTo>
                    <a:pt x="54063" y="187820"/>
                  </a:moveTo>
                  <a:lnTo>
                    <a:pt x="48602" y="182372"/>
                  </a:lnTo>
                  <a:lnTo>
                    <a:pt x="41884" y="182372"/>
                  </a:lnTo>
                  <a:lnTo>
                    <a:pt x="35153" y="182372"/>
                  </a:lnTo>
                  <a:lnTo>
                    <a:pt x="29705" y="187820"/>
                  </a:lnTo>
                  <a:lnTo>
                    <a:pt x="29705" y="201269"/>
                  </a:lnTo>
                  <a:lnTo>
                    <a:pt x="35153" y="206717"/>
                  </a:lnTo>
                  <a:lnTo>
                    <a:pt x="48602" y="206717"/>
                  </a:lnTo>
                  <a:lnTo>
                    <a:pt x="54063" y="201269"/>
                  </a:lnTo>
                  <a:lnTo>
                    <a:pt x="54063" y="187820"/>
                  </a:lnTo>
                  <a:close/>
                </a:path>
                <a:path w="211455" h="287654">
                  <a:moveTo>
                    <a:pt x="54063" y="150761"/>
                  </a:moveTo>
                  <a:lnTo>
                    <a:pt x="48602" y="145326"/>
                  </a:lnTo>
                  <a:lnTo>
                    <a:pt x="41884" y="145326"/>
                  </a:lnTo>
                  <a:lnTo>
                    <a:pt x="35153" y="145326"/>
                  </a:lnTo>
                  <a:lnTo>
                    <a:pt x="29705" y="150761"/>
                  </a:lnTo>
                  <a:lnTo>
                    <a:pt x="29705" y="164249"/>
                  </a:lnTo>
                  <a:lnTo>
                    <a:pt x="35153" y="169697"/>
                  </a:lnTo>
                  <a:lnTo>
                    <a:pt x="48602" y="169697"/>
                  </a:lnTo>
                  <a:lnTo>
                    <a:pt x="54063" y="164249"/>
                  </a:lnTo>
                  <a:lnTo>
                    <a:pt x="54063" y="150761"/>
                  </a:lnTo>
                  <a:close/>
                </a:path>
                <a:path w="211455" h="287654">
                  <a:moveTo>
                    <a:pt x="54063" y="113753"/>
                  </a:moveTo>
                  <a:lnTo>
                    <a:pt x="48602" y="108305"/>
                  </a:lnTo>
                  <a:lnTo>
                    <a:pt x="41884" y="108305"/>
                  </a:lnTo>
                  <a:lnTo>
                    <a:pt x="35153" y="108305"/>
                  </a:lnTo>
                  <a:lnTo>
                    <a:pt x="29705" y="113753"/>
                  </a:lnTo>
                  <a:lnTo>
                    <a:pt x="29705" y="127228"/>
                  </a:lnTo>
                  <a:lnTo>
                    <a:pt x="35153" y="132664"/>
                  </a:lnTo>
                  <a:lnTo>
                    <a:pt x="48602" y="132664"/>
                  </a:lnTo>
                  <a:lnTo>
                    <a:pt x="54063" y="127228"/>
                  </a:lnTo>
                  <a:lnTo>
                    <a:pt x="54063" y="113753"/>
                  </a:lnTo>
                  <a:close/>
                </a:path>
                <a:path w="211455" h="287654">
                  <a:moveTo>
                    <a:pt x="54063" y="76746"/>
                  </a:moveTo>
                  <a:lnTo>
                    <a:pt x="48602" y="71297"/>
                  </a:lnTo>
                  <a:lnTo>
                    <a:pt x="41884" y="71297"/>
                  </a:lnTo>
                  <a:lnTo>
                    <a:pt x="35153" y="71297"/>
                  </a:lnTo>
                  <a:lnTo>
                    <a:pt x="29705" y="76746"/>
                  </a:lnTo>
                  <a:lnTo>
                    <a:pt x="29705" y="90208"/>
                  </a:lnTo>
                  <a:lnTo>
                    <a:pt x="35153" y="95643"/>
                  </a:lnTo>
                  <a:lnTo>
                    <a:pt x="48602" y="95643"/>
                  </a:lnTo>
                  <a:lnTo>
                    <a:pt x="54063" y="90208"/>
                  </a:lnTo>
                  <a:lnTo>
                    <a:pt x="54063" y="76746"/>
                  </a:lnTo>
                  <a:close/>
                </a:path>
                <a:path w="211455" h="287654">
                  <a:moveTo>
                    <a:pt x="167640" y="46101"/>
                  </a:moveTo>
                  <a:lnTo>
                    <a:pt x="161213" y="34302"/>
                  </a:lnTo>
                  <a:lnTo>
                    <a:pt x="148945" y="11798"/>
                  </a:lnTo>
                  <a:lnTo>
                    <a:pt x="142519" y="0"/>
                  </a:lnTo>
                  <a:lnTo>
                    <a:pt x="116725" y="0"/>
                  </a:lnTo>
                  <a:lnTo>
                    <a:pt x="116725" y="16840"/>
                  </a:lnTo>
                  <a:lnTo>
                    <a:pt x="116725" y="29273"/>
                  </a:lnTo>
                  <a:lnTo>
                    <a:pt x="111696" y="34302"/>
                  </a:lnTo>
                  <a:lnTo>
                    <a:pt x="99263" y="34302"/>
                  </a:lnTo>
                  <a:lnTo>
                    <a:pt x="94221" y="29273"/>
                  </a:lnTo>
                  <a:lnTo>
                    <a:pt x="94221" y="16840"/>
                  </a:lnTo>
                  <a:lnTo>
                    <a:pt x="99263" y="11798"/>
                  </a:lnTo>
                  <a:lnTo>
                    <a:pt x="111696" y="11798"/>
                  </a:lnTo>
                  <a:lnTo>
                    <a:pt x="116725" y="16840"/>
                  </a:lnTo>
                  <a:lnTo>
                    <a:pt x="116725" y="0"/>
                  </a:lnTo>
                  <a:lnTo>
                    <a:pt x="68465" y="0"/>
                  </a:lnTo>
                  <a:lnTo>
                    <a:pt x="43294" y="46101"/>
                  </a:lnTo>
                  <a:lnTo>
                    <a:pt x="167640" y="46101"/>
                  </a:lnTo>
                  <a:close/>
                </a:path>
                <a:path w="211455" h="287654">
                  <a:moveTo>
                    <a:pt x="210947" y="27724"/>
                  </a:moveTo>
                  <a:lnTo>
                    <a:pt x="207670" y="24422"/>
                  </a:lnTo>
                  <a:lnTo>
                    <a:pt x="203606" y="24422"/>
                  </a:lnTo>
                  <a:lnTo>
                    <a:pt x="161188" y="24422"/>
                  </a:lnTo>
                  <a:lnTo>
                    <a:pt x="170154" y="40843"/>
                  </a:lnTo>
                  <a:lnTo>
                    <a:pt x="195580" y="40843"/>
                  </a:lnTo>
                  <a:lnTo>
                    <a:pt x="195580" y="270662"/>
                  </a:lnTo>
                  <a:lnTo>
                    <a:pt x="15367" y="270662"/>
                  </a:lnTo>
                  <a:lnTo>
                    <a:pt x="15367" y="40843"/>
                  </a:lnTo>
                  <a:lnTo>
                    <a:pt x="40805" y="40843"/>
                  </a:lnTo>
                  <a:lnTo>
                    <a:pt x="49771" y="24422"/>
                  </a:lnTo>
                  <a:lnTo>
                    <a:pt x="3289" y="24422"/>
                  </a:lnTo>
                  <a:lnTo>
                    <a:pt x="0" y="27724"/>
                  </a:lnTo>
                  <a:lnTo>
                    <a:pt x="0" y="283781"/>
                  </a:lnTo>
                  <a:lnTo>
                    <a:pt x="3289" y="287083"/>
                  </a:lnTo>
                  <a:lnTo>
                    <a:pt x="207670" y="287083"/>
                  </a:lnTo>
                  <a:lnTo>
                    <a:pt x="210947" y="283781"/>
                  </a:lnTo>
                  <a:lnTo>
                    <a:pt x="210947" y="27724"/>
                  </a:lnTo>
                  <a:close/>
                </a:path>
              </a:pathLst>
            </a:custGeom>
            <a:solidFill>
              <a:srgbClr val="009EE3"/>
            </a:solidFill>
          </p:spPr>
          <p:txBody>
            <a:bodyPr wrap="square" lIns="0" tIns="0" rIns="0" bIns="0" rtlCol="0"/>
            <a:lstStyle/>
            <a:p>
              <a:endParaRPr/>
            </a:p>
          </p:txBody>
        </p:sp>
        <p:pic>
          <p:nvPicPr>
            <p:cNvPr id="23" name="object 23"/>
            <p:cNvPicPr/>
            <p:nvPr/>
          </p:nvPicPr>
          <p:blipFill>
            <a:blip r:embed="rId4" cstate="print"/>
            <a:stretch>
              <a:fillRect/>
            </a:stretch>
          </p:blipFill>
          <p:spPr>
            <a:xfrm>
              <a:off x="2102311" y="4059126"/>
              <a:ext cx="125244" cy="173769"/>
            </a:xfrm>
            <a:prstGeom prst="rect">
              <a:avLst/>
            </a:prstGeom>
          </p:spPr>
        </p:pic>
      </p:grpSp>
      <p:sp>
        <p:nvSpPr>
          <p:cNvPr id="24" name="object 24"/>
          <p:cNvSpPr txBox="1"/>
          <p:nvPr/>
        </p:nvSpPr>
        <p:spPr>
          <a:xfrm>
            <a:off x="3181459" y="3230567"/>
            <a:ext cx="2200275" cy="2473200"/>
          </a:xfrm>
          <a:prstGeom prst="rect">
            <a:avLst/>
          </a:prstGeom>
          <a:solidFill>
            <a:srgbClr val="009EE3"/>
          </a:solidFill>
        </p:spPr>
        <p:txBody>
          <a:bodyPr vert="horz" wrap="square" lIns="0" tIns="86360" rIns="0" bIns="0" rtlCol="0">
            <a:spAutoFit/>
          </a:bodyPr>
          <a:lstStyle/>
          <a:p>
            <a:pPr marL="47625">
              <a:lnSpc>
                <a:spcPct val="103000"/>
              </a:lnSpc>
              <a:spcBef>
                <a:spcPts val="200"/>
              </a:spcBef>
            </a:pPr>
            <a:r>
              <a:rPr lang="es-ES" sz="700" b="1" dirty="0">
                <a:solidFill>
                  <a:srgbClr val="FFFFFF"/>
                </a:solidFill>
                <a:latin typeface="MB Corpo S Text"/>
                <a:ea typeface="MB Corpo S Text"/>
                <a:cs typeface="MB Corpo S Text"/>
                <a:sym typeface="MB Corpo S Text"/>
              </a:rPr>
              <a:t>Ventajas de la tecnología AGM:</a:t>
            </a:r>
            <a:endParaRPr sz="700" dirty="0">
              <a:latin typeface="MB Corpo S Text"/>
              <a:cs typeface="MB Corpo S Text"/>
            </a:endParaRPr>
          </a:p>
          <a:p>
            <a:pPr marL="133985" marR="475615" indent="-86995">
              <a:lnSpc>
                <a:spcPct val="103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Vida útil tres veces más larga gracias a la gran resistencia cíclica y la estabilidad química.</a:t>
            </a:r>
            <a:endParaRPr sz="700" dirty="0">
              <a:latin typeface="MB Corpo S Text Light"/>
              <a:cs typeface="MB Corpo S Text Light"/>
            </a:endParaRPr>
          </a:p>
          <a:p>
            <a:pPr marL="133985" indent="-86360">
              <a:lnSpc>
                <a:spcPct val="103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Propiedades de arranque en frío especialmente buenas.</a:t>
            </a:r>
            <a:endParaRPr sz="700" dirty="0">
              <a:latin typeface="MB Corpo S Text Light"/>
              <a:cs typeface="MB Corpo S Text Light"/>
            </a:endParaRPr>
          </a:p>
          <a:p>
            <a:pPr marL="133985" marR="260350" indent="-86995">
              <a:lnSpc>
                <a:spcPct val="103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Potente y, por tanto, ideal para vehículos con equipamientos complicados.</a:t>
            </a:r>
            <a:endParaRPr sz="700" dirty="0">
              <a:latin typeface="MB Corpo S Text Light"/>
              <a:cs typeface="MB Corpo S Text Light"/>
            </a:endParaRPr>
          </a:p>
          <a:p>
            <a:pPr marL="133985" indent="-86360">
              <a:lnSpc>
                <a:spcPct val="103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Insensible a las descargas totales.</a:t>
            </a:r>
            <a:endParaRPr sz="700" dirty="0">
              <a:latin typeface="MB Corpo S Text Light"/>
              <a:cs typeface="MB Corpo S Text Light"/>
            </a:endParaRPr>
          </a:p>
          <a:p>
            <a:pPr marL="132080" indent="-84455">
              <a:lnSpc>
                <a:spcPct val="103000"/>
              </a:lnSpc>
              <a:spcBef>
                <a:spcPts val="200"/>
              </a:spcBef>
              <a:buChar char="•"/>
              <a:tabLst>
                <a:tab pos="132080" algn="l"/>
              </a:tabLst>
            </a:pPr>
            <a:r>
              <a:rPr lang="es-ES" sz="700" dirty="0">
                <a:solidFill>
                  <a:srgbClr val="FFFFFF"/>
                </a:solidFill>
                <a:latin typeface="MB Corpo S Text Light"/>
                <a:ea typeface="MB Corpo S Text Light"/>
                <a:cs typeface="MB Corpo S Text Light"/>
                <a:sym typeface="MB Corpo S Text Light"/>
              </a:rPr>
              <a:t>Dispone de una autodescarga más reducida.</a:t>
            </a:r>
            <a:endParaRPr sz="700" dirty="0">
              <a:latin typeface="MB Corpo S Text Light"/>
              <a:cs typeface="MB Corpo S Text Light"/>
            </a:endParaRPr>
          </a:p>
          <a:p>
            <a:pPr marL="133985" indent="-86360">
              <a:lnSpc>
                <a:spcPct val="103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Protección antivuelco y antifugas del 100 %.</a:t>
            </a:r>
            <a:endParaRPr sz="700" dirty="0">
              <a:latin typeface="MB Corpo S Text Light"/>
              <a:cs typeface="MB Corpo S Text Light"/>
            </a:endParaRPr>
          </a:p>
          <a:p>
            <a:pPr>
              <a:lnSpc>
                <a:spcPct val="103000"/>
              </a:lnSpc>
              <a:spcBef>
                <a:spcPts val="200"/>
              </a:spcBef>
              <a:buClr>
                <a:srgbClr val="FFFFFF"/>
              </a:buClr>
              <a:buFont typeface="MB Corpo S Text Light"/>
              <a:buChar char="•"/>
            </a:pPr>
            <a:endParaRPr sz="800" dirty="0">
              <a:latin typeface="MB Corpo S Text Light"/>
              <a:cs typeface="MB Corpo S Text Light"/>
            </a:endParaRPr>
          </a:p>
          <a:p>
            <a:pPr marL="47625">
              <a:lnSpc>
                <a:spcPct val="103000"/>
              </a:lnSpc>
              <a:spcBef>
                <a:spcPts val="200"/>
              </a:spcBef>
            </a:pPr>
            <a:r>
              <a:rPr lang="es-ES" sz="700" b="1" dirty="0">
                <a:solidFill>
                  <a:srgbClr val="FFFFFF"/>
                </a:solidFill>
                <a:latin typeface="MB Corpo S Text"/>
                <a:ea typeface="MB Corpo S Text"/>
                <a:cs typeface="MB Corpo S Text"/>
                <a:sym typeface="MB Corpo S Text"/>
              </a:rPr>
              <a:t>Ventajas de la tecnología de plomo-calcio-plata:</a:t>
            </a:r>
            <a:endParaRPr sz="700" dirty="0">
              <a:latin typeface="MB Corpo S Text"/>
              <a:cs typeface="MB Corpo S Text"/>
            </a:endParaRPr>
          </a:p>
          <a:p>
            <a:pPr marL="133985" marR="339090" indent="-86995">
              <a:lnSpc>
                <a:spcPct val="103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Una vida útil hasta un 20 % más larga en comparación con las baterías convencionales.</a:t>
            </a:r>
            <a:endParaRPr sz="700" dirty="0">
              <a:latin typeface="MB Corpo S Text Light"/>
              <a:cs typeface="MB Corpo S Text Light"/>
            </a:endParaRPr>
          </a:p>
          <a:p>
            <a:pPr marL="133985" marR="404495" indent="-86995">
              <a:lnSpc>
                <a:spcPct val="103000"/>
              </a:lnSpc>
              <a:spcBef>
                <a:spcPts val="200"/>
              </a:spcBef>
              <a:buChar char="•"/>
              <a:tabLst>
                <a:tab pos="133985" algn="l"/>
              </a:tabLst>
            </a:pPr>
            <a:r>
              <a:rPr lang="es-ES" sz="700" dirty="0">
                <a:solidFill>
                  <a:srgbClr val="FFFFFF"/>
                </a:solidFill>
                <a:latin typeface="MB Corpo S Text Light"/>
                <a:ea typeface="MB Corpo S Text Light"/>
                <a:cs typeface="MB Corpo S Text Light"/>
                <a:sym typeface="MB Corpo S Text Light"/>
              </a:rPr>
              <a:t>Más resistente a los trayectos cortos y arranque en frío más seguro que las baterías convencionales.</a:t>
            </a:r>
            <a:endParaRPr sz="700" dirty="0">
              <a:latin typeface="MB Corpo S Text Light"/>
              <a:cs typeface="MB Corpo S Text Light"/>
            </a:endParaRPr>
          </a:p>
        </p:txBody>
      </p:sp>
      <p:sp>
        <p:nvSpPr>
          <p:cNvPr id="25" name="object 25"/>
          <p:cNvSpPr txBox="1"/>
          <p:nvPr/>
        </p:nvSpPr>
        <p:spPr>
          <a:xfrm>
            <a:off x="5416464" y="3290210"/>
            <a:ext cx="1908175" cy="736164"/>
          </a:xfrm>
          <a:prstGeom prst="rect">
            <a:avLst/>
          </a:prstGeom>
        </p:spPr>
        <p:txBody>
          <a:bodyPr vert="horz" wrap="square" lIns="0" tIns="12700" rIns="0" bIns="0" rtlCol="0">
            <a:spAutoFit/>
          </a:bodyPr>
          <a:lstStyle/>
          <a:p>
            <a:pPr marL="99060" marR="8890" indent="-86995">
              <a:lnSpc>
                <a:spcPct val="113300"/>
              </a:lnSpc>
              <a:spcBef>
                <a:spcPts val="100"/>
              </a:spcBef>
              <a:buChar char="•"/>
              <a:tabLst>
                <a:tab pos="99060" algn="l"/>
              </a:tabLst>
            </a:pPr>
            <a:r>
              <a:rPr lang="es-ES" sz="700" dirty="0">
                <a:solidFill>
                  <a:srgbClr val="1A1A18"/>
                </a:solidFill>
                <a:latin typeface="MB Corpo S Text Light"/>
                <a:ea typeface="MB Corpo S Text Light"/>
                <a:cs typeface="MB Corpo S Text Light"/>
                <a:sym typeface="MB Corpo S Text Light"/>
              </a:rPr>
              <a:t>Con la batería de arranque original Mercedes‑Benz su cliente obtiene un producto de alta calidad,</a:t>
            </a:r>
            <a:r>
              <a:rPr lang="es-ES" sz="700" dirty="0">
                <a:latin typeface="MB Corpo S Text Light"/>
                <a:ea typeface="MB Corpo S Text Light"/>
                <a:cs typeface="MB Corpo S Text Light"/>
                <a:sym typeface="MB Corpo S Text Light"/>
              </a:rPr>
              <a:t> </a:t>
            </a:r>
            <a:r>
              <a:rPr lang="es-ES" sz="700" dirty="0">
                <a:solidFill>
                  <a:srgbClr val="1A1A18"/>
                </a:solidFill>
                <a:latin typeface="MB Corpo S Text Light"/>
                <a:ea typeface="MB Corpo S Text Light"/>
                <a:cs typeface="MB Corpo S Text Light"/>
                <a:sym typeface="MB Corpo S Text Light"/>
              </a:rPr>
              <a:t>coordinado óptimamente con el consumo de energía de su vehículo y apto para un almacenaje más largo que las baterías IAM convencionales.</a:t>
            </a:r>
            <a:endParaRPr sz="700" dirty="0">
              <a:latin typeface="MB Corpo S Text Light"/>
              <a:cs typeface="MB Corpo S Text Light"/>
            </a:endParaRPr>
          </a:p>
        </p:txBody>
      </p:sp>
      <p:sp>
        <p:nvSpPr>
          <p:cNvPr id="26" name="object 26"/>
          <p:cNvSpPr txBox="1"/>
          <p:nvPr/>
        </p:nvSpPr>
        <p:spPr>
          <a:xfrm>
            <a:off x="7684113" y="3290210"/>
            <a:ext cx="1686560" cy="1625381"/>
          </a:xfrm>
          <a:prstGeom prst="rect">
            <a:avLst/>
          </a:prstGeom>
        </p:spPr>
        <p:txBody>
          <a:bodyPr vert="horz" wrap="square" lIns="0" tIns="12700" rIns="0" bIns="0" rtlCol="0">
            <a:spAutoFit/>
          </a:bodyPr>
          <a:lstStyle/>
          <a:p>
            <a:pPr marL="97155" marR="238760" indent="-85090">
              <a:lnSpc>
                <a:spcPct val="113300"/>
              </a:lnSpc>
              <a:spcBef>
                <a:spcPts val="100"/>
              </a:spcBef>
              <a:buChar char="•"/>
              <a:tabLst>
                <a:tab pos="97155" algn="l"/>
              </a:tabLst>
            </a:pPr>
            <a:r>
              <a:rPr lang="es-ES" sz="700" dirty="0">
                <a:solidFill>
                  <a:srgbClr val="009EE3"/>
                </a:solidFill>
                <a:latin typeface="MB Corpo S Text Light"/>
                <a:ea typeface="MB Corpo S Text Light"/>
                <a:cs typeface="MB Corpo S Text Light"/>
                <a:sym typeface="MB Corpo S Text Light"/>
              </a:rPr>
              <a:t>AGM son las siglas para Absorbent Glass Mat (vellón de fibra de vidrio absorbente).</a:t>
            </a:r>
            <a:r>
              <a:rPr lang="es-ES" sz="700" dirty="0">
                <a:latin typeface="MB Corpo S Text Light"/>
                <a:ea typeface="MB Corpo S Text Light"/>
                <a:cs typeface="MB Corpo S Text Light"/>
                <a:sym typeface="MB Corpo S Text Light"/>
              </a:rPr>
              <a:t> </a:t>
            </a:r>
            <a:r>
              <a:rPr lang="es-ES" sz="700" dirty="0">
                <a:solidFill>
                  <a:srgbClr val="009EE3"/>
                </a:solidFill>
                <a:latin typeface="MB Corpo S Text Light"/>
                <a:ea typeface="MB Corpo S Text Light"/>
                <a:cs typeface="MB Corpo S Text Light"/>
                <a:sym typeface="MB Corpo S Text Light"/>
              </a:rPr>
              <a:t>El vellón de fibra de vidrio se satura con ácido sulfúrico. Al contrario que en las baterías de vehículo normales, ya no hay ningún líquido en la batería que pueda fugarse, por ejemplo, a causa de un accidente.</a:t>
            </a:r>
            <a:endParaRPr sz="700" dirty="0">
              <a:latin typeface="MB Corpo S Text Light"/>
              <a:cs typeface="MB Corpo S Text Light"/>
            </a:endParaRPr>
          </a:p>
          <a:p>
            <a:pPr marL="99060" indent="-86360">
              <a:lnSpc>
                <a:spcPct val="100000"/>
              </a:lnSpc>
              <a:spcBef>
                <a:spcPts val="375"/>
              </a:spcBef>
              <a:buChar char="•"/>
              <a:tabLst>
                <a:tab pos="99060" algn="l"/>
              </a:tabLst>
            </a:pPr>
            <a:r>
              <a:rPr lang="es-ES" sz="700" dirty="0">
                <a:solidFill>
                  <a:srgbClr val="009EE3"/>
                </a:solidFill>
                <a:latin typeface="MB Corpo S Text Light"/>
                <a:ea typeface="MB Corpo S Text Light"/>
                <a:cs typeface="MB Corpo S Text Light"/>
                <a:sym typeface="MB Corpo S Text Light"/>
              </a:rPr>
              <a:t>Las baterías con vellón son perfectas</a:t>
            </a:r>
            <a:endParaRPr sz="700" dirty="0">
              <a:latin typeface="MB Corpo S Text Light"/>
              <a:cs typeface="MB Corpo S Text Light"/>
            </a:endParaRPr>
          </a:p>
          <a:p>
            <a:pPr marL="99060" marR="65405">
              <a:lnSpc>
                <a:spcPct val="113300"/>
              </a:lnSpc>
            </a:pPr>
            <a:r>
              <a:rPr lang="es-ES" sz="700" dirty="0">
                <a:solidFill>
                  <a:srgbClr val="009EE3"/>
                </a:solidFill>
                <a:latin typeface="MB Corpo S Text Light"/>
                <a:ea typeface="MB Corpo S Text Light"/>
                <a:cs typeface="MB Corpo S Text Light"/>
                <a:sym typeface="MB Corpo S Text Light"/>
              </a:rPr>
              <a:t>para vehículos con muchos consumidores eléctricos y </a:t>
            </a:r>
            <a:br>
              <a:rPr lang="es-ES" sz="700" dirty="0">
                <a:solidFill>
                  <a:srgbClr val="009EE3"/>
                </a:solidFill>
                <a:latin typeface="MB Corpo S Text Light"/>
                <a:ea typeface="MB Corpo S Text Light"/>
                <a:cs typeface="MB Corpo S Text Light"/>
                <a:sym typeface="MB Corpo S Text Light"/>
              </a:rPr>
            </a:br>
            <a:r>
              <a:rPr lang="es-ES" sz="700" dirty="0">
                <a:solidFill>
                  <a:srgbClr val="009EE3"/>
                </a:solidFill>
                <a:latin typeface="MB Corpo S Text Light"/>
                <a:ea typeface="MB Corpo S Text Light"/>
                <a:cs typeface="MB Corpo S Text Light"/>
                <a:sym typeface="MB Corpo S Text Light"/>
              </a:rPr>
              <a:t>la función de arranque y parada.</a:t>
            </a:r>
            <a:endParaRPr sz="700" dirty="0">
              <a:latin typeface="MB Corpo S Text Light"/>
              <a:cs typeface="MB Corpo S Text Light"/>
            </a:endParaRPr>
          </a:p>
        </p:txBody>
      </p:sp>
      <p:grpSp>
        <p:nvGrpSpPr>
          <p:cNvPr id="27" name="object 27"/>
          <p:cNvGrpSpPr/>
          <p:nvPr/>
        </p:nvGrpSpPr>
        <p:grpSpPr>
          <a:xfrm>
            <a:off x="10661262" y="3186000"/>
            <a:ext cx="6972300" cy="3175"/>
            <a:chOff x="10661262" y="3178308"/>
            <a:chExt cx="6972300" cy="3175"/>
          </a:xfrm>
        </p:grpSpPr>
        <p:sp>
          <p:nvSpPr>
            <p:cNvPr id="28" name="object 28"/>
            <p:cNvSpPr/>
            <p:nvPr/>
          </p:nvSpPr>
          <p:spPr>
            <a:xfrm>
              <a:off x="10661262" y="3179801"/>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29" name="object 29"/>
            <p:cNvSpPr/>
            <p:nvPr/>
          </p:nvSpPr>
          <p:spPr>
            <a:xfrm>
              <a:off x="11981228" y="3179801"/>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0" name="object 30"/>
            <p:cNvSpPr/>
            <p:nvPr/>
          </p:nvSpPr>
          <p:spPr>
            <a:xfrm>
              <a:off x="13233502"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1" name="object 31"/>
            <p:cNvSpPr/>
            <p:nvPr/>
          </p:nvSpPr>
          <p:spPr>
            <a:xfrm>
              <a:off x="15433445" y="3179801"/>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2" name="object 32"/>
          <p:cNvGrpSpPr/>
          <p:nvPr/>
        </p:nvGrpSpPr>
        <p:grpSpPr>
          <a:xfrm>
            <a:off x="10661262" y="4295202"/>
            <a:ext cx="6972300" cy="3175"/>
            <a:chOff x="10661262" y="4295202"/>
            <a:chExt cx="6972300" cy="3175"/>
          </a:xfrm>
        </p:grpSpPr>
        <p:sp>
          <p:nvSpPr>
            <p:cNvPr id="33" name="object 33"/>
            <p:cNvSpPr/>
            <p:nvPr/>
          </p:nvSpPr>
          <p:spPr>
            <a:xfrm>
              <a:off x="10661262" y="4296695"/>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34" name="object 34"/>
            <p:cNvSpPr/>
            <p:nvPr/>
          </p:nvSpPr>
          <p:spPr>
            <a:xfrm>
              <a:off x="11981228" y="4296695"/>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35" name="object 35"/>
            <p:cNvSpPr/>
            <p:nvPr/>
          </p:nvSpPr>
          <p:spPr>
            <a:xfrm>
              <a:off x="13233502"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6" name="object 36"/>
            <p:cNvSpPr/>
            <p:nvPr/>
          </p:nvSpPr>
          <p:spPr>
            <a:xfrm>
              <a:off x="15433445" y="429669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37" name="object 37"/>
          <p:cNvGrpSpPr/>
          <p:nvPr/>
        </p:nvGrpSpPr>
        <p:grpSpPr>
          <a:xfrm>
            <a:off x="10661262" y="5412096"/>
            <a:ext cx="6972300" cy="3175"/>
            <a:chOff x="10661262" y="5412096"/>
            <a:chExt cx="6972300" cy="3175"/>
          </a:xfrm>
        </p:grpSpPr>
        <p:sp>
          <p:nvSpPr>
            <p:cNvPr id="38" name="object 38"/>
            <p:cNvSpPr/>
            <p:nvPr/>
          </p:nvSpPr>
          <p:spPr>
            <a:xfrm>
              <a:off x="10661262" y="5413589"/>
              <a:ext cx="1320165" cy="0"/>
            </a:xfrm>
            <a:custGeom>
              <a:avLst/>
              <a:gdLst/>
              <a:ahLst/>
              <a:cxnLst/>
              <a:rect l="l" t="t" r="r" b="b"/>
              <a:pathLst>
                <a:path w="1320165">
                  <a:moveTo>
                    <a:pt x="0" y="0"/>
                  </a:moveTo>
                  <a:lnTo>
                    <a:pt x="1319963" y="0"/>
                  </a:lnTo>
                </a:path>
              </a:pathLst>
            </a:custGeom>
            <a:ln w="3175">
              <a:solidFill>
                <a:srgbClr val="1A1A18"/>
              </a:solidFill>
            </a:ln>
          </p:spPr>
          <p:txBody>
            <a:bodyPr wrap="square" lIns="0" tIns="0" rIns="0" bIns="0" rtlCol="0"/>
            <a:lstStyle/>
            <a:p>
              <a:endParaRPr/>
            </a:p>
          </p:txBody>
        </p:sp>
        <p:sp>
          <p:nvSpPr>
            <p:cNvPr id="39" name="object 39"/>
            <p:cNvSpPr/>
            <p:nvPr/>
          </p:nvSpPr>
          <p:spPr>
            <a:xfrm>
              <a:off x="11981228" y="5413589"/>
              <a:ext cx="1252855" cy="0"/>
            </a:xfrm>
            <a:custGeom>
              <a:avLst/>
              <a:gdLst/>
              <a:ahLst/>
              <a:cxnLst/>
              <a:rect l="l" t="t" r="r" b="b"/>
              <a:pathLst>
                <a:path w="1252855">
                  <a:moveTo>
                    <a:pt x="0" y="0"/>
                  </a:moveTo>
                  <a:lnTo>
                    <a:pt x="1252276" y="0"/>
                  </a:lnTo>
                </a:path>
              </a:pathLst>
            </a:custGeom>
            <a:ln w="3175">
              <a:solidFill>
                <a:srgbClr val="1A1A18"/>
              </a:solidFill>
            </a:ln>
          </p:spPr>
          <p:txBody>
            <a:bodyPr wrap="square" lIns="0" tIns="0" rIns="0" bIns="0" rtlCol="0"/>
            <a:lstStyle/>
            <a:p>
              <a:endParaRPr/>
            </a:p>
          </p:txBody>
        </p:sp>
        <p:sp>
          <p:nvSpPr>
            <p:cNvPr id="40" name="object 40"/>
            <p:cNvSpPr/>
            <p:nvPr/>
          </p:nvSpPr>
          <p:spPr>
            <a:xfrm>
              <a:off x="13233502"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41" name="object 41"/>
            <p:cNvSpPr/>
            <p:nvPr/>
          </p:nvSpPr>
          <p:spPr>
            <a:xfrm>
              <a:off x="15433445" y="5413589"/>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pic>
        <p:nvPicPr>
          <p:cNvPr id="42" name="object 42"/>
          <p:cNvPicPr/>
          <p:nvPr/>
        </p:nvPicPr>
        <p:blipFill>
          <a:blip r:embed="rId5" cstate="print"/>
          <a:stretch>
            <a:fillRect/>
          </a:stretch>
        </p:blipFill>
        <p:spPr>
          <a:xfrm>
            <a:off x="12083867" y="2395287"/>
            <a:ext cx="1046997" cy="452132"/>
          </a:xfrm>
          <a:prstGeom prst="rect">
            <a:avLst/>
          </a:prstGeom>
        </p:spPr>
      </p:pic>
      <p:sp>
        <p:nvSpPr>
          <p:cNvPr id="43" name="object 43"/>
          <p:cNvSpPr txBox="1"/>
          <p:nvPr/>
        </p:nvSpPr>
        <p:spPr>
          <a:xfrm>
            <a:off x="10696323" y="3243313"/>
            <a:ext cx="1161415" cy="735330"/>
          </a:xfrm>
          <a:prstGeom prst="rect">
            <a:avLst/>
          </a:prstGeom>
        </p:spPr>
        <p:txBody>
          <a:bodyPr vert="horz" wrap="square" lIns="0" tIns="66040" rIns="0" bIns="0" rtlCol="0">
            <a:spAutoFit/>
          </a:bodyPr>
          <a:lstStyle/>
          <a:p>
            <a:pPr marL="12700">
              <a:lnSpc>
                <a:spcPct val="100000"/>
              </a:lnSpc>
              <a:spcBef>
                <a:spcPts val="520"/>
              </a:spcBef>
            </a:pPr>
            <a:r>
              <a:rPr lang="es-ES" sz="950" b="1" dirty="0">
                <a:solidFill>
                  <a:srgbClr val="009EE3"/>
                </a:solidFill>
                <a:latin typeface="MB Corpo S Text"/>
                <a:ea typeface="MB Corpo S Text"/>
                <a:cs typeface="MB Corpo S Text"/>
                <a:sym typeface="MB Corpo S Text"/>
              </a:rPr>
              <a:t>Bujías de precalentamiento.</a:t>
            </a:r>
            <a:endParaRPr sz="950" dirty="0">
              <a:latin typeface="MB Corpo S Text"/>
              <a:cs typeface="MB Corpo S Text"/>
            </a:endParaRPr>
          </a:p>
          <a:p>
            <a:pPr marL="12700" marR="5080">
              <a:lnSpc>
                <a:spcPct val="113300"/>
              </a:lnSpc>
              <a:spcBef>
                <a:spcPts val="220"/>
              </a:spcBef>
            </a:pPr>
            <a:r>
              <a:rPr lang="es-ES" sz="700" dirty="0">
                <a:solidFill>
                  <a:srgbClr val="1A1A18"/>
                </a:solidFill>
                <a:latin typeface="MB Corpo S Text Light"/>
                <a:ea typeface="MB Corpo S Text Light"/>
                <a:cs typeface="MB Corpo S Text Light"/>
                <a:sym typeface="MB Corpo S Text Light"/>
              </a:rPr>
              <a:t>Contribuyen a un arranque del motor rápido y una fase de calentamiento efectiva y respetuosa con el medioambiente.</a:t>
            </a:r>
            <a:endParaRPr sz="700" dirty="0">
              <a:latin typeface="MB Corpo S Text Light"/>
              <a:cs typeface="MB Corpo S Text Light"/>
            </a:endParaRPr>
          </a:p>
        </p:txBody>
      </p:sp>
      <p:pic>
        <p:nvPicPr>
          <p:cNvPr id="44" name="object 44"/>
          <p:cNvPicPr/>
          <p:nvPr/>
        </p:nvPicPr>
        <p:blipFill>
          <a:blip r:embed="rId6" cstate="print"/>
          <a:stretch>
            <a:fillRect/>
          </a:stretch>
        </p:blipFill>
        <p:spPr>
          <a:xfrm>
            <a:off x="12562060" y="3268876"/>
            <a:ext cx="90610" cy="938743"/>
          </a:xfrm>
          <a:prstGeom prst="rect">
            <a:avLst/>
          </a:prstGeom>
        </p:spPr>
      </p:pic>
      <p:sp>
        <p:nvSpPr>
          <p:cNvPr id="45" name="object 45"/>
          <p:cNvSpPr txBox="1"/>
          <p:nvPr/>
        </p:nvSpPr>
        <p:spPr>
          <a:xfrm>
            <a:off x="13233497" y="3230568"/>
            <a:ext cx="2200275" cy="1015365"/>
          </a:xfrm>
          <a:prstGeom prst="rect">
            <a:avLst/>
          </a:prstGeom>
          <a:solidFill>
            <a:srgbClr val="009EE3"/>
          </a:solidFill>
        </p:spPr>
        <p:txBody>
          <a:bodyPr vert="horz" wrap="square" lIns="0" tIns="71755" rIns="0" bIns="0" rtlCol="0">
            <a:spAutoFit/>
          </a:bodyPr>
          <a:lstStyle/>
          <a:p>
            <a:pPr marL="134620" marR="302260" indent="-86995">
              <a:lnSpc>
                <a:spcPct val="113300"/>
              </a:lnSpc>
              <a:spcBef>
                <a:spcPts val="565"/>
              </a:spcBef>
              <a:buChar char="•"/>
              <a:tabLst>
                <a:tab pos="134620" algn="l"/>
              </a:tabLst>
            </a:pPr>
            <a:r>
              <a:rPr lang="es-ES" sz="700">
                <a:solidFill>
                  <a:srgbClr val="FFFFFF"/>
                </a:solidFill>
                <a:latin typeface="MB Corpo S Text Light"/>
                <a:ea typeface="MB Corpo S Text Light"/>
                <a:cs typeface="MB Corpo S Text Light"/>
                <a:sym typeface="MB Corpo S Text Light"/>
              </a:rPr>
              <a:t>Dado que la temperatura de servicio óptima se alcanza rápidamente, las bujías de precalentamiento originales Mercedes‑Benz reducen el riesgo de formación de hollín.</a:t>
            </a:r>
            <a:endParaRPr sz="700">
              <a:latin typeface="MB Corpo S Text Light"/>
              <a:cs typeface="MB Corpo S Text Light"/>
            </a:endParaRPr>
          </a:p>
        </p:txBody>
      </p:sp>
      <p:sp>
        <p:nvSpPr>
          <p:cNvPr id="46" name="object 46"/>
          <p:cNvSpPr txBox="1"/>
          <p:nvPr/>
        </p:nvSpPr>
        <p:spPr>
          <a:xfrm>
            <a:off x="15468513" y="3290210"/>
            <a:ext cx="1853564" cy="249364"/>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es-ES" sz="700" dirty="0">
                <a:solidFill>
                  <a:srgbClr val="1A1A18"/>
                </a:solidFill>
                <a:latin typeface="MB Corpo S Text Light"/>
                <a:ea typeface="MB Corpo S Text Light"/>
                <a:cs typeface="MB Corpo S Text Light"/>
                <a:sym typeface="MB Corpo S Text Light"/>
              </a:rPr>
              <a:t>Especialmente desarrollado y probado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para cada tipo de motor Mercedes‑Benz.</a:t>
            </a:r>
            <a:endParaRPr sz="700" dirty="0">
              <a:latin typeface="MB Corpo S Text Light"/>
              <a:cs typeface="MB Corpo S Text Light"/>
            </a:endParaRPr>
          </a:p>
        </p:txBody>
      </p:sp>
      <p:sp>
        <p:nvSpPr>
          <p:cNvPr id="47" name="object 47"/>
          <p:cNvSpPr txBox="1"/>
          <p:nvPr/>
        </p:nvSpPr>
        <p:spPr>
          <a:xfrm>
            <a:off x="10696323" y="4360207"/>
            <a:ext cx="1066165" cy="735330"/>
          </a:xfrm>
          <a:prstGeom prst="rect">
            <a:avLst/>
          </a:prstGeom>
        </p:spPr>
        <p:txBody>
          <a:bodyPr vert="horz" wrap="square" lIns="0" tIns="66040" rIns="0" bIns="0" rtlCol="0">
            <a:spAutoFit/>
          </a:bodyPr>
          <a:lstStyle/>
          <a:p>
            <a:pPr marL="12700">
              <a:lnSpc>
                <a:spcPct val="100000"/>
              </a:lnSpc>
              <a:spcBef>
                <a:spcPts val="520"/>
              </a:spcBef>
            </a:pPr>
            <a:r>
              <a:rPr lang="es-ES" sz="950" b="1">
                <a:solidFill>
                  <a:srgbClr val="009EE3"/>
                </a:solidFill>
                <a:latin typeface="MB Corpo S Text"/>
                <a:ea typeface="MB Corpo S Text"/>
                <a:cs typeface="MB Corpo S Text"/>
                <a:sym typeface="MB Corpo S Text"/>
              </a:rPr>
              <a:t>Silenciador.</a:t>
            </a:r>
            <a:endParaRPr sz="950">
              <a:latin typeface="MB Corpo S Text"/>
              <a:cs typeface="MB Corpo S Text"/>
            </a:endParaRPr>
          </a:p>
          <a:p>
            <a:pPr marL="12700" marR="5080">
              <a:lnSpc>
                <a:spcPct val="113300"/>
              </a:lnSpc>
              <a:spcBef>
                <a:spcPts val="220"/>
              </a:spcBef>
            </a:pPr>
            <a:r>
              <a:rPr lang="es-ES" sz="700">
                <a:solidFill>
                  <a:srgbClr val="1A1A18"/>
                </a:solidFill>
                <a:latin typeface="MB Corpo S Text Light"/>
                <a:ea typeface="MB Corpo S Text Light"/>
                <a:cs typeface="MB Corpo S Text Light"/>
                <a:sym typeface="MB Corpo S Text Light"/>
              </a:rPr>
              <a:t>Máximo nivel de insonorización sin que esto menoscabe la potencia del motor.</a:t>
            </a:r>
            <a:endParaRPr sz="700">
              <a:latin typeface="MB Corpo S Text Light"/>
              <a:cs typeface="MB Corpo S Text Light"/>
            </a:endParaRPr>
          </a:p>
        </p:txBody>
      </p:sp>
      <p:pic>
        <p:nvPicPr>
          <p:cNvPr id="48" name="object 48"/>
          <p:cNvPicPr/>
          <p:nvPr/>
        </p:nvPicPr>
        <p:blipFill>
          <a:blip r:embed="rId7" cstate="print"/>
          <a:stretch>
            <a:fillRect/>
          </a:stretch>
        </p:blipFill>
        <p:spPr>
          <a:xfrm>
            <a:off x="12039542" y="4537287"/>
            <a:ext cx="1177024" cy="659252"/>
          </a:xfrm>
          <a:prstGeom prst="rect">
            <a:avLst/>
          </a:prstGeom>
        </p:spPr>
      </p:pic>
      <p:sp>
        <p:nvSpPr>
          <p:cNvPr id="49" name="object 49"/>
          <p:cNvSpPr txBox="1"/>
          <p:nvPr/>
        </p:nvSpPr>
        <p:spPr>
          <a:xfrm>
            <a:off x="13233497" y="4347457"/>
            <a:ext cx="2200275" cy="1026000"/>
          </a:xfrm>
          <a:prstGeom prst="rect">
            <a:avLst/>
          </a:prstGeom>
          <a:solidFill>
            <a:srgbClr val="009EE3"/>
          </a:solidFill>
        </p:spPr>
        <p:txBody>
          <a:bodyPr vert="horz" wrap="square" lIns="0" tIns="71755" rIns="0" bIns="0" rtlCol="0">
            <a:spAutoFit/>
          </a:bodyPr>
          <a:lstStyle/>
          <a:p>
            <a:pPr marL="134620" marR="596265" indent="-86995">
              <a:lnSpc>
                <a:spcPct val="103000"/>
              </a:lnSpc>
              <a:spcBef>
                <a:spcPts val="200"/>
              </a:spcBef>
              <a:buChar char="•"/>
              <a:tabLst>
                <a:tab pos="134620" algn="l"/>
              </a:tabLst>
            </a:pPr>
            <a:r>
              <a:rPr lang="es-ES" sz="700" dirty="0">
                <a:solidFill>
                  <a:srgbClr val="FFFFFF"/>
                </a:solidFill>
                <a:latin typeface="MB Corpo S Text Light"/>
                <a:ea typeface="MB Corpo S Text Light"/>
                <a:cs typeface="MB Corpo S Text Light"/>
                <a:sym typeface="MB Corpo S Text Light"/>
              </a:rPr>
              <a:t>Larga vida útil y, por tanto, elevada rentabilidad.</a:t>
            </a:r>
            <a:endParaRPr sz="700" dirty="0">
              <a:latin typeface="MB Corpo S Text Light"/>
              <a:cs typeface="MB Corpo S Text Light"/>
            </a:endParaRPr>
          </a:p>
          <a:p>
            <a:pPr marL="134620" marR="606425" indent="-86995">
              <a:lnSpc>
                <a:spcPct val="103000"/>
              </a:lnSpc>
              <a:spcBef>
                <a:spcPts val="200"/>
              </a:spcBef>
              <a:buChar char="•"/>
              <a:tabLst>
                <a:tab pos="134620" algn="l"/>
              </a:tabLst>
            </a:pPr>
            <a:r>
              <a:rPr lang="es-ES" sz="700" dirty="0">
                <a:solidFill>
                  <a:srgbClr val="FFFFFF"/>
                </a:solidFill>
                <a:latin typeface="MB Corpo S Text Light"/>
                <a:ea typeface="MB Corpo S Text Light"/>
                <a:cs typeface="MB Corpo S Text Light"/>
                <a:sym typeface="MB Corpo S Text Light"/>
              </a:rPr>
              <a:t>Especialmente desarrollado y coordinado para vehículos Mercedes‑Benz.</a:t>
            </a:r>
            <a:endParaRPr sz="700" dirty="0">
              <a:latin typeface="MB Corpo S Text Light"/>
              <a:cs typeface="MB Corpo S Text Light"/>
            </a:endParaRPr>
          </a:p>
          <a:p>
            <a:pPr marL="134620" marR="643890" indent="-86995">
              <a:lnSpc>
                <a:spcPct val="103000"/>
              </a:lnSpc>
              <a:spcBef>
                <a:spcPts val="200"/>
              </a:spcBef>
              <a:buChar char="•"/>
              <a:tabLst>
                <a:tab pos="134620" algn="l"/>
              </a:tabLst>
            </a:pPr>
            <a:r>
              <a:rPr lang="es-ES" sz="700" dirty="0">
                <a:solidFill>
                  <a:srgbClr val="FFFFFF"/>
                </a:solidFill>
                <a:latin typeface="MB Corpo S Text Light"/>
                <a:ea typeface="MB Corpo S Text Light"/>
                <a:cs typeface="MB Corpo S Text Light"/>
                <a:sym typeface="MB Corpo S Text Light"/>
              </a:rPr>
              <a:t>Estructura completa y estable gracias al acero inoxidable V2A de alta calidad.</a:t>
            </a:r>
            <a:endParaRPr sz="700" dirty="0">
              <a:latin typeface="MB Corpo S Text Light"/>
              <a:cs typeface="MB Corpo S Text Light"/>
            </a:endParaRPr>
          </a:p>
        </p:txBody>
      </p:sp>
      <p:sp>
        <p:nvSpPr>
          <p:cNvPr id="50" name="object 50"/>
          <p:cNvSpPr txBox="1"/>
          <p:nvPr/>
        </p:nvSpPr>
        <p:spPr>
          <a:xfrm>
            <a:off x="15468513" y="4407104"/>
            <a:ext cx="1887220" cy="50927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es-ES" sz="700">
                <a:solidFill>
                  <a:srgbClr val="1A1A18"/>
                </a:solidFill>
                <a:latin typeface="MB Corpo S Text Light"/>
                <a:ea typeface="MB Corpo S Text Light"/>
                <a:cs typeface="MB Corpo S Text Light"/>
                <a:sym typeface="MB Corpo S Text Light"/>
              </a:rPr>
              <a:t>Los silenciadores originales Mercedes‑Benz presentan una precisión de ajuste ideal para nuestros modelos Mercedes‑Benz y, por tanto, garantizan tiempos de reparación breves.</a:t>
            </a:r>
            <a:endParaRPr sz="700">
              <a:latin typeface="MB Corpo S Text Light"/>
              <a:cs typeface="MB Corpo S Text Light"/>
            </a:endParaRPr>
          </a:p>
        </p:txBody>
      </p:sp>
      <p:grpSp>
        <p:nvGrpSpPr>
          <p:cNvPr id="51" name="object 51"/>
          <p:cNvGrpSpPr/>
          <p:nvPr/>
        </p:nvGrpSpPr>
        <p:grpSpPr>
          <a:xfrm>
            <a:off x="12623444" y="2656865"/>
            <a:ext cx="408305" cy="408305"/>
            <a:chOff x="12623444" y="2656865"/>
            <a:chExt cx="408305" cy="408305"/>
          </a:xfrm>
        </p:grpSpPr>
        <p:sp>
          <p:nvSpPr>
            <p:cNvPr id="52" name="object 52"/>
            <p:cNvSpPr/>
            <p:nvPr/>
          </p:nvSpPr>
          <p:spPr>
            <a:xfrm>
              <a:off x="12630907" y="2664327"/>
              <a:ext cx="393065" cy="393065"/>
            </a:xfrm>
            <a:custGeom>
              <a:avLst/>
              <a:gdLst/>
              <a:ahLst/>
              <a:cxnLst/>
              <a:rect l="l" t="t" r="r" b="b"/>
              <a:pathLst>
                <a:path w="393065" h="393064">
                  <a:moveTo>
                    <a:pt x="196458" y="0"/>
                  </a:moveTo>
                  <a:lnTo>
                    <a:pt x="151409" y="5188"/>
                  </a:lnTo>
                  <a:lnTo>
                    <a:pt x="110057" y="19966"/>
                  </a:lnTo>
                  <a:lnTo>
                    <a:pt x="73580" y="43156"/>
                  </a:lnTo>
                  <a:lnTo>
                    <a:pt x="43157" y="73577"/>
                  </a:lnTo>
                  <a:lnTo>
                    <a:pt x="19966" y="110052"/>
                  </a:lnTo>
                  <a:lnTo>
                    <a:pt x="5188" y="151402"/>
                  </a:lnTo>
                  <a:lnTo>
                    <a:pt x="0" y="196446"/>
                  </a:lnTo>
                  <a:lnTo>
                    <a:pt x="5188" y="241490"/>
                  </a:lnTo>
                  <a:lnTo>
                    <a:pt x="19966" y="282840"/>
                  </a:lnTo>
                  <a:lnTo>
                    <a:pt x="43157" y="319315"/>
                  </a:lnTo>
                  <a:lnTo>
                    <a:pt x="73580" y="349736"/>
                  </a:lnTo>
                  <a:lnTo>
                    <a:pt x="110057" y="372926"/>
                  </a:lnTo>
                  <a:lnTo>
                    <a:pt x="151409" y="387704"/>
                  </a:lnTo>
                  <a:lnTo>
                    <a:pt x="196458" y="392893"/>
                  </a:lnTo>
                  <a:lnTo>
                    <a:pt x="241502" y="387704"/>
                  </a:lnTo>
                  <a:lnTo>
                    <a:pt x="282852" y="372926"/>
                  </a:lnTo>
                  <a:lnTo>
                    <a:pt x="319327" y="349736"/>
                  </a:lnTo>
                  <a:lnTo>
                    <a:pt x="349748" y="319315"/>
                  </a:lnTo>
                  <a:lnTo>
                    <a:pt x="372938" y="282840"/>
                  </a:lnTo>
                  <a:lnTo>
                    <a:pt x="387716" y="241490"/>
                  </a:lnTo>
                  <a:lnTo>
                    <a:pt x="392905" y="196446"/>
                  </a:lnTo>
                  <a:lnTo>
                    <a:pt x="387716" y="151402"/>
                  </a:lnTo>
                  <a:lnTo>
                    <a:pt x="372938" y="110052"/>
                  </a:lnTo>
                  <a:lnTo>
                    <a:pt x="349748" y="73577"/>
                  </a:lnTo>
                  <a:lnTo>
                    <a:pt x="319327" y="43156"/>
                  </a:lnTo>
                  <a:lnTo>
                    <a:pt x="282852" y="19966"/>
                  </a:lnTo>
                  <a:lnTo>
                    <a:pt x="241502" y="5188"/>
                  </a:lnTo>
                  <a:lnTo>
                    <a:pt x="196458" y="0"/>
                  </a:lnTo>
                  <a:close/>
                </a:path>
              </a:pathLst>
            </a:custGeom>
            <a:solidFill>
              <a:srgbClr val="FFFFFF"/>
            </a:solidFill>
          </p:spPr>
          <p:txBody>
            <a:bodyPr wrap="square" lIns="0" tIns="0" rIns="0" bIns="0" rtlCol="0"/>
            <a:lstStyle/>
            <a:p>
              <a:endParaRPr/>
            </a:p>
          </p:txBody>
        </p:sp>
        <p:sp>
          <p:nvSpPr>
            <p:cNvPr id="53" name="object 53"/>
            <p:cNvSpPr/>
            <p:nvPr/>
          </p:nvSpPr>
          <p:spPr>
            <a:xfrm>
              <a:off x="12630907" y="2664327"/>
              <a:ext cx="393065" cy="393065"/>
            </a:xfrm>
            <a:custGeom>
              <a:avLst/>
              <a:gdLst/>
              <a:ahLst/>
              <a:cxnLst/>
              <a:rect l="l" t="t" r="r" b="b"/>
              <a:pathLst>
                <a:path w="393065"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54" name="object 54"/>
            <p:cNvSpPr/>
            <p:nvPr/>
          </p:nvSpPr>
          <p:spPr>
            <a:xfrm>
              <a:off x="12721921" y="2710696"/>
              <a:ext cx="211454" cy="287655"/>
            </a:xfrm>
            <a:custGeom>
              <a:avLst/>
              <a:gdLst/>
              <a:ahLst/>
              <a:cxnLst/>
              <a:rect l="l" t="t" r="r" b="b"/>
              <a:pathLst>
                <a:path w="211454" h="287655">
                  <a:moveTo>
                    <a:pt x="54063" y="224828"/>
                  </a:moveTo>
                  <a:lnTo>
                    <a:pt x="48615" y="219392"/>
                  </a:lnTo>
                  <a:lnTo>
                    <a:pt x="41884" y="219392"/>
                  </a:lnTo>
                  <a:lnTo>
                    <a:pt x="35166" y="219392"/>
                  </a:lnTo>
                  <a:lnTo>
                    <a:pt x="29705" y="224828"/>
                  </a:lnTo>
                  <a:lnTo>
                    <a:pt x="29705" y="238290"/>
                  </a:lnTo>
                  <a:lnTo>
                    <a:pt x="35166" y="243738"/>
                  </a:lnTo>
                  <a:lnTo>
                    <a:pt x="48615" y="243738"/>
                  </a:lnTo>
                  <a:lnTo>
                    <a:pt x="54063" y="238290"/>
                  </a:lnTo>
                  <a:lnTo>
                    <a:pt x="54063" y="224828"/>
                  </a:lnTo>
                  <a:close/>
                </a:path>
                <a:path w="211454" h="287655">
                  <a:moveTo>
                    <a:pt x="54063" y="187807"/>
                  </a:moveTo>
                  <a:lnTo>
                    <a:pt x="48615" y="182359"/>
                  </a:lnTo>
                  <a:lnTo>
                    <a:pt x="41884" y="182359"/>
                  </a:lnTo>
                  <a:lnTo>
                    <a:pt x="35166" y="182359"/>
                  </a:lnTo>
                  <a:lnTo>
                    <a:pt x="29705" y="187807"/>
                  </a:lnTo>
                  <a:lnTo>
                    <a:pt x="29705" y="201269"/>
                  </a:lnTo>
                  <a:lnTo>
                    <a:pt x="35166" y="206705"/>
                  </a:lnTo>
                  <a:lnTo>
                    <a:pt x="48615" y="206705"/>
                  </a:lnTo>
                  <a:lnTo>
                    <a:pt x="54063" y="201269"/>
                  </a:lnTo>
                  <a:lnTo>
                    <a:pt x="54063" y="187807"/>
                  </a:lnTo>
                  <a:close/>
                </a:path>
                <a:path w="211454" h="287655">
                  <a:moveTo>
                    <a:pt x="54063" y="150761"/>
                  </a:moveTo>
                  <a:lnTo>
                    <a:pt x="48615" y="145313"/>
                  </a:lnTo>
                  <a:lnTo>
                    <a:pt x="41884" y="145313"/>
                  </a:lnTo>
                  <a:lnTo>
                    <a:pt x="35166" y="145313"/>
                  </a:lnTo>
                  <a:lnTo>
                    <a:pt x="29705" y="150761"/>
                  </a:lnTo>
                  <a:lnTo>
                    <a:pt x="29705" y="164249"/>
                  </a:lnTo>
                  <a:lnTo>
                    <a:pt x="35166" y="169684"/>
                  </a:lnTo>
                  <a:lnTo>
                    <a:pt x="48615" y="169684"/>
                  </a:lnTo>
                  <a:lnTo>
                    <a:pt x="54063" y="164249"/>
                  </a:lnTo>
                  <a:lnTo>
                    <a:pt x="54063" y="150761"/>
                  </a:lnTo>
                  <a:close/>
                </a:path>
                <a:path w="211454" h="287655">
                  <a:moveTo>
                    <a:pt x="54063" y="113753"/>
                  </a:moveTo>
                  <a:lnTo>
                    <a:pt x="48615" y="108292"/>
                  </a:lnTo>
                  <a:lnTo>
                    <a:pt x="41884" y="108292"/>
                  </a:lnTo>
                  <a:lnTo>
                    <a:pt x="35166" y="108292"/>
                  </a:lnTo>
                  <a:lnTo>
                    <a:pt x="29705" y="113753"/>
                  </a:lnTo>
                  <a:lnTo>
                    <a:pt x="29705" y="127215"/>
                  </a:lnTo>
                  <a:lnTo>
                    <a:pt x="35166" y="132664"/>
                  </a:lnTo>
                  <a:lnTo>
                    <a:pt x="48615" y="132664"/>
                  </a:lnTo>
                  <a:lnTo>
                    <a:pt x="54063" y="127215"/>
                  </a:lnTo>
                  <a:lnTo>
                    <a:pt x="54063" y="113753"/>
                  </a:lnTo>
                  <a:close/>
                </a:path>
                <a:path w="211454" h="287655">
                  <a:moveTo>
                    <a:pt x="54063" y="76746"/>
                  </a:moveTo>
                  <a:lnTo>
                    <a:pt x="48615" y="71297"/>
                  </a:lnTo>
                  <a:lnTo>
                    <a:pt x="41884" y="71297"/>
                  </a:lnTo>
                  <a:lnTo>
                    <a:pt x="35166" y="71297"/>
                  </a:lnTo>
                  <a:lnTo>
                    <a:pt x="29705" y="76746"/>
                  </a:lnTo>
                  <a:lnTo>
                    <a:pt x="29705" y="90195"/>
                  </a:lnTo>
                  <a:lnTo>
                    <a:pt x="35166" y="95643"/>
                  </a:lnTo>
                  <a:lnTo>
                    <a:pt x="48615" y="95643"/>
                  </a:lnTo>
                  <a:lnTo>
                    <a:pt x="54063" y="90195"/>
                  </a:lnTo>
                  <a:lnTo>
                    <a:pt x="54063" y="76746"/>
                  </a:lnTo>
                  <a:close/>
                </a:path>
                <a:path w="211454" h="287655">
                  <a:moveTo>
                    <a:pt x="167652" y="46101"/>
                  </a:moveTo>
                  <a:lnTo>
                    <a:pt x="161226" y="34302"/>
                  </a:lnTo>
                  <a:lnTo>
                    <a:pt x="148958" y="11798"/>
                  </a:lnTo>
                  <a:lnTo>
                    <a:pt x="142532" y="0"/>
                  </a:lnTo>
                  <a:lnTo>
                    <a:pt x="116738" y="0"/>
                  </a:lnTo>
                  <a:lnTo>
                    <a:pt x="116738" y="16840"/>
                  </a:lnTo>
                  <a:lnTo>
                    <a:pt x="116738" y="29260"/>
                  </a:lnTo>
                  <a:lnTo>
                    <a:pt x="111683" y="34302"/>
                  </a:lnTo>
                  <a:lnTo>
                    <a:pt x="99263" y="34302"/>
                  </a:lnTo>
                  <a:lnTo>
                    <a:pt x="94234" y="29260"/>
                  </a:lnTo>
                  <a:lnTo>
                    <a:pt x="94234" y="16840"/>
                  </a:lnTo>
                  <a:lnTo>
                    <a:pt x="99263" y="11798"/>
                  </a:lnTo>
                  <a:lnTo>
                    <a:pt x="111683" y="11798"/>
                  </a:lnTo>
                  <a:lnTo>
                    <a:pt x="116738" y="16840"/>
                  </a:lnTo>
                  <a:lnTo>
                    <a:pt x="116738" y="0"/>
                  </a:lnTo>
                  <a:lnTo>
                    <a:pt x="68478" y="0"/>
                  </a:lnTo>
                  <a:lnTo>
                    <a:pt x="43307" y="46101"/>
                  </a:lnTo>
                  <a:lnTo>
                    <a:pt x="167652" y="46101"/>
                  </a:lnTo>
                  <a:close/>
                </a:path>
                <a:path w="211454" h="287655">
                  <a:moveTo>
                    <a:pt x="210959" y="27711"/>
                  </a:moveTo>
                  <a:lnTo>
                    <a:pt x="207670" y="24422"/>
                  </a:lnTo>
                  <a:lnTo>
                    <a:pt x="203619" y="24422"/>
                  </a:lnTo>
                  <a:lnTo>
                    <a:pt x="161201" y="24422"/>
                  </a:lnTo>
                  <a:lnTo>
                    <a:pt x="170154" y="40843"/>
                  </a:lnTo>
                  <a:lnTo>
                    <a:pt x="195592" y="40843"/>
                  </a:lnTo>
                  <a:lnTo>
                    <a:pt x="195592" y="270662"/>
                  </a:lnTo>
                  <a:lnTo>
                    <a:pt x="15367" y="270662"/>
                  </a:lnTo>
                  <a:lnTo>
                    <a:pt x="15367" y="40843"/>
                  </a:lnTo>
                  <a:lnTo>
                    <a:pt x="40817" y="40843"/>
                  </a:lnTo>
                  <a:lnTo>
                    <a:pt x="49784" y="24422"/>
                  </a:lnTo>
                  <a:lnTo>
                    <a:pt x="3289" y="24422"/>
                  </a:lnTo>
                  <a:lnTo>
                    <a:pt x="0" y="27711"/>
                  </a:lnTo>
                  <a:lnTo>
                    <a:pt x="0" y="283781"/>
                  </a:lnTo>
                  <a:lnTo>
                    <a:pt x="3289" y="287070"/>
                  </a:lnTo>
                  <a:lnTo>
                    <a:pt x="207670" y="287070"/>
                  </a:lnTo>
                  <a:lnTo>
                    <a:pt x="210959" y="283781"/>
                  </a:lnTo>
                  <a:lnTo>
                    <a:pt x="210959" y="27711"/>
                  </a:lnTo>
                  <a:close/>
                </a:path>
              </a:pathLst>
            </a:custGeom>
            <a:solidFill>
              <a:srgbClr val="009EE3"/>
            </a:solidFill>
          </p:spPr>
          <p:txBody>
            <a:bodyPr wrap="square" lIns="0" tIns="0" rIns="0" bIns="0" rtlCol="0"/>
            <a:lstStyle/>
            <a:p>
              <a:endParaRPr/>
            </a:p>
          </p:txBody>
        </p:sp>
        <p:pic>
          <p:nvPicPr>
            <p:cNvPr id="55" name="object 55"/>
            <p:cNvPicPr/>
            <p:nvPr/>
          </p:nvPicPr>
          <p:blipFill>
            <a:blip r:embed="rId8" cstate="print"/>
            <a:stretch>
              <a:fillRect/>
            </a:stretch>
          </p:blipFill>
          <p:spPr>
            <a:xfrm>
              <a:off x="12785287" y="2779775"/>
              <a:ext cx="125250" cy="173769"/>
            </a:xfrm>
            <a:prstGeom prst="rect">
              <a:avLst/>
            </a:prstGeom>
          </p:spPr>
        </p:pic>
      </p:grpSp>
      <p:grpSp>
        <p:nvGrpSpPr>
          <p:cNvPr id="56" name="object 56"/>
          <p:cNvGrpSpPr/>
          <p:nvPr/>
        </p:nvGrpSpPr>
        <p:grpSpPr>
          <a:xfrm>
            <a:off x="609219" y="6187737"/>
            <a:ext cx="271145" cy="271145"/>
            <a:chOff x="609219" y="6187737"/>
            <a:chExt cx="271145" cy="271145"/>
          </a:xfrm>
        </p:grpSpPr>
        <p:sp>
          <p:nvSpPr>
            <p:cNvPr id="57" name="object 57"/>
            <p:cNvSpPr/>
            <p:nvPr/>
          </p:nvSpPr>
          <p:spPr>
            <a:xfrm>
              <a:off x="615165" y="6193683"/>
              <a:ext cx="259079" cy="259079"/>
            </a:xfrm>
            <a:custGeom>
              <a:avLst/>
              <a:gdLst/>
              <a:ahLst/>
              <a:cxnLst/>
              <a:rect l="l" t="t" r="r" b="b"/>
              <a:pathLst>
                <a:path w="259080"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rtlCol="0"/>
            <a:lstStyle/>
            <a:p>
              <a:endParaRPr/>
            </a:p>
          </p:txBody>
        </p:sp>
        <p:sp>
          <p:nvSpPr>
            <p:cNvPr id="58" name="object 58"/>
            <p:cNvSpPr/>
            <p:nvPr/>
          </p:nvSpPr>
          <p:spPr>
            <a:xfrm>
              <a:off x="674585" y="6223478"/>
              <a:ext cx="140335" cy="191135"/>
            </a:xfrm>
            <a:custGeom>
              <a:avLst/>
              <a:gdLst/>
              <a:ahLst/>
              <a:cxnLst/>
              <a:rect l="l" t="t" r="r" b="b"/>
              <a:pathLst>
                <a:path w="140334" h="191135">
                  <a:moveTo>
                    <a:pt x="35902" y="149275"/>
                  </a:moveTo>
                  <a:lnTo>
                    <a:pt x="32283" y="145669"/>
                  </a:lnTo>
                  <a:lnTo>
                    <a:pt x="27813" y="145669"/>
                  </a:lnTo>
                  <a:lnTo>
                    <a:pt x="23355" y="145669"/>
                  </a:lnTo>
                  <a:lnTo>
                    <a:pt x="19735" y="149275"/>
                  </a:lnTo>
                  <a:lnTo>
                    <a:pt x="19735" y="158216"/>
                  </a:lnTo>
                  <a:lnTo>
                    <a:pt x="23355" y="161823"/>
                  </a:lnTo>
                  <a:lnTo>
                    <a:pt x="32283" y="161823"/>
                  </a:lnTo>
                  <a:lnTo>
                    <a:pt x="35902" y="158216"/>
                  </a:lnTo>
                  <a:lnTo>
                    <a:pt x="35902" y="149275"/>
                  </a:lnTo>
                  <a:close/>
                </a:path>
                <a:path w="140334" h="191135">
                  <a:moveTo>
                    <a:pt x="35902" y="124701"/>
                  </a:moveTo>
                  <a:lnTo>
                    <a:pt x="32283" y="121081"/>
                  </a:lnTo>
                  <a:lnTo>
                    <a:pt x="27813" y="121081"/>
                  </a:lnTo>
                  <a:lnTo>
                    <a:pt x="23355" y="121081"/>
                  </a:lnTo>
                  <a:lnTo>
                    <a:pt x="19735" y="124701"/>
                  </a:lnTo>
                  <a:lnTo>
                    <a:pt x="19735" y="133629"/>
                  </a:lnTo>
                  <a:lnTo>
                    <a:pt x="23355" y="137248"/>
                  </a:lnTo>
                  <a:lnTo>
                    <a:pt x="32283" y="137248"/>
                  </a:lnTo>
                  <a:lnTo>
                    <a:pt x="35902" y="133629"/>
                  </a:lnTo>
                  <a:lnTo>
                    <a:pt x="35902" y="124701"/>
                  </a:lnTo>
                  <a:close/>
                </a:path>
                <a:path w="140334" h="191135">
                  <a:moveTo>
                    <a:pt x="35902" y="100101"/>
                  </a:moveTo>
                  <a:lnTo>
                    <a:pt x="32283" y="96481"/>
                  </a:lnTo>
                  <a:lnTo>
                    <a:pt x="27813" y="96481"/>
                  </a:lnTo>
                  <a:lnTo>
                    <a:pt x="23355" y="96481"/>
                  </a:lnTo>
                  <a:lnTo>
                    <a:pt x="19735" y="100101"/>
                  </a:lnTo>
                  <a:lnTo>
                    <a:pt x="19735" y="109042"/>
                  </a:lnTo>
                  <a:lnTo>
                    <a:pt x="23355" y="112661"/>
                  </a:lnTo>
                  <a:lnTo>
                    <a:pt x="32283" y="112661"/>
                  </a:lnTo>
                  <a:lnTo>
                    <a:pt x="35902" y="109042"/>
                  </a:lnTo>
                  <a:lnTo>
                    <a:pt x="35902" y="100101"/>
                  </a:lnTo>
                  <a:close/>
                </a:path>
                <a:path w="140334" h="191135">
                  <a:moveTo>
                    <a:pt x="35902" y="75526"/>
                  </a:moveTo>
                  <a:lnTo>
                    <a:pt x="32283" y="71907"/>
                  </a:lnTo>
                  <a:lnTo>
                    <a:pt x="27813" y="71907"/>
                  </a:lnTo>
                  <a:lnTo>
                    <a:pt x="23355" y="71907"/>
                  </a:lnTo>
                  <a:lnTo>
                    <a:pt x="19735" y="75526"/>
                  </a:lnTo>
                  <a:lnTo>
                    <a:pt x="19735" y="84467"/>
                  </a:lnTo>
                  <a:lnTo>
                    <a:pt x="23355" y="88087"/>
                  </a:lnTo>
                  <a:lnTo>
                    <a:pt x="32283" y="88087"/>
                  </a:lnTo>
                  <a:lnTo>
                    <a:pt x="35902" y="84467"/>
                  </a:lnTo>
                  <a:lnTo>
                    <a:pt x="35902" y="75526"/>
                  </a:lnTo>
                  <a:close/>
                </a:path>
                <a:path w="140334" h="191135">
                  <a:moveTo>
                    <a:pt x="35902" y="50965"/>
                  </a:moveTo>
                  <a:lnTo>
                    <a:pt x="32283" y="47345"/>
                  </a:lnTo>
                  <a:lnTo>
                    <a:pt x="27813" y="47345"/>
                  </a:lnTo>
                  <a:lnTo>
                    <a:pt x="23355" y="47345"/>
                  </a:lnTo>
                  <a:lnTo>
                    <a:pt x="19735" y="50965"/>
                  </a:lnTo>
                  <a:lnTo>
                    <a:pt x="19735" y="59893"/>
                  </a:lnTo>
                  <a:lnTo>
                    <a:pt x="23355" y="63512"/>
                  </a:lnTo>
                  <a:lnTo>
                    <a:pt x="32283" y="63512"/>
                  </a:lnTo>
                  <a:lnTo>
                    <a:pt x="35902" y="59893"/>
                  </a:lnTo>
                  <a:lnTo>
                    <a:pt x="35902" y="50965"/>
                  </a:lnTo>
                  <a:close/>
                </a:path>
                <a:path w="140334" h="191135">
                  <a:moveTo>
                    <a:pt x="111315" y="30619"/>
                  </a:moveTo>
                  <a:lnTo>
                    <a:pt x="107048"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78" y="0"/>
                  </a:lnTo>
                  <a:lnTo>
                    <a:pt x="28752" y="30619"/>
                  </a:lnTo>
                  <a:lnTo>
                    <a:pt x="111315" y="30619"/>
                  </a:lnTo>
                  <a:close/>
                </a:path>
                <a:path w="140334" h="191135">
                  <a:moveTo>
                    <a:pt x="140068" y="18402"/>
                  </a:moveTo>
                  <a:lnTo>
                    <a:pt x="137883" y="16217"/>
                  </a:lnTo>
                  <a:lnTo>
                    <a:pt x="135191" y="16217"/>
                  </a:lnTo>
                  <a:lnTo>
                    <a:pt x="107035" y="16217"/>
                  </a:lnTo>
                  <a:lnTo>
                    <a:pt x="112966" y="27127"/>
                  </a:lnTo>
                  <a:lnTo>
                    <a:pt x="129857" y="27127"/>
                  </a:lnTo>
                  <a:lnTo>
                    <a:pt x="129857" y="179705"/>
                  </a:lnTo>
                  <a:lnTo>
                    <a:pt x="10210" y="179705"/>
                  </a:lnTo>
                  <a:lnTo>
                    <a:pt x="10210" y="27127"/>
                  </a:lnTo>
                  <a:lnTo>
                    <a:pt x="27101" y="27127"/>
                  </a:lnTo>
                  <a:lnTo>
                    <a:pt x="33058"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rtlCol="0"/>
            <a:lstStyle/>
            <a:p>
              <a:endParaRPr/>
            </a:p>
          </p:txBody>
        </p:sp>
        <p:sp>
          <p:nvSpPr>
            <p:cNvPr id="59" name="object 59"/>
            <p:cNvSpPr/>
            <p:nvPr/>
          </p:nvSpPr>
          <p:spPr>
            <a:xfrm>
              <a:off x="716661" y="6269350"/>
              <a:ext cx="83185" cy="115570"/>
            </a:xfrm>
            <a:custGeom>
              <a:avLst/>
              <a:gdLst/>
              <a:ahLst/>
              <a:cxnLst/>
              <a:rect l="l" t="t" r="r" b="b"/>
              <a:pathLst>
                <a:path w="83184" h="115570">
                  <a:moveTo>
                    <a:pt x="23114" y="104724"/>
                  </a:moveTo>
                  <a:lnTo>
                    <a:pt x="0" y="104724"/>
                  </a:lnTo>
                  <a:lnTo>
                    <a:pt x="0" y="111023"/>
                  </a:lnTo>
                  <a:lnTo>
                    <a:pt x="16014" y="111023"/>
                  </a:lnTo>
                  <a:lnTo>
                    <a:pt x="23114" y="104724"/>
                  </a:lnTo>
                  <a:close/>
                </a:path>
                <a:path w="83184" h="115570">
                  <a:moveTo>
                    <a:pt x="24104" y="86448"/>
                  </a:moveTo>
                  <a:lnTo>
                    <a:pt x="17551" y="80149"/>
                  </a:lnTo>
                  <a:lnTo>
                    <a:pt x="0" y="80149"/>
                  </a:lnTo>
                  <a:lnTo>
                    <a:pt x="0" y="86448"/>
                  </a:lnTo>
                  <a:lnTo>
                    <a:pt x="24104" y="86448"/>
                  </a:lnTo>
                  <a:close/>
                </a:path>
                <a:path w="83184" h="115570">
                  <a:moveTo>
                    <a:pt x="28905" y="37274"/>
                  </a:moveTo>
                  <a:lnTo>
                    <a:pt x="23037" y="30975"/>
                  </a:lnTo>
                  <a:lnTo>
                    <a:pt x="0" y="30975"/>
                  </a:lnTo>
                  <a:lnTo>
                    <a:pt x="0" y="37274"/>
                  </a:lnTo>
                  <a:lnTo>
                    <a:pt x="28905" y="37274"/>
                  </a:lnTo>
                  <a:close/>
                </a:path>
                <a:path w="83184" h="115570">
                  <a:moveTo>
                    <a:pt x="60896" y="5905"/>
                  </a:moveTo>
                  <a:lnTo>
                    <a:pt x="0" y="5905"/>
                  </a:lnTo>
                  <a:lnTo>
                    <a:pt x="0" y="12217"/>
                  </a:lnTo>
                  <a:lnTo>
                    <a:pt x="54305" y="12217"/>
                  </a:lnTo>
                  <a:lnTo>
                    <a:pt x="60896" y="5905"/>
                  </a:lnTo>
                  <a:close/>
                </a:path>
                <a:path w="83184" h="115570">
                  <a:moveTo>
                    <a:pt x="68262" y="78790"/>
                  </a:moveTo>
                  <a:lnTo>
                    <a:pt x="63436" y="73964"/>
                  </a:lnTo>
                  <a:lnTo>
                    <a:pt x="47561" y="89839"/>
                  </a:lnTo>
                  <a:lnTo>
                    <a:pt x="31686" y="73964"/>
                  </a:lnTo>
                  <a:lnTo>
                    <a:pt x="26860" y="78790"/>
                  </a:lnTo>
                  <a:lnTo>
                    <a:pt x="42735" y="94665"/>
                  </a:lnTo>
                  <a:lnTo>
                    <a:pt x="26860" y="110540"/>
                  </a:lnTo>
                  <a:lnTo>
                    <a:pt x="31686" y="115366"/>
                  </a:lnTo>
                  <a:lnTo>
                    <a:pt x="47561" y="99491"/>
                  </a:lnTo>
                  <a:lnTo>
                    <a:pt x="63436" y="115366"/>
                  </a:lnTo>
                  <a:lnTo>
                    <a:pt x="68262" y="110540"/>
                  </a:lnTo>
                  <a:lnTo>
                    <a:pt x="52387" y="94665"/>
                  </a:lnTo>
                  <a:lnTo>
                    <a:pt x="68262" y="78790"/>
                  </a:lnTo>
                  <a:close/>
                </a:path>
                <a:path w="83184" h="115570">
                  <a:moveTo>
                    <a:pt x="78117" y="55562"/>
                  </a:moveTo>
                  <a:lnTo>
                    <a:pt x="0" y="55562"/>
                  </a:lnTo>
                  <a:lnTo>
                    <a:pt x="0" y="61861"/>
                  </a:lnTo>
                  <a:lnTo>
                    <a:pt x="78117" y="61861"/>
                  </a:lnTo>
                  <a:lnTo>
                    <a:pt x="78117" y="55562"/>
                  </a:lnTo>
                  <a:close/>
                </a:path>
                <a:path w="83184" h="115570">
                  <a:moveTo>
                    <a:pt x="83146" y="5003"/>
                  </a:moveTo>
                  <a:lnTo>
                    <a:pt x="78143" y="0"/>
                  </a:lnTo>
                  <a:lnTo>
                    <a:pt x="45212" y="32956"/>
                  </a:lnTo>
                  <a:lnTo>
                    <a:pt x="31864" y="19621"/>
                  </a:lnTo>
                  <a:lnTo>
                    <a:pt x="26873" y="24612"/>
                  </a:lnTo>
                  <a:lnTo>
                    <a:pt x="45237" y="42913"/>
                  </a:lnTo>
                  <a:lnTo>
                    <a:pt x="83146" y="5003"/>
                  </a:lnTo>
                  <a:close/>
                </a:path>
              </a:pathLst>
            </a:custGeom>
            <a:solidFill>
              <a:srgbClr val="009EE3"/>
            </a:solidFill>
          </p:spPr>
          <p:txBody>
            <a:bodyPr wrap="square" lIns="0" tIns="0" rIns="0" bIns="0" rtlCol="0"/>
            <a:lstStyle/>
            <a:p>
              <a:endParaRPr/>
            </a:p>
          </p:txBody>
        </p:sp>
      </p:grpSp>
      <p:sp>
        <p:nvSpPr>
          <p:cNvPr id="60" name="object 60"/>
          <p:cNvSpPr txBox="1"/>
          <p:nvPr/>
        </p:nvSpPr>
        <p:spPr>
          <a:xfrm>
            <a:off x="970577" y="6272636"/>
            <a:ext cx="6611096" cy="121187"/>
          </a:xfrm>
          <a:prstGeom prst="rect">
            <a:avLst/>
          </a:prstGeom>
        </p:spPr>
        <p:txBody>
          <a:bodyPr vert="horz" wrap="square" lIns="0" tIns="13335" rIns="0" bIns="0" rtlCol="0">
            <a:spAutoFit/>
          </a:bodyPr>
          <a:lstStyle/>
          <a:p>
            <a:pPr marL="12700">
              <a:lnSpc>
                <a:spcPct val="100000"/>
              </a:lnSpc>
              <a:spcBef>
                <a:spcPts val="105"/>
              </a:spcBef>
            </a:pPr>
            <a:r>
              <a:rPr lang="es-ES" sz="700" dirty="0">
                <a:solidFill>
                  <a:srgbClr val="1A1A18"/>
                </a:solidFill>
                <a:latin typeface="MB Corpo S Text Light"/>
                <a:ea typeface="MB Corpo S Text Light"/>
                <a:cs typeface="MB Corpo S Text Light"/>
                <a:sym typeface="MB Corpo S Text Light"/>
              </a:rPr>
              <a:t>Los productos con este símbolo se han sometido a comparaciones con la competencia. Encontrará una selección de los resultados de la prueba en las siguientes páginas.</a:t>
            </a:r>
            <a:endParaRPr sz="700" dirty="0">
              <a:latin typeface="MB Corpo S Text Light"/>
              <a:cs typeface="MB Corpo S Text Light"/>
            </a:endParaRPr>
          </a:p>
        </p:txBody>
      </p:sp>
      <p:sp>
        <p:nvSpPr>
          <p:cNvPr id="61" name="object 25">
            <a:extLst>
              <a:ext uri="{FF2B5EF4-FFF2-40B4-BE49-F238E27FC236}">
                <a16:creationId xmlns:a16="http://schemas.microsoft.com/office/drawing/2014/main" id="{A2684B09-34A2-BB4E-CB59-73EC6EA688A5}"/>
              </a:ext>
            </a:extLst>
          </p:cNvPr>
          <p:cNvSpPr txBox="1"/>
          <p:nvPr/>
        </p:nvSpPr>
        <p:spPr>
          <a:xfrm>
            <a:off x="5410114" y="2262517"/>
            <a:ext cx="1908175" cy="371064"/>
          </a:xfrm>
          <a:prstGeom prst="rect">
            <a:avLst/>
          </a:prstGeom>
        </p:spPr>
        <p:txBody>
          <a:bodyPr vert="horz" wrap="square" lIns="0" tIns="12700" rIns="0" bIns="0" rtlCol="0">
            <a:spAutoFit/>
          </a:bodyPr>
          <a:lstStyle/>
          <a:p>
            <a:pPr marL="99060" marR="8890" indent="-86995">
              <a:lnSpc>
                <a:spcPct val="113300"/>
              </a:lnSpc>
              <a:spcBef>
                <a:spcPts val="100"/>
              </a:spcBef>
              <a:buFontTx/>
              <a:buChar char="•"/>
              <a:tabLst>
                <a:tab pos="99060" algn="l"/>
              </a:tabLst>
            </a:pPr>
            <a:r>
              <a:rPr lang="es-ES" sz="700" dirty="0">
                <a:solidFill>
                  <a:srgbClr val="1A1A18"/>
                </a:solidFill>
                <a:latin typeface="MB Corpo S Text Light"/>
                <a:cs typeface="MB Corpo S Text Light"/>
                <a:sym typeface="MB Corpo S Text Light"/>
              </a:rPr>
              <a:t>Adaptación precisa a grupos auxiliares como generador eléctrico, bomba de agua y compresor del aire acondicionado</a:t>
            </a:r>
            <a:endParaRPr lang="es-ES" sz="700" dirty="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620856" y="4411312"/>
            <a:ext cx="2455659" cy="664524"/>
          </a:xfrm>
          <a:prstGeom prst="rect">
            <a:avLst/>
          </a:prstGeom>
        </p:spPr>
      </p:pic>
      <p:pic>
        <p:nvPicPr>
          <p:cNvPr id="3" name="object 3"/>
          <p:cNvPicPr/>
          <p:nvPr/>
        </p:nvPicPr>
        <p:blipFill>
          <a:blip r:embed="rId3" cstate="print"/>
          <a:stretch>
            <a:fillRect/>
          </a:stretch>
        </p:blipFill>
        <p:spPr>
          <a:xfrm>
            <a:off x="5668425" y="5506055"/>
            <a:ext cx="2455659" cy="664524"/>
          </a:xfrm>
          <a:prstGeom prst="rect">
            <a:avLst/>
          </a:prstGeom>
        </p:spPr>
      </p:pic>
      <p:grpSp>
        <p:nvGrpSpPr>
          <p:cNvPr id="4" name="object 4"/>
          <p:cNvGrpSpPr/>
          <p:nvPr/>
        </p:nvGrpSpPr>
        <p:grpSpPr>
          <a:xfrm>
            <a:off x="18663324" y="565489"/>
            <a:ext cx="845819" cy="845819"/>
            <a:chOff x="18663324" y="565489"/>
            <a:chExt cx="845819" cy="845819"/>
          </a:xfrm>
        </p:grpSpPr>
        <p:sp>
          <p:nvSpPr>
            <p:cNvPr id="5" name="object 5"/>
            <p:cNvSpPr/>
            <p:nvPr/>
          </p:nvSpPr>
          <p:spPr>
            <a:xfrm>
              <a:off x="18678792" y="580957"/>
              <a:ext cx="814705" cy="814705"/>
            </a:xfrm>
            <a:custGeom>
              <a:avLst/>
              <a:gdLst/>
              <a:ahLst/>
              <a:cxnLst/>
              <a:rect l="l" t="t" r="r" b="b"/>
              <a:pathLst>
                <a:path w="814705" h="814705">
                  <a:moveTo>
                    <a:pt x="814286" y="407137"/>
                  </a:moveTo>
                  <a:lnTo>
                    <a:pt x="811547" y="454619"/>
                  </a:lnTo>
                  <a:lnTo>
                    <a:pt x="803533" y="500492"/>
                  </a:lnTo>
                  <a:lnTo>
                    <a:pt x="790550" y="544451"/>
                  </a:lnTo>
                  <a:lnTo>
                    <a:pt x="772903" y="586189"/>
                  </a:lnTo>
                  <a:lnTo>
                    <a:pt x="750898" y="625402"/>
                  </a:lnTo>
                  <a:lnTo>
                    <a:pt x="724840" y="661784"/>
                  </a:lnTo>
                  <a:lnTo>
                    <a:pt x="695035" y="695029"/>
                  </a:lnTo>
                  <a:lnTo>
                    <a:pt x="661788" y="724833"/>
                  </a:lnTo>
                  <a:lnTo>
                    <a:pt x="625405" y="750890"/>
                  </a:lnTo>
                  <a:lnTo>
                    <a:pt x="586191" y="772894"/>
                  </a:lnTo>
                  <a:lnTo>
                    <a:pt x="544452" y="790539"/>
                  </a:lnTo>
                  <a:lnTo>
                    <a:pt x="500493" y="803522"/>
                  </a:lnTo>
                  <a:lnTo>
                    <a:pt x="454619" y="811535"/>
                  </a:lnTo>
                  <a:lnTo>
                    <a:pt x="407137" y="814274"/>
                  </a:lnTo>
                  <a:lnTo>
                    <a:pt x="359657" y="811535"/>
                  </a:lnTo>
                  <a:lnTo>
                    <a:pt x="313785" y="803522"/>
                  </a:lnTo>
                  <a:lnTo>
                    <a:pt x="269828" y="790539"/>
                  </a:lnTo>
                  <a:lnTo>
                    <a:pt x="228090" y="772894"/>
                  </a:lnTo>
                  <a:lnTo>
                    <a:pt x="188877" y="750890"/>
                  </a:lnTo>
                  <a:lnTo>
                    <a:pt x="152495" y="724833"/>
                  </a:lnTo>
                  <a:lnTo>
                    <a:pt x="119249" y="695029"/>
                  </a:lnTo>
                  <a:lnTo>
                    <a:pt x="89444" y="661784"/>
                  </a:lnTo>
                  <a:lnTo>
                    <a:pt x="63387" y="625402"/>
                  </a:lnTo>
                  <a:lnTo>
                    <a:pt x="41382" y="586189"/>
                  </a:lnTo>
                  <a:lnTo>
                    <a:pt x="23736" y="544451"/>
                  </a:lnTo>
                  <a:lnTo>
                    <a:pt x="10753" y="500492"/>
                  </a:lnTo>
                  <a:lnTo>
                    <a:pt x="2739" y="454619"/>
                  </a:lnTo>
                  <a:lnTo>
                    <a:pt x="0" y="407137"/>
                  </a:lnTo>
                  <a:lnTo>
                    <a:pt x="2739" y="359655"/>
                  </a:lnTo>
                  <a:lnTo>
                    <a:pt x="10753" y="313782"/>
                  </a:lnTo>
                  <a:lnTo>
                    <a:pt x="23736" y="269823"/>
                  </a:lnTo>
                  <a:lnTo>
                    <a:pt x="41382" y="228085"/>
                  </a:lnTo>
                  <a:lnTo>
                    <a:pt x="63387" y="188872"/>
                  </a:lnTo>
                  <a:lnTo>
                    <a:pt x="89444" y="152490"/>
                  </a:lnTo>
                  <a:lnTo>
                    <a:pt x="119249" y="119244"/>
                  </a:lnTo>
                  <a:lnTo>
                    <a:pt x="152495" y="89441"/>
                  </a:lnTo>
                  <a:lnTo>
                    <a:pt x="188877" y="63384"/>
                  </a:lnTo>
                  <a:lnTo>
                    <a:pt x="228090" y="41380"/>
                  </a:lnTo>
                  <a:lnTo>
                    <a:pt x="269828" y="23734"/>
                  </a:lnTo>
                  <a:lnTo>
                    <a:pt x="313785" y="10752"/>
                  </a:lnTo>
                  <a:lnTo>
                    <a:pt x="359657" y="2739"/>
                  </a:lnTo>
                  <a:lnTo>
                    <a:pt x="407137" y="0"/>
                  </a:lnTo>
                  <a:lnTo>
                    <a:pt x="454619" y="2739"/>
                  </a:lnTo>
                  <a:lnTo>
                    <a:pt x="500493" y="10752"/>
                  </a:lnTo>
                  <a:lnTo>
                    <a:pt x="544452" y="23734"/>
                  </a:lnTo>
                  <a:lnTo>
                    <a:pt x="586191" y="41380"/>
                  </a:lnTo>
                  <a:lnTo>
                    <a:pt x="625405" y="63384"/>
                  </a:lnTo>
                  <a:lnTo>
                    <a:pt x="661788" y="89441"/>
                  </a:lnTo>
                  <a:lnTo>
                    <a:pt x="695035" y="119244"/>
                  </a:lnTo>
                  <a:lnTo>
                    <a:pt x="724840" y="152490"/>
                  </a:lnTo>
                  <a:lnTo>
                    <a:pt x="750898" y="188872"/>
                  </a:lnTo>
                  <a:lnTo>
                    <a:pt x="772903" y="228085"/>
                  </a:lnTo>
                  <a:lnTo>
                    <a:pt x="790550" y="269823"/>
                  </a:lnTo>
                  <a:lnTo>
                    <a:pt x="803533" y="313782"/>
                  </a:lnTo>
                  <a:lnTo>
                    <a:pt x="811547" y="359655"/>
                  </a:lnTo>
                  <a:lnTo>
                    <a:pt x="814286" y="407137"/>
                  </a:lnTo>
                  <a:close/>
                </a:path>
              </a:pathLst>
            </a:custGeom>
            <a:ln w="30936">
              <a:solidFill>
                <a:srgbClr val="009EE3"/>
              </a:solidFill>
            </a:ln>
          </p:spPr>
          <p:txBody>
            <a:bodyPr wrap="square" lIns="0" tIns="0" rIns="0" bIns="0" rtlCol="0"/>
            <a:lstStyle/>
            <a:p>
              <a:endParaRPr/>
            </a:p>
          </p:txBody>
        </p:sp>
        <p:sp>
          <p:nvSpPr>
            <p:cNvPr id="6" name="object 6"/>
            <p:cNvSpPr/>
            <p:nvPr/>
          </p:nvSpPr>
          <p:spPr>
            <a:xfrm>
              <a:off x="18867425" y="677045"/>
              <a:ext cx="437515" cy="594995"/>
            </a:xfrm>
            <a:custGeom>
              <a:avLst/>
              <a:gdLst/>
              <a:ahLst/>
              <a:cxnLst/>
              <a:rect l="l" t="t" r="r" b="b"/>
              <a:pathLst>
                <a:path w="437515" h="594994">
                  <a:moveTo>
                    <a:pt x="112039" y="479920"/>
                  </a:moveTo>
                  <a:lnTo>
                    <a:pt x="110058" y="470090"/>
                  </a:lnTo>
                  <a:lnTo>
                    <a:pt x="104648" y="462076"/>
                  </a:lnTo>
                  <a:lnTo>
                    <a:pt x="96634" y="456666"/>
                  </a:lnTo>
                  <a:lnTo>
                    <a:pt x="86817" y="454685"/>
                  </a:lnTo>
                  <a:lnTo>
                    <a:pt x="76987" y="456666"/>
                  </a:lnTo>
                  <a:lnTo>
                    <a:pt x="68973" y="462076"/>
                  </a:lnTo>
                  <a:lnTo>
                    <a:pt x="63563" y="470090"/>
                  </a:lnTo>
                  <a:lnTo>
                    <a:pt x="61582" y="479920"/>
                  </a:lnTo>
                  <a:lnTo>
                    <a:pt x="63563" y="489737"/>
                  </a:lnTo>
                  <a:lnTo>
                    <a:pt x="68973" y="497751"/>
                  </a:lnTo>
                  <a:lnTo>
                    <a:pt x="76987" y="503161"/>
                  </a:lnTo>
                  <a:lnTo>
                    <a:pt x="86817" y="505142"/>
                  </a:lnTo>
                  <a:lnTo>
                    <a:pt x="96634" y="503161"/>
                  </a:lnTo>
                  <a:lnTo>
                    <a:pt x="104648" y="497751"/>
                  </a:lnTo>
                  <a:lnTo>
                    <a:pt x="110058" y="489737"/>
                  </a:lnTo>
                  <a:lnTo>
                    <a:pt x="112039" y="479920"/>
                  </a:lnTo>
                  <a:close/>
                </a:path>
                <a:path w="437515" h="594994">
                  <a:moveTo>
                    <a:pt x="112039" y="403186"/>
                  </a:moveTo>
                  <a:lnTo>
                    <a:pt x="110058" y="393369"/>
                  </a:lnTo>
                  <a:lnTo>
                    <a:pt x="104648" y="385343"/>
                  </a:lnTo>
                  <a:lnTo>
                    <a:pt x="96634" y="379945"/>
                  </a:lnTo>
                  <a:lnTo>
                    <a:pt x="86817" y="377964"/>
                  </a:lnTo>
                  <a:lnTo>
                    <a:pt x="76987" y="379945"/>
                  </a:lnTo>
                  <a:lnTo>
                    <a:pt x="68973" y="385343"/>
                  </a:lnTo>
                  <a:lnTo>
                    <a:pt x="63563" y="393369"/>
                  </a:lnTo>
                  <a:lnTo>
                    <a:pt x="61582" y="403186"/>
                  </a:lnTo>
                  <a:lnTo>
                    <a:pt x="63563" y="413004"/>
                  </a:lnTo>
                  <a:lnTo>
                    <a:pt x="68973" y="421030"/>
                  </a:lnTo>
                  <a:lnTo>
                    <a:pt x="76987" y="426440"/>
                  </a:lnTo>
                  <a:lnTo>
                    <a:pt x="86817" y="428421"/>
                  </a:lnTo>
                  <a:lnTo>
                    <a:pt x="96634" y="426440"/>
                  </a:lnTo>
                  <a:lnTo>
                    <a:pt x="104648" y="421030"/>
                  </a:lnTo>
                  <a:lnTo>
                    <a:pt x="110058" y="413004"/>
                  </a:lnTo>
                  <a:lnTo>
                    <a:pt x="112039" y="403186"/>
                  </a:lnTo>
                  <a:close/>
                </a:path>
                <a:path w="437515" h="594994">
                  <a:moveTo>
                    <a:pt x="112039" y="326453"/>
                  </a:moveTo>
                  <a:lnTo>
                    <a:pt x="110058" y="316585"/>
                  </a:lnTo>
                  <a:lnTo>
                    <a:pt x="104648" y="308571"/>
                  </a:lnTo>
                  <a:lnTo>
                    <a:pt x="96634" y="303161"/>
                  </a:lnTo>
                  <a:lnTo>
                    <a:pt x="86817" y="301180"/>
                  </a:lnTo>
                  <a:lnTo>
                    <a:pt x="76987" y="303161"/>
                  </a:lnTo>
                  <a:lnTo>
                    <a:pt x="68973" y="308571"/>
                  </a:lnTo>
                  <a:lnTo>
                    <a:pt x="63563" y="316585"/>
                  </a:lnTo>
                  <a:lnTo>
                    <a:pt x="61582" y="326415"/>
                  </a:lnTo>
                  <a:lnTo>
                    <a:pt x="63563" y="336283"/>
                  </a:lnTo>
                  <a:lnTo>
                    <a:pt x="68973" y="344297"/>
                  </a:lnTo>
                  <a:lnTo>
                    <a:pt x="76987" y="349707"/>
                  </a:lnTo>
                  <a:lnTo>
                    <a:pt x="86817" y="351688"/>
                  </a:lnTo>
                  <a:lnTo>
                    <a:pt x="96634" y="349707"/>
                  </a:lnTo>
                  <a:lnTo>
                    <a:pt x="104648" y="344297"/>
                  </a:lnTo>
                  <a:lnTo>
                    <a:pt x="110058" y="336283"/>
                  </a:lnTo>
                  <a:lnTo>
                    <a:pt x="112039" y="326453"/>
                  </a:lnTo>
                  <a:close/>
                </a:path>
                <a:path w="437515" h="594994">
                  <a:moveTo>
                    <a:pt x="112039" y="249732"/>
                  </a:moveTo>
                  <a:lnTo>
                    <a:pt x="110058" y="239864"/>
                  </a:lnTo>
                  <a:lnTo>
                    <a:pt x="104648" y="231838"/>
                  </a:lnTo>
                  <a:lnTo>
                    <a:pt x="96634" y="226441"/>
                  </a:lnTo>
                  <a:lnTo>
                    <a:pt x="86817" y="224447"/>
                  </a:lnTo>
                  <a:lnTo>
                    <a:pt x="76987" y="226441"/>
                  </a:lnTo>
                  <a:lnTo>
                    <a:pt x="68973" y="231838"/>
                  </a:lnTo>
                  <a:lnTo>
                    <a:pt x="63563" y="239864"/>
                  </a:lnTo>
                  <a:lnTo>
                    <a:pt x="61582" y="249682"/>
                  </a:lnTo>
                  <a:lnTo>
                    <a:pt x="63563" y="259549"/>
                  </a:lnTo>
                  <a:lnTo>
                    <a:pt x="68973" y="267563"/>
                  </a:lnTo>
                  <a:lnTo>
                    <a:pt x="76987" y="272973"/>
                  </a:lnTo>
                  <a:lnTo>
                    <a:pt x="86817" y="274955"/>
                  </a:lnTo>
                  <a:lnTo>
                    <a:pt x="96634" y="272973"/>
                  </a:lnTo>
                  <a:lnTo>
                    <a:pt x="104648" y="267563"/>
                  </a:lnTo>
                  <a:lnTo>
                    <a:pt x="110058" y="259549"/>
                  </a:lnTo>
                  <a:lnTo>
                    <a:pt x="112039" y="249732"/>
                  </a:lnTo>
                  <a:close/>
                </a:path>
                <a:path w="437515" h="594994">
                  <a:moveTo>
                    <a:pt x="112039" y="172999"/>
                  </a:moveTo>
                  <a:lnTo>
                    <a:pt x="110058" y="163182"/>
                  </a:lnTo>
                  <a:lnTo>
                    <a:pt x="104648" y="155168"/>
                  </a:lnTo>
                  <a:lnTo>
                    <a:pt x="96634" y="149758"/>
                  </a:lnTo>
                  <a:lnTo>
                    <a:pt x="86817" y="147777"/>
                  </a:lnTo>
                  <a:lnTo>
                    <a:pt x="76987" y="149758"/>
                  </a:lnTo>
                  <a:lnTo>
                    <a:pt x="68973" y="155168"/>
                  </a:lnTo>
                  <a:lnTo>
                    <a:pt x="63563" y="163182"/>
                  </a:lnTo>
                  <a:lnTo>
                    <a:pt x="61582" y="172999"/>
                  </a:lnTo>
                  <a:lnTo>
                    <a:pt x="63563" y="182829"/>
                  </a:lnTo>
                  <a:lnTo>
                    <a:pt x="68973" y="190842"/>
                  </a:lnTo>
                  <a:lnTo>
                    <a:pt x="76987" y="196253"/>
                  </a:lnTo>
                  <a:lnTo>
                    <a:pt x="86817" y="198234"/>
                  </a:lnTo>
                  <a:lnTo>
                    <a:pt x="96634" y="196253"/>
                  </a:lnTo>
                  <a:lnTo>
                    <a:pt x="104648" y="190842"/>
                  </a:lnTo>
                  <a:lnTo>
                    <a:pt x="110058" y="182829"/>
                  </a:lnTo>
                  <a:lnTo>
                    <a:pt x="112039" y="172999"/>
                  </a:lnTo>
                  <a:close/>
                </a:path>
                <a:path w="437515" h="594994">
                  <a:moveTo>
                    <a:pt x="347446" y="95554"/>
                  </a:moveTo>
                  <a:lnTo>
                    <a:pt x="334124" y="71107"/>
                  </a:lnTo>
                  <a:lnTo>
                    <a:pt x="308698" y="24447"/>
                  </a:lnTo>
                  <a:lnTo>
                    <a:pt x="295376" y="0"/>
                  </a:lnTo>
                  <a:lnTo>
                    <a:pt x="241922" y="0"/>
                  </a:lnTo>
                  <a:lnTo>
                    <a:pt x="241922" y="47790"/>
                  </a:lnTo>
                  <a:lnTo>
                    <a:pt x="240093" y="56857"/>
                  </a:lnTo>
                  <a:lnTo>
                    <a:pt x="235102" y="64274"/>
                  </a:lnTo>
                  <a:lnTo>
                    <a:pt x="227685" y="69265"/>
                  </a:lnTo>
                  <a:lnTo>
                    <a:pt x="218605" y="71107"/>
                  </a:lnTo>
                  <a:lnTo>
                    <a:pt x="209524" y="69265"/>
                  </a:lnTo>
                  <a:lnTo>
                    <a:pt x="202120" y="64274"/>
                  </a:lnTo>
                  <a:lnTo>
                    <a:pt x="197116" y="56857"/>
                  </a:lnTo>
                  <a:lnTo>
                    <a:pt x="195287" y="47790"/>
                  </a:lnTo>
                  <a:lnTo>
                    <a:pt x="197116" y="38709"/>
                  </a:lnTo>
                  <a:lnTo>
                    <a:pt x="202120" y="31292"/>
                  </a:lnTo>
                  <a:lnTo>
                    <a:pt x="209524" y="26289"/>
                  </a:lnTo>
                  <a:lnTo>
                    <a:pt x="218605" y="24447"/>
                  </a:lnTo>
                  <a:lnTo>
                    <a:pt x="227685" y="26289"/>
                  </a:lnTo>
                  <a:lnTo>
                    <a:pt x="235102" y="31292"/>
                  </a:lnTo>
                  <a:lnTo>
                    <a:pt x="240093" y="38709"/>
                  </a:lnTo>
                  <a:lnTo>
                    <a:pt x="241922" y="47790"/>
                  </a:lnTo>
                  <a:lnTo>
                    <a:pt x="241922" y="0"/>
                  </a:lnTo>
                  <a:lnTo>
                    <a:pt x="141935" y="0"/>
                  </a:lnTo>
                  <a:lnTo>
                    <a:pt x="89763" y="95554"/>
                  </a:lnTo>
                  <a:lnTo>
                    <a:pt x="347446" y="95554"/>
                  </a:lnTo>
                  <a:close/>
                </a:path>
                <a:path w="437515" h="594994">
                  <a:moveTo>
                    <a:pt x="437210" y="57442"/>
                  </a:moveTo>
                  <a:lnTo>
                    <a:pt x="430403" y="50622"/>
                  </a:lnTo>
                  <a:lnTo>
                    <a:pt x="421982" y="50622"/>
                  </a:lnTo>
                  <a:lnTo>
                    <a:pt x="334086" y="50622"/>
                  </a:lnTo>
                  <a:lnTo>
                    <a:pt x="352628" y="84645"/>
                  </a:lnTo>
                  <a:lnTo>
                    <a:pt x="405358" y="84645"/>
                  </a:lnTo>
                  <a:lnTo>
                    <a:pt x="405358" y="560933"/>
                  </a:lnTo>
                  <a:lnTo>
                    <a:pt x="31851" y="560933"/>
                  </a:lnTo>
                  <a:lnTo>
                    <a:pt x="31851" y="84645"/>
                  </a:lnTo>
                  <a:lnTo>
                    <a:pt x="84582" y="84645"/>
                  </a:lnTo>
                  <a:lnTo>
                    <a:pt x="103162" y="50622"/>
                  </a:lnTo>
                  <a:lnTo>
                    <a:pt x="6819" y="50622"/>
                  </a:lnTo>
                  <a:lnTo>
                    <a:pt x="0" y="57442"/>
                  </a:lnTo>
                  <a:lnTo>
                    <a:pt x="0" y="588149"/>
                  </a:lnTo>
                  <a:lnTo>
                    <a:pt x="6819" y="594956"/>
                  </a:lnTo>
                  <a:lnTo>
                    <a:pt x="430403" y="594956"/>
                  </a:lnTo>
                  <a:lnTo>
                    <a:pt x="437210" y="588149"/>
                  </a:lnTo>
                  <a:lnTo>
                    <a:pt x="437210" y="57442"/>
                  </a:lnTo>
                  <a:close/>
                </a:path>
              </a:pathLst>
            </a:custGeom>
            <a:solidFill>
              <a:srgbClr val="009EE3"/>
            </a:solidFill>
          </p:spPr>
          <p:txBody>
            <a:bodyPr wrap="square" lIns="0" tIns="0" rIns="0" bIns="0" rtlCol="0"/>
            <a:lstStyle/>
            <a:p>
              <a:endParaRPr/>
            </a:p>
          </p:txBody>
        </p:sp>
        <p:sp>
          <p:nvSpPr>
            <p:cNvPr id="7" name="object 7"/>
            <p:cNvSpPr/>
            <p:nvPr/>
          </p:nvSpPr>
          <p:spPr>
            <a:xfrm>
              <a:off x="18998743" y="820237"/>
              <a:ext cx="259715" cy="360680"/>
            </a:xfrm>
            <a:custGeom>
              <a:avLst/>
              <a:gdLst/>
              <a:ahLst/>
              <a:cxnLst/>
              <a:rect l="l" t="t" r="r" b="b"/>
              <a:pathLst>
                <a:path w="259715" h="360680">
                  <a:moveTo>
                    <a:pt x="72136" y="326872"/>
                  </a:moveTo>
                  <a:lnTo>
                    <a:pt x="12" y="326872"/>
                  </a:lnTo>
                  <a:lnTo>
                    <a:pt x="12" y="346570"/>
                  </a:lnTo>
                  <a:lnTo>
                    <a:pt x="49999" y="346570"/>
                  </a:lnTo>
                  <a:lnTo>
                    <a:pt x="72136" y="326872"/>
                  </a:lnTo>
                  <a:close/>
                </a:path>
                <a:path w="259715" h="360680">
                  <a:moveTo>
                    <a:pt x="75234" y="269836"/>
                  </a:moveTo>
                  <a:lnTo>
                    <a:pt x="54749" y="250151"/>
                  </a:lnTo>
                  <a:lnTo>
                    <a:pt x="12" y="250151"/>
                  </a:lnTo>
                  <a:lnTo>
                    <a:pt x="12" y="269836"/>
                  </a:lnTo>
                  <a:lnTo>
                    <a:pt x="75234" y="269836"/>
                  </a:lnTo>
                  <a:close/>
                </a:path>
                <a:path w="259715" h="360680">
                  <a:moveTo>
                    <a:pt x="90220" y="116357"/>
                  </a:moveTo>
                  <a:lnTo>
                    <a:pt x="71894" y="96672"/>
                  </a:lnTo>
                  <a:lnTo>
                    <a:pt x="12" y="96672"/>
                  </a:lnTo>
                  <a:lnTo>
                    <a:pt x="12" y="116357"/>
                  </a:lnTo>
                  <a:lnTo>
                    <a:pt x="90220" y="116357"/>
                  </a:lnTo>
                  <a:close/>
                </a:path>
                <a:path w="259715" h="360680">
                  <a:moveTo>
                    <a:pt x="190144" y="18440"/>
                  </a:moveTo>
                  <a:lnTo>
                    <a:pt x="12" y="18440"/>
                  </a:lnTo>
                  <a:lnTo>
                    <a:pt x="12" y="38138"/>
                  </a:lnTo>
                  <a:lnTo>
                    <a:pt x="169494" y="38138"/>
                  </a:lnTo>
                  <a:lnTo>
                    <a:pt x="190144" y="18440"/>
                  </a:lnTo>
                  <a:close/>
                </a:path>
                <a:path w="259715" h="360680">
                  <a:moveTo>
                    <a:pt x="213106" y="245935"/>
                  </a:moveTo>
                  <a:lnTo>
                    <a:pt x="198043" y="230873"/>
                  </a:lnTo>
                  <a:lnTo>
                    <a:pt x="148475" y="280454"/>
                  </a:lnTo>
                  <a:lnTo>
                    <a:pt x="98907" y="230873"/>
                  </a:lnTo>
                  <a:lnTo>
                    <a:pt x="83858" y="245935"/>
                  </a:lnTo>
                  <a:lnTo>
                    <a:pt x="133426" y="295503"/>
                  </a:lnTo>
                  <a:lnTo>
                    <a:pt x="83858" y="345071"/>
                  </a:lnTo>
                  <a:lnTo>
                    <a:pt x="98907" y="360121"/>
                  </a:lnTo>
                  <a:lnTo>
                    <a:pt x="148475" y="310553"/>
                  </a:lnTo>
                  <a:lnTo>
                    <a:pt x="198043" y="360121"/>
                  </a:lnTo>
                  <a:lnTo>
                    <a:pt x="213106" y="345071"/>
                  </a:lnTo>
                  <a:lnTo>
                    <a:pt x="178574" y="310553"/>
                  </a:lnTo>
                  <a:lnTo>
                    <a:pt x="163537" y="295503"/>
                  </a:lnTo>
                  <a:lnTo>
                    <a:pt x="178587" y="280454"/>
                  </a:lnTo>
                  <a:lnTo>
                    <a:pt x="213106" y="245935"/>
                  </a:lnTo>
                  <a:close/>
                </a:path>
                <a:path w="259715" h="360680">
                  <a:moveTo>
                    <a:pt x="243865" y="173405"/>
                  </a:moveTo>
                  <a:lnTo>
                    <a:pt x="0" y="173405"/>
                  </a:lnTo>
                  <a:lnTo>
                    <a:pt x="0" y="193090"/>
                  </a:lnTo>
                  <a:lnTo>
                    <a:pt x="243865" y="193090"/>
                  </a:lnTo>
                  <a:lnTo>
                    <a:pt x="243865" y="173405"/>
                  </a:lnTo>
                  <a:close/>
                </a:path>
                <a:path w="259715" h="360680">
                  <a:moveTo>
                    <a:pt x="259575" y="15608"/>
                  </a:moveTo>
                  <a:lnTo>
                    <a:pt x="243967" y="0"/>
                  </a:lnTo>
                  <a:lnTo>
                    <a:pt x="141109" y="102870"/>
                  </a:lnTo>
                  <a:lnTo>
                    <a:pt x="99453" y="61214"/>
                  </a:lnTo>
                  <a:lnTo>
                    <a:pt x="83858" y="76809"/>
                  </a:lnTo>
                  <a:lnTo>
                    <a:pt x="140995" y="133959"/>
                  </a:lnTo>
                  <a:lnTo>
                    <a:pt x="141224" y="133959"/>
                  </a:lnTo>
                  <a:lnTo>
                    <a:pt x="259575" y="15608"/>
                  </a:lnTo>
                  <a:close/>
                </a:path>
              </a:pathLst>
            </a:custGeom>
            <a:solidFill>
              <a:srgbClr val="009EE3"/>
            </a:solidFill>
          </p:spPr>
          <p:txBody>
            <a:bodyPr wrap="square" lIns="0" tIns="0" rIns="0" bIns="0" rtlCol="0"/>
            <a:lstStyle/>
            <a:p>
              <a:endParaRPr/>
            </a:p>
          </p:txBody>
        </p:sp>
      </p:grpSp>
      <p:pic>
        <p:nvPicPr>
          <p:cNvPr id="8" name="object 8"/>
          <p:cNvPicPr/>
          <p:nvPr/>
        </p:nvPicPr>
        <p:blipFill>
          <a:blip r:embed="rId4" cstate="print"/>
          <a:stretch>
            <a:fillRect/>
          </a:stretch>
        </p:blipFill>
        <p:spPr>
          <a:xfrm>
            <a:off x="16966998" y="6083791"/>
            <a:ext cx="139063" cy="106384"/>
          </a:xfrm>
          <a:prstGeom prst="rect">
            <a:avLst/>
          </a:prstGeom>
        </p:spPr>
      </p:pic>
      <p:grpSp>
        <p:nvGrpSpPr>
          <p:cNvPr id="9" name="object 9"/>
          <p:cNvGrpSpPr/>
          <p:nvPr/>
        </p:nvGrpSpPr>
        <p:grpSpPr>
          <a:xfrm>
            <a:off x="16632682" y="5032371"/>
            <a:ext cx="793750" cy="1294765"/>
            <a:chOff x="16632682" y="5032371"/>
            <a:chExt cx="793750" cy="1294765"/>
          </a:xfrm>
        </p:grpSpPr>
        <p:sp>
          <p:nvSpPr>
            <p:cNvPr id="10" name="object 10"/>
            <p:cNvSpPr/>
            <p:nvPr/>
          </p:nvSpPr>
          <p:spPr>
            <a:xfrm>
              <a:off x="16636016" y="5035708"/>
              <a:ext cx="787400" cy="937260"/>
            </a:xfrm>
            <a:custGeom>
              <a:avLst/>
              <a:gdLst/>
              <a:ahLst/>
              <a:cxnLst/>
              <a:rect l="l" t="t" r="r" b="b"/>
              <a:pathLst>
                <a:path w="787400" h="937260">
                  <a:moveTo>
                    <a:pt x="731686" y="0"/>
                  </a:moveTo>
                  <a:lnTo>
                    <a:pt x="69824" y="0"/>
                  </a:lnTo>
                  <a:lnTo>
                    <a:pt x="0" y="43640"/>
                  </a:lnTo>
                  <a:lnTo>
                    <a:pt x="53335" y="76976"/>
                  </a:lnTo>
                  <a:lnTo>
                    <a:pt x="0" y="110312"/>
                  </a:lnTo>
                  <a:lnTo>
                    <a:pt x="53335" y="143636"/>
                  </a:lnTo>
                  <a:lnTo>
                    <a:pt x="0" y="176972"/>
                  </a:lnTo>
                  <a:lnTo>
                    <a:pt x="53335" y="210308"/>
                  </a:lnTo>
                  <a:lnTo>
                    <a:pt x="0" y="243644"/>
                  </a:lnTo>
                  <a:lnTo>
                    <a:pt x="53335" y="276980"/>
                  </a:lnTo>
                  <a:lnTo>
                    <a:pt x="0" y="310305"/>
                  </a:lnTo>
                  <a:lnTo>
                    <a:pt x="53335" y="343641"/>
                  </a:lnTo>
                  <a:lnTo>
                    <a:pt x="0" y="376977"/>
                  </a:lnTo>
                  <a:lnTo>
                    <a:pt x="53335" y="410313"/>
                  </a:lnTo>
                  <a:lnTo>
                    <a:pt x="0" y="443649"/>
                  </a:lnTo>
                  <a:lnTo>
                    <a:pt x="53335" y="476985"/>
                  </a:lnTo>
                  <a:lnTo>
                    <a:pt x="0" y="510309"/>
                  </a:lnTo>
                  <a:lnTo>
                    <a:pt x="53335" y="543645"/>
                  </a:lnTo>
                  <a:lnTo>
                    <a:pt x="0" y="576981"/>
                  </a:lnTo>
                  <a:lnTo>
                    <a:pt x="53335" y="610317"/>
                  </a:lnTo>
                  <a:lnTo>
                    <a:pt x="0" y="643654"/>
                  </a:lnTo>
                  <a:lnTo>
                    <a:pt x="53335" y="676990"/>
                  </a:lnTo>
                  <a:lnTo>
                    <a:pt x="0" y="710314"/>
                  </a:lnTo>
                  <a:lnTo>
                    <a:pt x="53335" y="743650"/>
                  </a:lnTo>
                  <a:lnTo>
                    <a:pt x="0" y="776986"/>
                  </a:lnTo>
                  <a:lnTo>
                    <a:pt x="53335" y="810322"/>
                  </a:lnTo>
                  <a:lnTo>
                    <a:pt x="53335" y="936968"/>
                  </a:lnTo>
                  <a:lnTo>
                    <a:pt x="178345" y="936968"/>
                  </a:lnTo>
                  <a:lnTo>
                    <a:pt x="178345" y="911966"/>
                  </a:lnTo>
                  <a:lnTo>
                    <a:pt x="733704" y="911966"/>
                  </a:lnTo>
                  <a:lnTo>
                    <a:pt x="733704" y="810322"/>
                  </a:lnTo>
                  <a:lnTo>
                    <a:pt x="787039" y="776986"/>
                  </a:lnTo>
                  <a:lnTo>
                    <a:pt x="733704" y="743650"/>
                  </a:lnTo>
                  <a:lnTo>
                    <a:pt x="787039" y="710314"/>
                  </a:lnTo>
                  <a:lnTo>
                    <a:pt x="733704" y="676990"/>
                  </a:lnTo>
                  <a:lnTo>
                    <a:pt x="787039" y="643654"/>
                  </a:lnTo>
                  <a:lnTo>
                    <a:pt x="733704" y="610317"/>
                  </a:lnTo>
                  <a:lnTo>
                    <a:pt x="787039" y="576981"/>
                  </a:lnTo>
                  <a:lnTo>
                    <a:pt x="733704" y="543645"/>
                  </a:lnTo>
                  <a:lnTo>
                    <a:pt x="787039" y="510309"/>
                  </a:lnTo>
                  <a:lnTo>
                    <a:pt x="733704" y="476985"/>
                  </a:lnTo>
                  <a:lnTo>
                    <a:pt x="787039" y="443649"/>
                  </a:lnTo>
                  <a:lnTo>
                    <a:pt x="733704" y="410313"/>
                  </a:lnTo>
                  <a:lnTo>
                    <a:pt x="787039" y="376977"/>
                  </a:lnTo>
                  <a:lnTo>
                    <a:pt x="733704" y="343641"/>
                  </a:lnTo>
                  <a:lnTo>
                    <a:pt x="787039" y="310305"/>
                  </a:lnTo>
                  <a:lnTo>
                    <a:pt x="733704" y="276980"/>
                  </a:lnTo>
                  <a:lnTo>
                    <a:pt x="787039" y="243644"/>
                  </a:lnTo>
                  <a:lnTo>
                    <a:pt x="733704" y="210308"/>
                  </a:lnTo>
                  <a:lnTo>
                    <a:pt x="787039" y="176972"/>
                  </a:lnTo>
                  <a:lnTo>
                    <a:pt x="733704" y="143636"/>
                  </a:lnTo>
                  <a:lnTo>
                    <a:pt x="787039" y="110312"/>
                  </a:lnTo>
                  <a:lnTo>
                    <a:pt x="733704" y="76976"/>
                  </a:lnTo>
                  <a:lnTo>
                    <a:pt x="787039" y="43640"/>
                  </a:lnTo>
                  <a:lnTo>
                    <a:pt x="731686" y="0"/>
                  </a:lnTo>
                  <a:close/>
                </a:path>
              </a:pathLst>
            </a:custGeom>
            <a:solidFill>
              <a:srgbClr val="ECECED"/>
            </a:solidFill>
          </p:spPr>
          <p:txBody>
            <a:bodyPr wrap="square" lIns="0" tIns="0" rIns="0" bIns="0" rtlCol="0"/>
            <a:lstStyle/>
            <a:p>
              <a:endParaRPr/>
            </a:p>
          </p:txBody>
        </p:sp>
        <p:sp>
          <p:nvSpPr>
            <p:cNvPr id="11" name="object 11"/>
            <p:cNvSpPr/>
            <p:nvPr/>
          </p:nvSpPr>
          <p:spPr>
            <a:xfrm>
              <a:off x="16636016" y="5035708"/>
              <a:ext cx="787400" cy="937260"/>
            </a:xfrm>
            <a:custGeom>
              <a:avLst/>
              <a:gdLst/>
              <a:ahLst/>
              <a:cxnLst/>
              <a:rect l="l" t="t" r="r" b="b"/>
              <a:pathLst>
                <a:path w="787400" h="937260">
                  <a:moveTo>
                    <a:pt x="731686" y="0"/>
                  </a:moveTo>
                  <a:lnTo>
                    <a:pt x="787039" y="43640"/>
                  </a:lnTo>
                  <a:lnTo>
                    <a:pt x="733704" y="76976"/>
                  </a:lnTo>
                  <a:lnTo>
                    <a:pt x="787039" y="110312"/>
                  </a:lnTo>
                  <a:lnTo>
                    <a:pt x="733704" y="143636"/>
                  </a:lnTo>
                  <a:lnTo>
                    <a:pt x="787039" y="176972"/>
                  </a:lnTo>
                  <a:lnTo>
                    <a:pt x="733704" y="210308"/>
                  </a:lnTo>
                  <a:lnTo>
                    <a:pt x="787039" y="243644"/>
                  </a:lnTo>
                  <a:lnTo>
                    <a:pt x="733704" y="276980"/>
                  </a:lnTo>
                  <a:lnTo>
                    <a:pt x="787039" y="310305"/>
                  </a:lnTo>
                  <a:lnTo>
                    <a:pt x="733704" y="343641"/>
                  </a:lnTo>
                  <a:lnTo>
                    <a:pt x="787039" y="376977"/>
                  </a:lnTo>
                  <a:lnTo>
                    <a:pt x="733704" y="410313"/>
                  </a:lnTo>
                  <a:lnTo>
                    <a:pt x="787039" y="443649"/>
                  </a:lnTo>
                  <a:lnTo>
                    <a:pt x="733704" y="476985"/>
                  </a:lnTo>
                  <a:lnTo>
                    <a:pt x="787039" y="510309"/>
                  </a:lnTo>
                  <a:lnTo>
                    <a:pt x="733704" y="543645"/>
                  </a:lnTo>
                  <a:lnTo>
                    <a:pt x="787039" y="576981"/>
                  </a:lnTo>
                  <a:lnTo>
                    <a:pt x="733704" y="610317"/>
                  </a:lnTo>
                  <a:lnTo>
                    <a:pt x="787039" y="643654"/>
                  </a:lnTo>
                  <a:lnTo>
                    <a:pt x="733704" y="676990"/>
                  </a:lnTo>
                  <a:lnTo>
                    <a:pt x="787039" y="710314"/>
                  </a:lnTo>
                  <a:lnTo>
                    <a:pt x="733704" y="743650"/>
                  </a:lnTo>
                  <a:lnTo>
                    <a:pt x="787039" y="776986"/>
                  </a:lnTo>
                  <a:lnTo>
                    <a:pt x="733704" y="810322"/>
                  </a:lnTo>
                  <a:lnTo>
                    <a:pt x="733704" y="911966"/>
                  </a:lnTo>
                  <a:lnTo>
                    <a:pt x="178345" y="911966"/>
                  </a:lnTo>
                  <a:lnTo>
                    <a:pt x="178345" y="936968"/>
                  </a:lnTo>
                  <a:lnTo>
                    <a:pt x="53335" y="936968"/>
                  </a:lnTo>
                  <a:lnTo>
                    <a:pt x="53335" y="810322"/>
                  </a:lnTo>
                  <a:lnTo>
                    <a:pt x="0" y="776986"/>
                  </a:lnTo>
                  <a:lnTo>
                    <a:pt x="53335" y="743650"/>
                  </a:lnTo>
                  <a:lnTo>
                    <a:pt x="0" y="710314"/>
                  </a:lnTo>
                  <a:lnTo>
                    <a:pt x="53335" y="676990"/>
                  </a:lnTo>
                  <a:lnTo>
                    <a:pt x="0" y="643654"/>
                  </a:lnTo>
                  <a:lnTo>
                    <a:pt x="53335" y="610317"/>
                  </a:lnTo>
                  <a:lnTo>
                    <a:pt x="0" y="576981"/>
                  </a:lnTo>
                  <a:lnTo>
                    <a:pt x="53335" y="543645"/>
                  </a:lnTo>
                  <a:lnTo>
                    <a:pt x="0" y="510309"/>
                  </a:lnTo>
                  <a:lnTo>
                    <a:pt x="53335" y="476985"/>
                  </a:lnTo>
                  <a:lnTo>
                    <a:pt x="0" y="443649"/>
                  </a:lnTo>
                  <a:lnTo>
                    <a:pt x="53335" y="410313"/>
                  </a:lnTo>
                  <a:lnTo>
                    <a:pt x="0" y="376977"/>
                  </a:lnTo>
                  <a:lnTo>
                    <a:pt x="53335" y="343641"/>
                  </a:lnTo>
                  <a:lnTo>
                    <a:pt x="0" y="310305"/>
                  </a:lnTo>
                  <a:lnTo>
                    <a:pt x="53335" y="276980"/>
                  </a:lnTo>
                  <a:lnTo>
                    <a:pt x="0" y="243644"/>
                  </a:lnTo>
                  <a:lnTo>
                    <a:pt x="53335" y="210308"/>
                  </a:lnTo>
                  <a:lnTo>
                    <a:pt x="0" y="176972"/>
                  </a:lnTo>
                  <a:lnTo>
                    <a:pt x="53335" y="143636"/>
                  </a:lnTo>
                  <a:lnTo>
                    <a:pt x="0" y="110312"/>
                  </a:lnTo>
                  <a:lnTo>
                    <a:pt x="53335" y="76976"/>
                  </a:lnTo>
                  <a:lnTo>
                    <a:pt x="0" y="43640"/>
                  </a:lnTo>
                  <a:lnTo>
                    <a:pt x="69824" y="0"/>
                  </a:lnTo>
                  <a:lnTo>
                    <a:pt x="731686" y="0"/>
                  </a:lnTo>
                  <a:close/>
                </a:path>
              </a:pathLst>
            </a:custGeom>
            <a:ln w="6662">
              <a:solidFill>
                <a:srgbClr val="1A1A18"/>
              </a:solidFill>
            </a:ln>
          </p:spPr>
          <p:txBody>
            <a:bodyPr wrap="square" lIns="0" tIns="0" rIns="0" bIns="0" rtlCol="0"/>
            <a:lstStyle/>
            <a:p>
              <a:endParaRPr/>
            </a:p>
          </p:txBody>
        </p:sp>
        <p:sp>
          <p:nvSpPr>
            <p:cNvPr id="12" name="object 12"/>
            <p:cNvSpPr/>
            <p:nvPr/>
          </p:nvSpPr>
          <p:spPr>
            <a:xfrm>
              <a:off x="16636013" y="5035702"/>
              <a:ext cx="787400" cy="815975"/>
            </a:xfrm>
            <a:custGeom>
              <a:avLst/>
              <a:gdLst/>
              <a:ahLst/>
              <a:cxnLst/>
              <a:rect l="l" t="t" r="r" b="b"/>
              <a:pathLst>
                <a:path w="787400" h="815975">
                  <a:moveTo>
                    <a:pt x="403161" y="815862"/>
                  </a:moveTo>
                  <a:lnTo>
                    <a:pt x="787039" y="776986"/>
                  </a:lnTo>
                </a:path>
                <a:path w="787400" h="815975">
                  <a:moveTo>
                    <a:pt x="0" y="776986"/>
                  </a:moveTo>
                  <a:lnTo>
                    <a:pt x="787039" y="710326"/>
                  </a:lnTo>
                </a:path>
                <a:path w="787400" h="815975">
                  <a:moveTo>
                    <a:pt x="0" y="710326"/>
                  </a:moveTo>
                  <a:lnTo>
                    <a:pt x="787039" y="643654"/>
                  </a:lnTo>
                </a:path>
                <a:path w="787400" h="815975">
                  <a:moveTo>
                    <a:pt x="0" y="643654"/>
                  </a:moveTo>
                  <a:lnTo>
                    <a:pt x="787039" y="576993"/>
                  </a:lnTo>
                </a:path>
                <a:path w="787400" h="815975">
                  <a:moveTo>
                    <a:pt x="0" y="576993"/>
                  </a:moveTo>
                  <a:lnTo>
                    <a:pt x="787039" y="510321"/>
                  </a:lnTo>
                </a:path>
                <a:path w="787400" h="815975">
                  <a:moveTo>
                    <a:pt x="0" y="510321"/>
                  </a:moveTo>
                  <a:lnTo>
                    <a:pt x="787039" y="443649"/>
                  </a:lnTo>
                </a:path>
                <a:path w="787400" h="815975">
                  <a:moveTo>
                    <a:pt x="0" y="443649"/>
                  </a:moveTo>
                  <a:lnTo>
                    <a:pt x="787039" y="376989"/>
                  </a:lnTo>
                </a:path>
                <a:path w="787400" h="815975">
                  <a:moveTo>
                    <a:pt x="0" y="376989"/>
                  </a:moveTo>
                  <a:lnTo>
                    <a:pt x="787039" y="310316"/>
                  </a:lnTo>
                </a:path>
                <a:path w="787400" h="815975">
                  <a:moveTo>
                    <a:pt x="0" y="310316"/>
                  </a:moveTo>
                  <a:lnTo>
                    <a:pt x="787039" y="243644"/>
                  </a:lnTo>
                </a:path>
                <a:path w="787400" h="815975">
                  <a:moveTo>
                    <a:pt x="0" y="243644"/>
                  </a:moveTo>
                  <a:lnTo>
                    <a:pt x="787039" y="176984"/>
                  </a:lnTo>
                </a:path>
                <a:path w="787400" h="815975">
                  <a:moveTo>
                    <a:pt x="0" y="176984"/>
                  </a:moveTo>
                  <a:lnTo>
                    <a:pt x="787039" y="110312"/>
                  </a:lnTo>
                </a:path>
                <a:path w="787400" h="815975">
                  <a:moveTo>
                    <a:pt x="0" y="110312"/>
                  </a:moveTo>
                  <a:lnTo>
                    <a:pt x="780198" y="47914"/>
                  </a:lnTo>
                </a:path>
                <a:path w="787400" h="815975">
                  <a:moveTo>
                    <a:pt x="0" y="43640"/>
                  </a:moveTo>
                  <a:lnTo>
                    <a:pt x="580014" y="0"/>
                  </a:lnTo>
                </a:path>
              </a:pathLst>
            </a:custGeom>
            <a:ln w="6662">
              <a:solidFill>
                <a:srgbClr val="1A1A18"/>
              </a:solidFill>
            </a:ln>
          </p:spPr>
          <p:txBody>
            <a:bodyPr wrap="square" lIns="0" tIns="0" rIns="0" bIns="0" rtlCol="0"/>
            <a:lstStyle/>
            <a:p>
              <a:endParaRPr/>
            </a:p>
          </p:txBody>
        </p:sp>
        <p:sp>
          <p:nvSpPr>
            <p:cNvPr id="13" name="object 13"/>
            <p:cNvSpPr/>
            <p:nvPr/>
          </p:nvSpPr>
          <p:spPr>
            <a:xfrm>
              <a:off x="16892688" y="5947677"/>
              <a:ext cx="283845" cy="136525"/>
            </a:xfrm>
            <a:custGeom>
              <a:avLst/>
              <a:gdLst/>
              <a:ahLst/>
              <a:cxnLst/>
              <a:rect l="l" t="t" r="r" b="b"/>
              <a:pathLst>
                <a:path w="283844" h="136525">
                  <a:moveTo>
                    <a:pt x="283356" y="0"/>
                  </a:moveTo>
                  <a:lnTo>
                    <a:pt x="0" y="0"/>
                  </a:lnTo>
                  <a:lnTo>
                    <a:pt x="0" y="98312"/>
                  </a:lnTo>
                  <a:lnTo>
                    <a:pt x="2969" y="113029"/>
                  </a:lnTo>
                  <a:lnTo>
                    <a:pt x="11068" y="125044"/>
                  </a:lnTo>
                  <a:lnTo>
                    <a:pt x="23080" y="133144"/>
                  </a:lnTo>
                  <a:lnTo>
                    <a:pt x="37789" y="136114"/>
                  </a:lnTo>
                  <a:lnTo>
                    <a:pt x="245555" y="136114"/>
                  </a:lnTo>
                  <a:lnTo>
                    <a:pt x="260266" y="133144"/>
                  </a:lnTo>
                  <a:lnTo>
                    <a:pt x="272282" y="125044"/>
                  </a:lnTo>
                  <a:lnTo>
                    <a:pt x="280385" y="113029"/>
                  </a:lnTo>
                  <a:lnTo>
                    <a:pt x="283356" y="98312"/>
                  </a:lnTo>
                  <a:lnTo>
                    <a:pt x="283356" y="0"/>
                  </a:lnTo>
                  <a:close/>
                </a:path>
              </a:pathLst>
            </a:custGeom>
            <a:solidFill>
              <a:srgbClr val="FFFFFF"/>
            </a:solidFill>
          </p:spPr>
          <p:txBody>
            <a:bodyPr wrap="square" lIns="0" tIns="0" rIns="0" bIns="0" rtlCol="0"/>
            <a:lstStyle/>
            <a:p>
              <a:endParaRPr/>
            </a:p>
          </p:txBody>
        </p:sp>
        <p:sp>
          <p:nvSpPr>
            <p:cNvPr id="14" name="object 14"/>
            <p:cNvSpPr/>
            <p:nvPr/>
          </p:nvSpPr>
          <p:spPr>
            <a:xfrm>
              <a:off x="16892688" y="5947677"/>
              <a:ext cx="283845" cy="136525"/>
            </a:xfrm>
            <a:custGeom>
              <a:avLst/>
              <a:gdLst/>
              <a:ahLst/>
              <a:cxnLst/>
              <a:rect l="l" t="t" r="r" b="b"/>
              <a:pathLst>
                <a:path w="283844" h="136525">
                  <a:moveTo>
                    <a:pt x="245555" y="136114"/>
                  </a:moveTo>
                  <a:lnTo>
                    <a:pt x="37789" y="136114"/>
                  </a:lnTo>
                  <a:lnTo>
                    <a:pt x="23080" y="133144"/>
                  </a:lnTo>
                  <a:lnTo>
                    <a:pt x="11068" y="125044"/>
                  </a:lnTo>
                  <a:lnTo>
                    <a:pt x="2969" y="113029"/>
                  </a:lnTo>
                  <a:lnTo>
                    <a:pt x="0" y="98312"/>
                  </a:lnTo>
                  <a:lnTo>
                    <a:pt x="0" y="0"/>
                  </a:lnTo>
                  <a:lnTo>
                    <a:pt x="283356" y="0"/>
                  </a:lnTo>
                  <a:lnTo>
                    <a:pt x="283356" y="98312"/>
                  </a:lnTo>
                  <a:lnTo>
                    <a:pt x="280385" y="113029"/>
                  </a:lnTo>
                  <a:lnTo>
                    <a:pt x="272282" y="125044"/>
                  </a:lnTo>
                  <a:lnTo>
                    <a:pt x="260266" y="133144"/>
                  </a:lnTo>
                  <a:lnTo>
                    <a:pt x="245555" y="136114"/>
                  </a:lnTo>
                  <a:close/>
                </a:path>
              </a:pathLst>
            </a:custGeom>
            <a:ln w="6662">
              <a:solidFill>
                <a:srgbClr val="1A1A18"/>
              </a:solidFill>
            </a:ln>
          </p:spPr>
          <p:txBody>
            <a:bodyPr wrap="square" lIns="0" tIns="0" rIns="0" bIns="0" rtlCol="0"/>
            <a:lstStyle/>
            <a:p>
              <a:endParaRPr/>
            </a:p>
          </p:txBody>
        </p:sp>
        <p:sp>
          <p:nvSpPr>
            <p:cNvPr id="15" name="object 15"/>
            <p:cNvSpPr/>
            <p:nvPr/>
          </p:nvSpPr>
          <p:spPr>
            <a:xfrm>
              <a:off x="16721578" y="5972678"/>
              <a:ext cx="370205" cy="351155"/>
            </a:xfrm>
            <a:custGeom>
              <a:avLst/>
              <a:gdLst/>
              <a:ahLst/>
              <a:cxnLst/>
              <a:rect l="l" t="t" r="r" b="b"/>
              <a:pathLst>
                <a:path w="370205" h="351154">
                  <a:moveTo>
                    <a:pt x="81668" y="0"/>
                  </a:moveTo>
                  <a:lnTo>
                    <a:pt x="0" y="0"/>
                  </a:lnTo>
                  <a:lnTo>
                    <a:pt x="0" y="86217"/>
                  </a:lnTo>
                  <a:lnTo>
                    <a:pt x="4282" y="133614"/>
                  </a:lnTo>
                  <a:lnTo>
                    <a:pt x="16621" y="178290"/>
                  </a:lnTo>
                  <a:lnTo>
                    <a:pt x="36255" y="219482"/>
                  </a:lnTo>
                  <a:lnTo>
                    <a:pt x="62421" y="256429"/>
                  </a:lnTo>
                  <a:lnTo>
                    <a:pt x="94358" y="288367"/>
                  </a:lnTo>
                  <a:lnTo>
                    <a:pt x="131304" y="314535"/>
                  </a:lnTo>
                  <a:lnTo>
                    <a:pt x="172497" y="334170"/>
                  </a:lnTo>
                  <a:lnTo>
                    <a:pt x="217175" y="346510"/>
                  </a:lnTo>
                  <a:lnTo>
                    <a:pt x="264575" y="350793"/>
                  </a:lnTo>
                  <a:lnTo>
                    <a:pt x="369861" y="350793"/>
                  </a:lnTo>
                  <a:lnTo>
                    <a:pt x="369861" y="269124"/>
                  </a:lnTo>
                  <a:lnTo>
                    <a:pt x="270652" y="269124"/>
                  </a:lnTo>
                  <a:lnTo>
                    <a:pt x="220560" y="262343"/>
                  </a:lnTo>
                  <a:lnTo>
                    <a:pt x="175457" y="243225"/>
                  </a:lnTo>
                  <a:lnTo>
                    <a:pt x="137180" y="213608"/>
                  </a:lnTo>
                  <a:lnTo>
                    <a:pt x="107564" y="175330"/>
                  </a:lnTo>
                  <a:lnTo>
                    <a:pt x="88448" y="130228"/>
                  </a:lnTo>
                  <a:lnTo>
                    <a:pt x="81668" y="80140"/>
                  </a:lnTo>
                  <a:lnTo>
                    <a:pt x="81668" y="0"/>
                  </a:lnTo>
                  <a:close/>
                </a:path>
              </a:pathLst>
            </a:custGeom>
            <a:solidFill>
              <a:srgbClr val="ECECED"/>
            </a:solidFill>
          </p:spPr>
          <p:txBody>
            <a:bodyPr wrap="square" lIns="0" tIns="0" rIns="0" bIns="0" rtlCol="0"/>
            <a:lstStyle/>
            <a:p>
              <a:endParaRPr/>
            </a:p>
          </p:txBody>
        </p:sp>
        <p:sp>
          <p:nvSpPr>
            <p:cNvPr id="16" name="object 16"/>
            <p:cNvSpPr/>
            <p:nvPr/>
          </p:nvSpPr>
          <p:spPr>
            <a:xfrm>
              <a:off x="16721578" y="5972678"/>
              <a:ext cx="370205" cy="351155"/>
            </a:xfrm>
            <a:custGeom>
              <a:avLst/>
              <a:gdLst/>
              <a:ahLst/>
              <a:cxnLst/>
              <a:rect l="l" t="t" r="r" b="b"/>
              <a:pathLst>
                <a:path w="370205" h="351154">
                  <a:moveTo>
                    <a:pt x="0" y="0"/>
                  </a:moveTo>
                  <a:lnTo>
                    <a:pt x="0" y="86217"/>
                  </a:lnTo>
                  <a:lnTo>
                    <a:pt x="4282" y="133614"/>
                  </a:lnTo>
                  <a:lnTo>
                    <a:pt x="16621" y="178290"/>
                  </a:lnTo>
                  <a:lnTo>
                    <a:pt x="36255" y="219482"/>
                  </a:lnTo>
                  <a:lnTo>
                    <a:pt x="62421" y="256429"/>
                  </a:lnTo>
                  <a:lnTo>
                    <a:pt x="94358" y="288367"/>
                  </a:lnTo>
                  <a:lnTo>
                    <a:pt x="131304" y="314535"/>
                  </a:lnTo>
                  <a:lnTo>
                    <a:pt x="172497" y="334170"/>
                  </a:lnTo>
                  <a:lnTo>
                    <a:pt x="217175" y="346510"/>
                  </a:lnTo>
                  <a:lnTo>
                    <a:pt x="264575" y="350793"/>
                  </a:lnTo>
                  <a:lnTo>
                    <a:pt x="369861" y="350793"/>
                  </a:lnTo>
                  <a:lnTo>
                    <a:pt x="369861" y="269124"/>
                  </a:lnTo>
                  <a:lnTo>
                    <a:pt x="270652" y="269124"/>
                  </a:lnTo>
                  <a:lnTo>
                    <a:pt x="220560" y="262343"/>
                  </a:lnTo>
                  <a:lnTo>
                    <a:pt x="175457" y="243225"/>
                  </a:lnTo>
                  <a:lnTo>
                    <a:pt x="137180" y="213608"/>
                  </a:lnTo>
                  <a:lnTo>
                    <a:pt x="107564" y="175330"/>
                  </a:lnTo>
                  <a:lnTo>
                    <a:pt x="88448" y="130228"/>
                  </a:lnTo>
                  <a:lnTo>
                    <a:pt x="81668" y="80140"/>
                  </a:lnTo>
                  <a:lnTo>
                    <a:pt x="81668" y="0"/>
                  </a:lnTo>
                  <a:lnTo>
                    <a:pt x="0" y="0"/>
                  </a:lnTo>
                  <a:close/>
                </a:path>
              </a:pathLst>
            </a:custGeom>
            <a:ln w="6662">
              <a:solidFill>
                <a:srgbClr val="1A1A18"/>
              </a:solidFill>
            </a:ln>
          </p:spPr>
          <p:txBody>
            <a:bodyPr wrap="square" lIns="0" tIns="0" rIns="0" bIns="0" rtlCol="0"/>
            <a:lstStyle/>
            <a:p>
              <a:endParaRPr/>
            </a:p>
          </p:txBody>
        </p:sp>
        <p:sp>
          <p:nvSpPr>
            <p:cNvPr id="17" name="object 17"/>
            <p:cNvSpPr/>
            <p:nvPr/>
          </p:nvSpPr>
          <p:spPr>
            <a:xfrm>
              <a:off x="16999867" y="6190161"/>
              <a:ext cx="73660" cy="48260"/>
            </a:xfrm>
            <a:custGeom>
              <a:avLst/>
              <a:gdLst/>
              <a:ahLst/>
              <a:cxnLst/>
              <a:rect l="l" t="t" r="r" b="b"/>
              <a:pathLst>
                <a:path w="73659" h="48260">
                  <a:moveTo>
                    <a:pt x="73262" y="0"/>
                  </a:moveTo>
                  <a:lnTo>
                    <a:pt x="0" y="0"/>
                  </a:lnTo>
                  <a:lnTo>
                    <a:pt x="0" y="47950"/>
                  </a:lnTo>
                  <a:lnTo>
                    <a:pt x="73262" y="47950"/>
                  </a:lnTo>
                  <a:lnTo>
                    <a:pt x="73262" y="0"/>
                  </a:lnTo>
                  <a:close/>
                </a:path>
              </a:pathLst>
            </a:custGeom>
            <a:solidFill>
              <a:srgbClr val="009EE3"/>
            </a:solidFill>
          </p:spPr>
          <p:txBody>
            <a:bodyPr wrap="square" lIns="0" tIns="0" rIns="0" bIns="0" rtlCol="0"/>
            <a:lstStyle/>
            <a:p>
              <a:endParaRPr/>
            </a:p>
          </p:txBody>
        </p:sp>
      </p:grpSp>
      <p:grpSp>
        <p:nvGrpSpPr>
          <p:cNvPr id="18" name="object 18"/>
          <p:cNvGrpSpPr/>
          <p:nvPr/>
        </p:nvGrpSpPr>
        <p:grpSpPr>
          <a:xfrm>
            <a:off x="17900558" y="5032374"/>
            <a:ext cx="793750" cy="869950"/>
            <a:chOff x="17900558" y="5032374"/>
            <a:chExt cx="793750" cy="869950"/>
          </a:xfrm>
        </p:grpSpPr>
        <p:sp>
          <p:nvSpPr>
            <p:cNvPr id="19" name="object 19"/>
            <p:cNvSpPr/>
            <p:nvPr/>
          </p:nvSpPr>
          <p:spPr>
            <a:xfrm>
              <a:off x="17903889" y="5035707"/>
              <a:ext cx="787400" cy="862965"/>
            </a:xfrm>
            <a:custGeom>
              <a:avLst/>
              <a:gdLst/>
              <a:ahLst/>
              <a:cxnLst/>
              <a:rect l="l" t="t" r="r" b="b"/>
              <a:pathLst>
                <a:path w="787400" h="862964">
                  <a:moveTo>
                    <a:pt x="731686" y="0"/>
                  </a:moveTo>
                  <a:lnTo>
                    <a:pt x="69824" y="0"/>
                  </a:lnTo>
                  <a:lnTo>
                    <a:pt x="0" y="43640"/>
                  </a:lnTo>
                  <a:lnTo>
                    <a:pt x="53335" y="76976"/>
                  </a:lnTo>
                  <a:lnTo>
                    <a:pt x="0" y="110312"/>
                  </a:lnTo>
                  <a:lnTo>
                    <a:pt x="53335" y="143636"/>
                  </a:lnTo>
                  <a:lnTo>
                    <a:pt x="0" y="176972"/>
                  </a:lnTo>
                  <a:lnTo>
                    <a:pt x="53335" y="210308"/>
                  </a:lnTo>
                  <a:lnTo>
                    <a:pt x="0" y="243644"/>
                  </a:lnTo>
                  <a:lnTo>
                    <a:pt x="53335" y="276980"/>
                  </a:lnTo>
                  <a:lnTo>
                    <a:pt x="0" y="310305"/>
                  </a:lnTo>
                  <a:lnTo>
                    <a:pt x="53335" y="343641"/>
                  </a:lnTo>
                  <a:lnTo>
                    <a:pt x="0" y="376977"/>
                  </a:lnTo>
                  <a:lnTo>
                    <a:pt x="53335" y="410313"/>
                  </a:lnTo>
                  <a:lnTo>
                    <a:pt x="0" y="443649"/>
                  </a:lnTo>
                  <a:lnTo>
                    <a:pt x="53335" y="476985"/>
                  </a:lnTo>
                  <a:lnTo>
                    <a:pt x="0" y="510309"/>
                  </a:lnTo>
                  <a:lnTo>
                    <a:pt x="53335" y="543645"/>
                  </a:lnTo>
                  <a:lnTo>
                    <a:pt x="0" y="576981"/>
                  </a:lnTo>
                  <a:lnTo>
                    <a:pt x="53335" y="610317"/>
                  </a:lnTo>
                  <a:lnTo>
                    <a:pt x="0" y="643654"/>
                  </a:lnTo>
                  <a:lnTo>
                    <a:pt x="53335" y="676990"/>
                  </a:lnTo>
                  <a:lnTo>
                    <a:pt x="0" y="710314"/>
                  </a:lnTo>
                  <a:lnTo>
                    <a:pt x="53335" y="743650"/>
                  </a:lnTo>
                  <a:lnTo>
                    <a:pt x="0" y="776986"/>
                  </a:lnTo>
                  <a:lnTo>
                    <a:pt x="53335" y="810322"/>
                  </a:lnTo>
                  <a:lnTo>
                    <a:pt x="53335" y="862798"/>
                  </a:lnTo>
                  <a:lnTo>
                    <a:pt x="733704" y="862798"/>
                  </a:lnTo>
                  <a:lnTo>
                    <a:pt x="733704" y="810322"/>
                  </a:lnTo>
                  <a:lnTo>
                    <a:pt x="787039" y="776986"/>
                  </a:lnTo>
                  <a:lnTo>
                    <a:pt x="733704" y="743650"/>
                  </a:lnTo>
                  <a:lnTo>
                    <a:pt x="787039" y="710314"/>
                  </a:lnTo>
                  <a:lnTo>
                    <a:pt x="733704" y="676990"/>
                  </a:lnTo>
                  <a:lnTo>
                    <a:pt x="787039" y="643654"/>
                  </a:lnTo>
                  <a:lnTo>
                    <a:pt x="733704" y="610317"/>
                  </a:lnTo>
                  <a:lnTo>
                    <a:pt x="787039" y="576981"/>
                  </a:lnTo>
                  <a:lnTo>
                    <a:pt x="733704" y="543645"/>
                  </a:lnTo>
                  <a:lnTo>
                    <a:pt x="787039" y="510309"/>
                  </a:lnTo>
                  <a:lnTo>
                    <a:pt x="733704" y="476985"/>
                  </a:lnTo>
                  <a:lnTo>
                    <a:pt x="787039" y="443649"/>
                  </a:lnTo>
                  <a:lnTo>
                    <a:pt x="733704" y="410313"/>
                  </a:lnTo>
                  <a:lnTo>
                    <a:pt x="787039" y="376977"/>
                  </a:lnTo>
                  <a:lnTo>
                    <a:pt x="733704" y="343641"/>
                  </a:lnTo>
                  <a:lnTo>
                    <a:pt x="787039" y="310305"/>
                  </a:lnTo>
                  <a:lnTo>
                    <a:pt x="733704" y="276980"/>
                  </a:lnTo>
                  <a:lnTo>
                    <a:pt x="787039" y="243644"/>
                  </a:lnTo>
                  <a:lnTo>
                    <a:pt x="733704" y="210308"/>
                  </a:lnTo>
                  <a:lnTo>
                    <a:pt x="787039" y="176972"/>
                  </a:lnTo>
                  <a:lnTo>
                    <a:pt x="733704" y="143636"/>
                  </a:lnTo>
                  <a:lnTo>
                    <a:pt x="787039" y="110312"/>
                  </a:lnTo>
                  <a:lnTo>
                    <a:pt x="733704" y="76976"/>
                  </a:lnTo>
                  <a:lnTo>
                    <a:pt x="787039" y="43640"/>
                  </a:lnTo>
                  <a:lnTo>
                    <a:pt x="731686" y="0"/>
                  </a:lnTo>
                  <a:close/>
                </a:path>
              </a:pathLst>
            </a:custGeom>
            <a:solidFill>
              <a:srgbClr val="ECECED"/>
            </a:solidFill>
          </p:spPr>
          <p:txBody>
            <a:bodyPr wrap="square" lIns="0" tIns="0" rIns="0" bIns="0" rtlCol="0"/>
            <a:lstStyle/>
            <a:p>
              <a:endParaRPr/>
            </a:p>
          </p:txBody>
        </p:sp>
        <p:sp>
          <p:nvSpPr>
            <p:cNvPr id="20" name="object 20"/>
            <p:cNvSpPr/>
            <p:nvPr/>
          </p:nvSpPr>
          <p:spPr>
            <a:xfrm>
              <a:off x="17903889" y="5035707"/>
              <a:ext cx="787400" cy="862965"/>
            </a:xfrm>
            <a:custGeom>
              <a:avLst/>
              <a:gdLst/>
              <a:ahLst/>
              <a:cxnLst/>
              <a:rect l="l" t="t" r="r" b="b"/>
              <a:pathLst>
                <a:path w="787400" h="862964">
                  <a:moveTo>
                    <a:pt x="731686" y="0"/>
                  </a:moveTo>
                  <a:lnTo>
                    <a:pt x="787039" y="43640"/>
                  </a:lnTo>
                  <a:lnTo>
                    <a:pt x="733704" y="76976"/>
                  </a:lnTo>
                  <a:lnTo>
                    <a:pt x="787039" y="110312"/>
                  </a:lnTo>
                  <a:lnTo>
                    <a:pt x="733704" y="143636"/>
                  </a:lnTo>
                  <a:lnTo>
                    <a:pt x="787039" y="176972"/>
                  </a:lnTo>
                  <a:lnTo>
                    <a:pt x="733704" y="210308"/>
                  </a:lnTo>
                  <a:lnTo>
                    <a:pt x="787039" y="243644"/>
                  </a:lnTo>
                  <a:lnTo>
                    <a:pt x="733704" y="276980"/>
                  </a:lnTo>
                  <a:lnTo>
                    <a:pt x="787039" y="310305"/>
                  </a:lnTo>
                  <a:lnTo>
                    <a:pt x="733704" y="343641"/>
                  </a:lnTo>
                  <a:lnTo>
                    <a:pt x="787039" y="376977"/>
                  </a:lnTo>
                  <a:lnTo>
                    <a:pt x="733704" y="410313"/>
                  </a:lnTo>
                  <a:lnTo>
                    <a:pt x="787039" y="443649"/>
                  </a:lnTo>
                  <a:lnTo>
                    <a:pt x="733704" y="476985"/>
                  </a:lnTo>
                  <a:lnTo>
                    <a:pt x="787039" y="510309"/>
                  </a:lnTo>
                  <a:lnTo>
                    <a:pt x="733704" y="543645"/>
                  </a:lnTo>
                  <a:lnTo>
                    <a:pt x="787039" y="576981"/>
                  </a:lnTo>
                  <a:lnTo>
                    <a:pt x="733704" y="610317"/>
                  </a:lnTo>
                  <a:lnTo>
                    <a:pt x="787039" y="643654"/>
                  </a:lnTo>
                  <a:lnTo>
                    <a:pt x="733704" y="676990"/>
                  </a:lnTo>
                  <a:lnTo>
                    <a:pt x="787039" y="710314"/>
                  </a:lnTo>
                  <a:lnTo>
                    <a:pt x="733704" y="743650"/>
                  </a:lnTo>
                  <a:lnTo>
                    <a:pt x="787039" y="776986"/>
                  </a:lnTo>
                  <a:lnTo>
                    <a:pt x="733704" y="810322"/>
                  </a:lnTo>
                  <a:lnTo>
                    <a:pt x="733704" y="862798"/>
                  </a:lnTo>
                  <a:lnTo>
                    <a:pt x="53335" y="862798"/>
                  </a:lnTo>
                  <a:lnTo>
                    <a:pt x="53335" y="810322"/>
                  </a:lnTo>
                  <a:lnTo>
                    <a:pt x="0" y="776986"/>
                  </a:lnTo>
                  <a:lnTo>
                    <a:pt x="53335" y="743650"/>
                  </a:lnTo>
                  <a:lnTo>
                    <a:pt x="0" y="710314"/>
                  </a:lnTo>
                  <a:lnTo>
                    <a:pt x="53335" y="676990"/>
                  </a:lnTo>
                  <a:lnTo>
                    <a:pt x="0" y="643654"/>
                  </a:lnTo>
                  <a:lnTo>
                    <a:pt x="53335" y="610317"/>
                  </a:lnTo>
                  <a:lnTo>
                    <a:pt x="0" y="576981"/>
                  </a:lnTo>
                  <a:lnTo>
                    <a:pt x="53335" y="543645"/>
                  </a:lnTo>
                  <a:lnTo>
                    <a:pt x="0" y="510309"/>
                  </a:lnTo>
                  <a:lnTo>
                    <a:pt x="53335" y="476985"/>
                  </a:lnTo>
                  <a:lnTo>
                    <a:pt x="0" y="443649"/>
                  </a:lnTo>
                  <a:lnTo>
                    <a:pt x="53335" y="410313"/>
                  </a:lnTo>
                  <a:lnTo>
                    <a:pt x="0" y="376977"/>
                  </a:lnTo>
                  <a:lnTo>
                    <a:pt x="53335" y="343641"/>
                  </a:lnTo>
                  <a:lnTo>
                    <a:pt x="0" y="310305"/>
                  </a:lnTo>
                  <a:lnTo>
                    <a:pt x="53335" y="276980"/>
                  </a:lnTo>
                  <a:lnTo>
                    <a:pt x="0" y="243644"/>
                  </a:lnTo>
                  <a:lnTo>
                    <a:pt x="53335" y="210308"/>
                  </a:lnTo>
                  <a:lnTo>
                    <a:pt x="0" y="176972"/>
                  </a:lnTo>
                  <a:lnTo>
                    <a:pt x="53335" y="143636"/>
                  </a:lnTo>
                  <a:lnTo>
                    <a:pt x="0" y="110312"/>
                  </a:lnTo>
                  <a:lnTo>
                    <a:pt x="53335" y="76976"/>
                  </a:lnTo>
                  <a:lnTo>
                    <a:pt x="0" y="43640"/>
                  </a:lnTo>
                  <a:lnTo>
                    <a:pt x="69824" y="0"/>
                  </a:lnTo>
                  <a:lnTo>
                    <a:pt x="731686" y="0"/>
                  </a:lnTo>
                  <a:close/>
                </a:path>
              </a:pathLst>
            </a:custGeom>
            <a:ln w="6662">
              <a:solidFill>
                <a:srgbClr val="1A1A18"/>
              </a:solidFill>
            </a:ln>
          </p:spPr>
          <p:txBody>
            <a:bodyPr wrap="square" lIns="0" tIns="0" rIns="0" bIns="0" rtlCol="0"/>
            <a:lstStyle/>
            <a:p>
              <a:endParaRPr/>
            </a:p>
          </p:txBody>
        </p:sp>
        <p:sp>
          <p:nvSpPr>
            <p:cNvPr id="21" name="object 21"/>
            <p:cNvSpPr/>
            <p:nvPr/>
          </p:nvSpPr>
          <p:spPr>
            <a:xfrm>
              <a:off x="17903900" y="5083616"/>
              <a:ext cx="787400" cy="768350"/>
            </a:xfrm>
            <a:custGeom>
              <a:avLst/>
              <a:gdLst/>
              <a:ahLst/>
              <a:cxnLst/>
              <a:rect l="l" t="t" r="r" b="b"/>
              <a:pathLst>
                <a:path w="787400" h="768350">
                  <a:moveTo>
                    <a:pt x="403149" y="767948"/>
                  </a:moveTo>
                  <a:lnTo>
                    <a:pt x="787027" y="729071"/>
                  </a:lnTo>
                </a:path>
                <a:path w="787400" h="768350">
                  <a:moveTo>
                    <a:pt x="0" y="729071"/>
                  </a:moveTo>
                  <a:lnTo>
                    <a:pt x="787027" y="662411"/>
                  </a:lnTo>
                </a:path>
                <a:path w="787400" h="768350">
                  <a:moveTo>
                    <a:pt x="0" y="662411"/>
                  </a:moveTo>
                  <a:lnTo>
                    <a:pt x="787027" y="595739"/>
                  </a:lnTo>
                </a:path>
                <a:path w="787400" h="768350">
                  <a:moveTo>
                    <a:pt x="0" y="595739"/>
                  </a:moveTo>
                  <a:lnTo>
                    <a:pt x="787027" y="529079"/>
                  </a:lnTo>
                </a:path>
                <a:path w="787400" h="768350">
                  <a:moveTo>
                    <a:pt x="0" y="529079"/>
                  </a:moveTo>
                  <a:lnTo>
                    <a:pt x="787027" y="462406"/>
                  </a:lnTo>
                </a:path>
                <a:path w="787400" h="768350">
                  <a:moveTo>
                    <a:pt x="0" y="462406"/>
                  </a:moveTo>
                  <a:lnTo>
                    <a:pt x="787027" y="395734"/>
                  </a:lnTo>
                </a:path>
                <a:path w="787400" h="768350">
                  <a:moveTo>
                    <a:pt x="0" y="395734"/>
                  </a:moveTo>
                  <a:lnTo>
                    <a:pt x="787027" y="329074"/>
                  </a:lnTo>
                </a:path>
                <a:path w="787400" h="768350">
                  <a:moveTo>
                    <a:pt x="0" y="329074"/>
                  </a:moveTo>
                  <a:lnTo>
                    <a:pt x="787027" y="262402"/>
                  </a:lnTo>
                </a:path>
                <a:path w="787400" h="768350">
                  <a:moveTo>
                    <a:pt x="0" y="262402"/>
                  </a:moveTo>
                  <a:lnTo>
                    <a:pt x="787027" y="195730"/>
                  </a:lnTo>
                </a:path>
                <a:path w="787400" h="768350">
                  <a:moveTo>
                    <a:pt x="0" y="195730"/>
                  </a:moveTo>
                  <a:lnTo>
                    <a:pt x="787027" y="129069"/>
                  </a:lnTo>
                </a:path>
                <a:path w="787400" h="768350">
                  <a:moveTo>
                    <a:pt x="0" y="129069"/>
                  </a:moveTo>
                  <a:lnTo>
                    <a:pt x="787027" y="62397"/>
                  </a:lnTo>
                </a:path>
                <a:path w="787400" h="768350">
                  <a:moveTo>
                    <a:pt x="0" y="62397"/>
                  </a:moveTo>
                  <a:lnTo>
                    <a:pt x="780186" y="0"/>
                  </a:lnTo>
                </a:path>
              </a:pathLst>
            </a:custGeom>
            <a:ln w="6662">
              <a:solidFill>
                <a:srgbClr val="1A1A18"/>
              </a:solidFill>
            </a:ln>
          </p:spPr>
          <p:txBody>
            <a:bodyPr wrap="square" lIns="0" tIns="0" rIns="0" bIns="0" rtlCol="0"/>
            <a:lstStyle/>
            <a:p>
              <a:endParaRPr/>
            </a:p>
          </p:txBody>
        </p:sp>
        <p:sp>
          <p:nvSpPr>
            <p:cNvPr id="22" name="object 22"/>
            <p:cNvSpPr/>
            <p:nvPr/>
          </p:nvSpPr>
          <p:spPr>
            <a:xfrm>
              <a:off x="17903895" y="5035705"/>
              <a:ext cx="580390" cy="43815"/>
            </a:xfrm>
            <a:custGeom>
              <a:avLst/>
              <a:gdLst/>
              <a:ahLst/>
              <a:cxnLst/>
              <a:rect l="l" t="t" r="r" b="b"/>
              <a:pathLst>
                <a:path w="580390" h="43814">
                  <a:moveTo>
                    <a:pt x="0" y="43640"/>
                  </a:moveTo>
                  <a:lnTo>
                    <a:pt x="580014" y="0"/>
                  </a:lnTo>
                </a:path>
              </a:pathLst>
            </a:custGeom>
            <a:ln w="6662">
              <a:solidFill>
                <a:srgbClr val="1A1A18"/>
              </a:solidFill>
            </a:ln>
          </p:spPr>
          <p:txBody>
            <a:bodyPr wrap="square" lIns="0" tIns="0" rIns="0" bIns="0" rtlCol="0"/>
            <a:lstStyle/>
            <a:p>
              <a:endParaRPr/>
            </a:p>
          </p:txBody>
        </p:sp>
      </p:grpSp>
      <p:pic>
        <p:nvPicPr>
          <p:cNvPr id="23" name="object 23"/>
          <p:cNvPicPr/>
          <p:nvPr/>
        </p:nvPicPr>
        <p:blipFill>
          <a:blip r:embed="rId5" cstate="print"/>
          <a:stretch>
            <a:fillRect/>
          </a:stretch>
        </p:blipFill>
        <p:spPr>
          <a:xfrm>
            <a:off x="18227888" y="6044901"/>
            <a:ext cx="139051" cy="141666"/>
          </a:xfrm>
          <a:prstGeom prst="rect">
            <a:avLst/>
          </a:prstGeom>
        </p:spPr>
      </p:pic>
      <p:grpSp>
        <p:nvGrpSpPr>
          <p:cNvPr id="24" name="object 24"/>
          <p:cNvGrpSpPr/>
          <p:nvPr/>
        </p:nvGrpSpPr>
        <p:grpSpPr>
          <a:xfrm>
            <a:off x="18002135" y="5895175"/>
            <a:ext cx="580390" cy="404495"/>
            <a:chOff x="18002135" y="5895175"/>
            <a:chExt cx="580390" cy="404495"/>
          </a:xfrm>
        </p:grpSpPr>
        <p:sp>
          <p:nvSpPr>
            <p:cNvPr id="25" name="object 25"/>
            <p:cNvSpPr/>
            <p:nvPr/>
          </p:nvSpPr>
          <p:spPr>
            <a:xfrm>
              <a:off x="18005466" y="5898506"/>
              <a:ext cx="573405" cy="73660"/>
            </a:xfrm>
            <a:custGeom>
              <a:avLst/>
              <a:gdLst/>
              <a:ahLst/>
              <a:cxnLst/>
              <a:rect l="l" t="t" r="r" b="b"/>
              <a:pathLst>
                <a:path w="573405" h="73660">
                  <a:moveTo>
                    <a:pt x="573280" y="0"/>
                  </a:moveTo>
                  <a:lnTo>
                    <a:pt x="0" y="0"/>
                  </a:lnTo>
                  <a:lnTo>
                    <a:pt x="0" y="73334"/>
                  </a:lnTo>
                  <a:lnTo>
                    <a:pt x="573280" y="73334"/>
                  </a:lnTo>
                  <a:lnTo>
                    <a:pt x="573280" y="0"/>
                  </a:lnTo>
                  <a:close/>
                </a:path>
              </a:pathLst>
            </a:custGeom>
            <a:solidFill>
              <a:srgbClr val="ECECED"/>
            </a:solidFill>
          </p:spPr>
          <p:txBody>
            <a:bodyPr wrap="square" lIns="0" tIns="0" rIns="0" bIns="0" rtlCol="0"/>
            <a:lstStyle/>
            <a:p>
              <a:endParaRPr/>
            </a:p>
          </p:txBody>
        </p:sp>
        <p:sp>
          <p:nvSpPr>
            <p:cNvPr id="26" name="object 26"/>
            <p:cNvSpPr/>
            <p:nvPr/>
          </p:nvSpPr>
          <p:spPr>
            <a:xfrm>
              <a:off x="18005466" y="5898506"/>
              <a:ext cx="573405" cy="73660"/>
            </a:xfrm>
            <a:custGeom>
              <a:avLst/>
              <a:gdLst/>
              <a:ahLst/>
              <a:cxnLst/>
              <a:rect l="l" t="t" r="r" b="b"/>
              <a:pathLst>
                <a:path w="573405" h="73660">
                  <a:moveTo>
                    <a:pt x="573280" y="73334"/>
                  </a:moveTo>
                  <a:lnTo>
                    <a:pt x="0" y="73334"/>
                  </a:lnTo>
                  <a:lnTo>
                    <a:pt x="0" y="0"/>
                  </a:lnTo>
                  <a:lnTo>
                    <a:pt x="573280" y="0"/>
                  </a:lnTo>
                  <a:lnTo>
                    <a:pt x="573280" y="73334"/>
                  </a:lnTo>
                  <a:close/>
                </a:path>
              </a:pathLst>
            </a:custGeom>
            <a:ln w="6662">
              <a:solidFill>
                <a:srgbClr val="1A1A18"/>
              </a:solidFill>
            </a:ln>
          </p:spPr>
          <p:txBody>
            <a:bodyPr wrap="square" lIns="0" tIns="0" rIns="0" bIns="0" rtlCol="0"/>
            <a:lstStyle/>
            <a:p>
              <a:endParaRPr/>
            </a:p>
          </p:txBody>
        </p:sp>
        <p:sp>
          <p:nvSpPr>
            <p:cNvPr id="27" name="object 27"/>
            <p:cNvSpPr/>
            <p:nvPr/>
          </p:nvSpPr>
          <p:spPr>
            <a:xfrm>
              <a:off x="18172352" y="5971840"/>
              <a:ext cx="251460" cy="73660"/>
            </a:xfrm>
            <a:custGeom>
              <a:avLst/>
              <a:gdLst/>
              <a:ahLst/>
              <a:cxnLst/>
              <a:rect l="l" t="t" r="r" b="b"/>
              <a:pathLst>
                <a:path w="251459" h="73660">
                  <a:moveTo>
                    <a:pt x="232218" y="73060"/>
                  </a:moveTo>
                  <a:lnTo>
                    <a:pt x="18900" y="73060"/>
                  </a:lnTo>
                  <a:lnTo>
                    <a:pt x="11545" y="71574"/>
                  </a:lnTo>
                  <a:lnTo>
                    <a:pt x="5537" y="67522"/>
                  </a:lnTo>
                  <a:lnTo>
                    <a:pt x="1485" y="61514"/>
                  </a:lnTo>
                  <a:lnTo>
                    <a:pt x="0" y="54159"/>
                  </a:lnTo>
                  <a:lnTo>
                    <a:pt x="0" y="0"/>
                  </a:lnTo>
                  <a:lnTo>
                    <a:pt x="251119" y="0"/>
                  </a:lnTo>
                  <a:lnTo>
                    <a:pt x="251119" y="54159"/>
                  </a:lnTo>
                  <a:lnTo>
                    <a:pt x="249633" y="61514"/>
                  </a:lnTo>
                  <a:lnTo>
                    <a:pt x="245582" y="67522"/>
                  </a:lnTo>
                  <a:lnTo>
                    <a:pt x="239574" y="71574"/>
                  </a:lnTo>
                  <a:lnTo>
                    <a:pt x="232218" y="73060"/>
                  </a:lnTo>
                  <a:close/>
                </a:path>
              </a:pathLst>
            </a:custGeom>
            <a:ln w="6662">
              <a:solidFill>
                <a:srgbClr val="1A1A18"/>
              </a:solidFill>
            </a:ln>
          </p:spPr>
          <p:txBody>
            <a:bodyPr wrap="square" lIns="0" tIns="0" rIns="0" bIns="0" rtlCol="0"/>
            <a:lstStyle/>
            <a:p>
              <a:endParaRPr/>
            </a:p>
          </p:txBody>
        </p:sp>
        <p:sp>
          <p:nvSpPr>
            <p:cNvPr id="28" name="object 28"/>
            <p:cNvSpPr/>
            <p:nvPr/>
          </p:nvSpPr>
          <p:spPr>
            <a:xfrm>
              <a:off x="18034697" y="5971854"/>
              <a:ext cx="318770" cy="324485"/>
            </a:xfrm>
            <a:custGeom>
              <a:avLst/>
              <a:gdLst/>
              <a:ahLst/>
              <a:cxnLst/>
              <a:rect l="l" t="t" r="r" b="b"/>
              <a:pathLst>
                <a:path w="318769" h="324485">
                  <a:moveTo>
                    <a:pt x="81668" y="0"/>
                  </a:moveTo>
                  <a:lnTo>
                    <a:pt x="0" y="0"/>
                  </a:lnTo>
                  <a:lnTo>
                    <a:pt x="0" y="134084"/>
                  </a:lnTo>
                  <a:lnTo>
                    <a:pt x="6820" y="184465"/>
                  </a:lnTo>
                  <a:lnTo>
                    <a:pt x="26048" y="229829"/>
                  </a:lnTo>
                  <a:lnTo>
                    <a:pt x="55836" y="268330"/>
                  </a:lnTo>
                  <a:lnTo>
                    <a:pt x="94337" y="298118"/>
                  </a:lnTo>
                  <a:lnTo>
                    <a:pt x="139701" y="317347"/>
                  </a:lnTo>
                  <a:lnTo>
                    <a:pt x="190082" y="324167"/>
                  </a:lnTo>
                  <a:lnTo>
                    <a:pt x="318770" y="324167"/>
                  </a:lnTo>
                  <a:lnTo>
                    <a:pt x="318770" y="245268"/>
                  </a:lnTo>
                  <a:lnTo>
                    <a:pt x="195061" y="245268"/>
                  </a:lnTo>
                  <a:lnTo>
                    <a:pt x="151034" y="236322"/>
                  </a:lnTo>
                  <a:lnTo>
                    <a:pt x="114979" y="211963"/>
                  </a:lnTo>
                  <a:lnTo>
                    <a:pt x="90616" y="175912"/>
                  </a:lnTo>
                  <a:lnTo>
                    <a:pt x="81668" y="131887"/>
                  </a:lnTo>
                  <a:lnTo>
                    <a:pt x="81668" y="0"/>
                  </a:lnTo>
                  <a:close/>
                </a:path>
              </a:pathLst>
            </a:custGeom>
            <a:solidFill>
              <a:srgbClr val="ECECED"/>
            </a:solidFill>
          </p:spPr>
          <p:txBody>
            <a:bodyPr wrap="square" lIns="0" tIns="0" rIns="0" bIns="0" rtlCol="0"/>
            <a:lstStyle/>
            <a:p>
              <a:endParaRPr/>
            </a:p>
          </p:txBody>
        </p:sp>
        <p:sp>
          <p:nvSpPr>
            <p:cNvPr id="29" name="object 29"/>
            <p:cNvSpPr/>
            <p:nvPr/>
          </p:nvSpPr>
          <p:spPr>
            <a:xfrm>
              <a:off x="18034697" y="5971854"/>
              <a:ext cx="318770" cy="324485"/>
            </a:xfrm>
            <a:custGeom>
              <a:avLst/>
              <a:gdLst/>
              <a:ahLst/>
              <a:cxnLst/>
              <a:rect l="l" t="t" r="r" b="b"/>
              <a:pathLst>
                <a:path w="318769" h="324485">
                  <a:moveTo>
                    <a:pt x="0" y="0"/>
                  </a:moveTo>
                  <a:lnTo>
                    <a:pt x="0" y="134084"/>
                  </a:lnTo>
                  <a:lnTo>
                    <a:pt x="6820" y="184465"/>
                  </a:lnTo>
                  <a:lnTo>
                    <a:pt x="26048" y="229829"/>
                  </a:lnTo>
                  <a:lnTo>
                    <a:pt x="55836" y="268330"/>
                  </a:lnTo>
                  <a:lnTo>
                    <a:pt x="94337" y="298118"/>
                  </a:lnTo>
                  <a:lnTo>
                    <a:pt x="139701" y="317347"/>
                  </a:lnTo>
                  <a:lnTo>
                    <a:pt x="190082" y="324167"/>
                  </a:lnTo>
                  <a:lnTo>
                    <a:pt x="318770" y="324167"/>
                  </a:lnTo>
                  <a:lnTo>
                    <a:pt x="318770" y="245268"/>
                  </a:lnTo>
                  <a:lnTo>
                    <a:pt x="195061" y="245268"/>
                  </a:lnTo>
                  <a:lnTo>
                    <a:pt x="151034" y="236322"/>
                  </a:lnTo>
                  <a:lnTo>
                    <a:pt x="114979" y="211963"/>
                  </a:lnTo>
                  <a:lnTo>
                    <a:pt x="90616" y="175912"/>
                  </a:lnTo>
                  <a:lnTo>
                    <a:pt x="81668" y="131887"/>
                  </a:lnTo>
                  <a:lnTo>
                    <a:pt x="81668" y="0"/>
                  </a:lnTo>
                  <a:lnTo>
                    <a:pt x="0" y="0"/>
                  </a:lnTo>
                  <a:close/>
                </a:path>
              </a:pathLst>
            </a:custGeom>
            <a:ln w="6662">
              <a:solidFill>
                <a:srgbClr val="1A1A18"/>
              </a:solidFill>
            </a:ln>
          </p:spPr>
          <p:txBody>
            <a:bodyPr wrap="square" lIns="0" tIns="0" rIns="0" bIns="0" rtlCol="0"/>
            <a:lstStyle/>
            <a:p>
              <a:endParaRPr/>
            </a:p>
          </p:txBody>
        </p:sp>
        <p:sp>
          <p:nvSpPr>
            <p:cNvPr id="30" name="object 30"/>
            <p:cNvSpPr/>
            <p:nvPr/>
          </p:nvSpPr>
          <p:spPr>
            <a:xfrm>
              <a:off x="18260776" y="6186579"/>
              <a:ext cx="73660" cy="27305"/>
            </a:xfrm>
            <a:custGeom>
              <a:avLst/>
              <a:gdLst/>
              <a:ahLst/>
              <a:cxnLst/>
              <a:rect l="l" t="t" r="r" b="b"/>
              <a:pathLst>
                <a:path w="73659" h="27304">
                  <a:moveTo>
                    <a:pt x="73262" y="0"/>
                  </a:moveTo>
                  <a:lnTo>
                    <a:pt x="0" y="0"/>
                  </a:lnTo>
                  <a:lnTo>
                    <a:pt x="0" y="27103"/>
                  </a:lnTo>
                  <a:lnTo>
                    <a:pt x="73262" y="27103"/>
                  </a:lnTo>
                  <a:lnTo>
                    <a:pt x="73262" y="0"/>
                  </a:lnTo>
                  <a:close/>
                </a:path>
              </a:pathLst>
            </a:custGeom>
            <a:solidFill>
              <a:srgbClr val="009EE3"/>
            </a:solidFill>
          </p:spPr>
          <p:txBody>
            <a:bodyPr wrap="square" lIns="0" tIns="0" rIns="0" bIns="0" rtlCol="0"/>
            <a:lstStyle/>
            <a:p>
              <a:endParaRPr/>
            </a:p>
          </p:txBody>
        </p:sp>
      </p:grpSp>
      <p:sp>
        <p:nvSpPr>
          <p:cNvPr id="31" name="object 31"/>
          <p:cNvSpPr txBox="1"/>
          <p:nvPr/>
        </p:nvSpPr>
        <p:spPr>
          <a:xfrm>
            <a:off x="10648562" y="1819791"/>
            <a:ext cx="4364990" cy="1476375"/>
          </a:xfrm>
          <a:prstGeom prst="rect">
            <a:avLst/>
          </a:prstGeom>
        </p:spPr>
        <p:txBody>
          <a:bodyPr vert="horz" wrap="square" lIns="0" tIns="12700" rIns="0" bIns="0" rtlCol="0">
            <a:spAutoFit/>
          </a:bodyPr>
          <a:lstStyle/>
          <a:p>
            <a:pPr marL="12700" marR="5080">
              <a:lnSpc>
                <a:spcPct val="111300"/>
              </a:lnSpc>
              <a:spcBef>
                <a:spcPts val="100"/>
              </a:spcBef>
            </a:pPr>
            <a:r>
              <a:rPr lang="es-ES" sz="950" b="1" dirty="0">
                <a:solidFill>
                  <a:srgbClr val="1A1A18"/>
                </a:solidFill>
                <a:latin typeface="MB Corpo S Text"/>
                <a:ea typeface="MB Corpo S Text"/>
                <a:cs typeface="MB Corpo S Text"/>
                <a:sym typeface="MB Corpo S Text"/>
              </a:rPr>
              <a:t>Grado térmico. </a:t>
            </a:r>
            <a:r>
              <a:rPr lang="es-ES" sz="950" dirty="0">
                <a:solidFill>
                  <a:srgbClr val="1A1A18"/>
                </a:solidFill>
                <a:latin typeface="MB Corpo S Text Light"/>
                <a:ea typeface="MB Corpo S Text Light"/>
                <a:cs typeface="MB Corpo S Text Light"/>
                <a:sym typeface="MB Corpo S Text Light"/>
              </a:rPr>
              <a:t>El grado térmico muestra la rapidez llega a la culata el calor absorbido desde la cámara de combustión. Si se desarrolla demasiado despacio, la bujía se calienta en exceso, lo que puede provocar una inflamación incontrolada y prematura, así como daños en el motor. Por otro lado, las "bujías frías" empeoran las propiedades de autolimpieza, ya que las partículas de hollín no se queman por completo. Además, pueden producirse fallos de encendido y, en casos extremos, incluso daños en el motor. Mercedes‑Benz ha autorizado un grado térmico 6.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Un competidor con un grado térmico 8 no pudo alcanzar el grado autorizado</a:t>
            </a:r>
            <a:endParaRPr sz="950" dirty="0">
              <a:latin typeface="MB Corpo S Text Light"/>
              <a:cs typeface="MB Corpo S Text Light"/>
            </a:endParaRPr>
          </a:p>
          <a:p>
            <a:pPr marL="12700">
              <a:lnSpc>
                <a:spcPct val="100000"/>
              </a:lnSpc>
              <a:spcBef>
                <a:spcPts val="130"/>
              </a:spcBef>
            </a:pPr>
            <a:r>
              <a:rPr lang="es-ES" sz="950" dirty="0">
                <a:solidFill>
                  <a:srgbClr val="1A1A18"/>
                </a:solidFill>
                <a:latin typeface="MB Corpo S Text Light"/>
                <a:ea typeface="MB Corpo S Text Light"/>
                <a:cs typeface="MB Corpo S Text Light"/>
                <a:sym typeface="MB Corpo S Text Light"/>
              </a:rPr>
              <a:t>(eso equivale a un grado térmico 7 según la nomenclatura de Mercedes‑Benz).</a:t>
            </a:r>
            <a:endParaRPr sz="950" dirty="0">
              <a:latin typeface="MB Corpo S Text Light"/>
              <a:cs typeface="MB Corpo S Text Light"/>
            </a:endParaRPr>
          </a:p>
        </p:txBody>
      </p:sp>
      <p:sp>
        <p:nvSpPr>
          <p:cNvPr id="32" name="object 32"/>
          <p:cNvSpPr txBox="1"/>
          <p:nvPr/>
        </p:nvSpPr>
        <p:spPr>
          <a:xfrm>
            <a:off x="10648562" y="3431673"/>
            <a:ext cx="4336415" cy="1789464"/>
          </a:xfrm>
          <a:prstGeom prst="rect">
            <a:avLst/>
          </a:prstGeom>
        </p:spPr>
        <p:txBody>
          <a:bodyPr vert="horz" wrap="square" lIns="0" tIns="12700" rIns="0" bIns="0" rtlCol="0">
            <a:spAutoFit/>
          </a:bodyPr>
          <a:lstStyle/>
          <a:p>
            <a:pPr marL="12700" marR="5080">
              <a:lnSpc>
                <a:spcPct val="111300"/>
              </a:lnSpc>
              <a:spcBef>
                <a:spcPts val="100"/>
              </a:spcBef>
            </a:pPr>
            <a:r>
              <a:rPr lang="es-ES" sz="950" b="1" dirty="0">
                <a:solidFill>
                  <a:srgbClr val="1A1A18"/>
                </a:solidFill>
                <a:latin typeface="MB Corpo S Text"/>
                <a:ea typeface="MB Corpo S Text"/>
                <a:cs typeface="MB Corpo S Text"/>
                <a:sym typeface="MB Corpo S Text"/>
              </a:rPr>
              <a:t>Resistencia interna. </a:t>
            </a:r>
            <a:r>
              <a:rPr lang="es-ES" sz="950" dirty="0">
                <a:solidFill>
                  <a:srgbClr val="1A1A18"/>
                </a:solidFill>
                <a:latin typeface="MB Corpo S Text Light"/>
                <a:ea typeface="MB Corpo S Text Light"/>
                <a:cs typeface="MB Corpo S Text Light"/>
                <a:sym typeface="MB Corpo S Text Light"/>
              </a:rPr>
              <a:t>Mercedes‑Benz, como fabricante de motores, especifica la resistencia interna de las bujías, también llamada resistencia antiparasitaria, y evita las interferencias con el sistema eléctrico, p. ej., la radio. Para ello debe conseguirse una supresión de interferencias óptima en toda la cadena de componentes: desde la bobina de encendido hasta la bujía. La resistencia interna no puede</a:t>
            </a:r>
            <a:r>
              <a:rPr lang="es-ES" sz="950" dirty="0">
                <a:latin typeface="MB Corpo S Text Light"/>
                <a:ea typeface="MB Corpo S Text Light"/>
                <a:cs typeface="MB Corpo S Text Light"/>
                <a:sym typeface="MB Corpo S Text Light"/>
              </a:rPr>
              <a:t> </a:t>
            </a:r>
            <a:r>
              <a:rPr lang="es-ES" sz="950" dirty="0">
                <a:solidFill>
                  <a:srgbClr val="1A1A18"/>
                </a:solidFill>
                <a:latin typeface="MB Corpo S Text Light"/>
                <a:ea typeface="MB Corpo S Text Light"/>
                <a:cs typeface="MB Corpo S Text Light"/>
                <a:sym typeface="MB Corpo S Text Light"/>
              </a:rPr>
              <a:t>se excesiva, ya que así hay disponible menos energía para el encendido. Esto provoca una combustión poco óptima de la mezcla de aire y combustible y un aumento del consumo de combustible y las emisiones CO₂. Las bujías originales Mercedes‑Benz muestran en esta prueba una resistencia interna de 1–2 kOhm, mientra que</a:t>
            </a:r>
            <a:r>
              <a:rPr lang="es-ES" sz="950" dirty="0">
                <a:latin typeface="MB Corpo S Text Light"/>
                <a:ea typeface="MB Corpo S Text Light"/>
                <a:cs typeface="MB Corpo S Text Light"/>
                <a:sym typeface="MB Corpo S Text Light"/>
              </a:rPr>
              <a:t> </a:t>
            </a:r>
            <a:r>
              <a:rPr lang="es-ES" sz="950" dirty="0">
                <a:solidFill>
                  <a:srgbClr val="1A1A18"/>
                </a:solidFill>
                <a:latin typeface="MB Corpo S Text Light"/>
                <a:ea typeface="MB Corpo S Text Light"/>
                <a:cs typeface="MB Corpo S Text Light"/>
                <a:sym typeface="MB Corpo S Text Light"/>
              </a:rPr>
              <a:t>gran parte de los competidores muestran resistencias internas de hasta 8 kOhm. Esto puede perjudicar las propiedades de encendido.</a:t>
            </a:r>
            <a:endParaRPr sz="950" dirty="0">
              <a:latin typeface="MB Corpo S Text Light"/>
              <a:cs typeface="MB Corpo S Text Light"/>
            </a:endParaRPr>
          </a:p>
        </p:txBody>
      </p:sp>
      <p:sp>
        <p:nvSpPr>
          <p:cNvPr id="33" name="object 33"/>
          <p:cNvSpPr txBox="1"/>
          <p:nvPr/>
        </p:nvSpPr>
        <p:spPr>
          <a:xfrm>
            <a:off x="10648562" y="5365930"/>
            <a:ext cx="4050665" cy="993140"/>
          </a:xfrm>
          <a:prstGeom prst="rect">
            <a:avLst/>
          </a:prstGeom>
        </p:spPr>
        <p:txBody>
          <a:bodyPr vert="horz" wrap="square" lIns="0" tIns="12700" rIns="0" bIns="0" rtlCol="0">
            <a:spAutoFit/>
          </a:bodyPr>
          <a:lstStyle/>
          <a:p>
            <a:pPr marL="12700" marR="5080">
              <a:lnSpc>
                <a:spcPct val="111300"/>
              </a:lnSpc>
              <a:spcBef>
                <a:spcPts val="100"/>
              </a:spcBef>
            </a:pPr>
            <a:r>
              <a:rPr lang="es-ES" sz="950" b="1" dirty="0">
                <a:solidFill>
                  <a:srgbClr val="1A1A18"/>
                </a:solidFill>
                <a:latin typeface="MB Corpo S Text"/>
                <a:ea typeface="MB Corpo S Text"/>
                <a:cs typeface="MB Corpo S Text"/>
                <a:sym typeface="MB Corpo S Text"/>
              </a:rPr>
              <a:t>Distancia entre electrodos. </a:t>
            </a:r>
            <a:r>
              <a:rPr lang="es-ES" sz="950" dirty="0">
                <a:solidFill>
                  <a:srgbClr val="1A1A18"/>
                </a:solidFill>
                <a:latin typeface="MB Corpo S Text Light"/>
                <a:ea typeface="MB Corpo S Text Light"/>
                <a:cs typeface="MB Corpo S Text Light"/>
                <a:sym typeface="MB Corpo S Text Light"/>
              </a:rPr>
              <a:t>La distancia entre el electrodo de masa y el electrodo central resulta decisiva para las propiedades de encendido y la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vida útil. Además de un producto de la competencia, la bujía original Mercedes-Benz presenta la mejor distancia entre electrodos.</a:t>
            </a:r>
            <a:endParaRPr sz="950" dirty="0">
              <a:latin typeface="MB Corpo S Text Light"/>
              <a:cs typeface="MB Corpo S Text Light"/>
            </a:endParaRPr>
          </a:p>
          <a:p>
            <a:pPr marL="12700" marR="253365">
              <a:lnSpc>
                <a:spcPct val="111300"/>
              </a:lnSpc>
            </a:pPr>
            <a:r>
              <a:rPr lang="es-ES" sz="950" dirty="0">
                <a:solidFill>
                  <a:srgbClr val="1A1A18"/>
                </a:solidFill>
                <a:latin typeface="MB Corpo S Text Light"/>
                <a:ea typeface="MB Corpo S Text Light"/>
                <a:cs typeface="MB Corpo S Text Light"/>
                <a:sym typeface="MB Corpo S Text Light"/>
              </a:rPr>
              <a:t>El resto de competidores muestra divergencias ligeras a considerables de 0,05 mm a 0,848 mm.</a:t>
            </a:r>
            <a:endParaRPr sz="950" dirty="0">
              <a:latin typeface="MB Corpo S Text Light"/>
              <a:cs typeface="MB Corpo S Text Light"/>
            </a:endParaRPr>
          </a:p>
        </p:txBody>
      </p:sp>
      <p:sp>
        <p:nvSpPr>
          <p:cNvPr id="34" name="object 34"/>
          <p:cNvSpPr txBox="1"/>
          <p:nvPr/>
        </p:nvSpPr>
        <p:spPr>
          <a:xfrm>
            <a:off x="15136995" y="1819791"/>
            <a:ext cx="4245610" cy="670560"/>
          </a:xfrm>
          <a:prstGeom prst="rect">
            <a:avLst/>
          </a:prstGeom>
        </p:spPr>
        <p:txBody>
          <a:bodyPr vert="horz" wrap="square" lIns="0" tIns="12700" rIns="0" bIns="0" rtlCol="0">
            <a:spAutoFit/>
          </a:bodyPr>
          <a:lstStyle/>
          <a:p>
            <a:pPr marL="12700" marR="5080">
              <a:lnSpc>
                <a:spcPct val="111300"/>
              </a:lnSpc>
              <a:spcBef>
                <a:spcPts val="100"/>
              </a:spcBef>
            </a:pPr>
            <a:r>
              <a:rPr lang="es-ES" sz="950" b="1">
                <a:solidFill>
                  <a:srgbClr val="1A1A18"/>
                </a:solidFill>
                <a:latin typeface="MB Corpo S Text"/>
                <a:ea typeface="MB Corpo S Text"/>
                <a:cs typeface="MB Corpo S Text"/>
                <a:sym typeface="MB Corpo S Text"/>
              </a:rPr>
              <a:t>Control visual de conexiones. </a:t>
            </a:r>
            <a:r>
              <a:rPr lang="es-ES" sz="950">
                <a:solidFill>
                  <a:srgbClr val="1A1A18"/>
                </a:solidFill>
                <a:latin typeface="MB Corpo S Text Light"/>
                <a:ea typeface="MB Corpo S Text Light"/>
                <a:cs typeface="MB Corpo S Text Light"/>
                <a:sym typeface="MB Corpo S Text Light"/>
              </a:rPr>
              <a:t>El control visual muestra que el uso de latón de alta calidad en lugar de acero simple mejora la calidad de la conexión sustancialmente. No obstante, solo Mercedes-Benz y un competidor utilizan el latón de mayor coste.</a:t>
            </a:r>
            <a:endParaRPr sz="950">
              <a:latin typeface="MB Corpo S Text Light"/>
              <a:cs typeface="MB Corpo S Text Light"/>
            </a:endParaRPr>
          </a:p>
        </p:txBody>
      </p:sp>
      <p:sp>
        <p:nvSpPr>
          <p:cNvPr id="35" name="object 35"/>
          <p:cNvSpPr txBox="1"/>
          <p:nvPr/>
        </p:nvSpPr>
        <p:spPr>
          <a:xfrm>
            <a:off x="15136995" y="2565400"/>
            <a:ext cx="4269105" cy="831850"/>
          </a:xfrm>
          <a:prstGeom prst="rect">
            <a:avLst/>
          </a:prstGeom>
        </p:spPr>
        <p:txBody>
          <a:bodyPr vert="horz" wrap="square" lIns="0" tIns="12700" rIns="0" bIns="0" rtlCol="0">
            <a:spAutoFit/>
          </a:bodyPr>
          <a:lstStyle/>
          <a:p>
            <a:pPr marL="12700" marR="5080">
              <a:lnSpc>
                <a:spcPct val="111300"/>
              </a:lnSpc>
              <a:spcBef>
                <a:spcPts val="100"/>
              </a:spcBef>
            </a:pPr>
            <a:r>
              <a:rPr lang="es-ES" sz="950" b="1" dirty="0">
                <a:solidFill>
                  <a:srgbClr val="1A1A18"/>
                </a:solidFill>
                <a:latin typeface="MB Corpo S Text"/>
                <a:ea typeface="MB Corpo S Text"/>
                <a:cs typeface="MB Corpo S Text"/>
                <a:sym typeface="MB Corpo S Text"/>
              </a:rPr>
              <a:t>Control visual del alojamiento. </a:t>
            </a:r>
            <a:r>
              <a:rPr lang="es-ES" sz="950" dirty="0">
                <a:solidFill>
                  <a:srgbClr val="1A1A18"/>
                </a:solidFill>
                <a:latin typeface="MB Corpo S Text Light"/>
                <a:ea typeface="MB Corpo S Text Light"/>
                <a:cs typeface="MB Corpo S Text Light"/>
                <a:sym typeface="MB Corpo S Text Light"/>
              </a:rPr>
              <a:t>El electrodo de masa se necesita para resistir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las temperaturas extremas en la cámara de combustión. Solo la bujía original Mercedes‑Benz dispone de un alma de cobre de tres capas y bajo mantenimiento. Más de la mitad de los productos competidores probados no cuenta con alma de cobre, con lo que tiende potencialmente al desgaste.</a:t>
            </a:r>
            <a:endParaRPr sz="950" dirty="0">
              <a:latin typeface="MB Corpo S Text Light"/>
              <a:cs typeface="MB Corpo S Text Light"/>
            </a:endParaRPr>
          </a:p>
        </p:txBody>
      </p:sp>
      <p:sp>
        <p:nvSpPr>
          <p:cNvPr id="36" name="object 36"/>
          <p:cNvSpPr txBox="1"/>
          <p:nvPr/>
        </p:nvSpPr>
        <p:spPr>
          <a:xfrm>
            <a:off x="15136995" y="3479800"/>
            <a:ext cx="4234815" cy="1464888"/>
          </a:xfrm>
          <a:prstGeom prst="rect">
            <a:avLst/>
          </a:prstGeom>
        </p:spPr>
        <p:txBody>
          <a:bodyPr vert="horz" wrap="square" lIns="0" tIns="12700" rIns="0" bIns="0" rtlCol="0">
            <a:spAutoFit/>
          </a:bodyPr>
          <a:lstStyle/>
          <a:p>
            <a:pPr marL="12700" marR="5080">
              <a:lnSpc>
                <a:spcPct val="111300"/>
              </a:lnSpc>
              <a:spcBef>
                <a:spcPts val="100"/>
              </a:spcBef>
            </a:pPr>
            <a:r>
              <a:rPr lang="es-ES" sz="950" b="1" dirty="0">
                <a:solidFill>
                  <a:srgbClr val="1A1A18"/>
                </a:solidFill>
                <a:latin typeface="MB Corpo S Text"/>
                <a:ea typeface="MB Corpo S Text"/>
                <a:cs typeface="MB Corpo S Text"/>
                <a:sym typeface="MB Corpo S Text"/>
              </a:rPr>
              <a:t>Control visual de la aleación de metal noble y geometría de electrodos. </a:t>
            </a:r>
            <a:br>
              <a:rPr lang="es-ES" sz="950" b="1" dirty="0">
                <a:solidFill>
                  <a:srgbClr val="1A1A18"/>
                </a:solidFill>
                <a:latin typeface="MB Corpo S Text"/>
                <a:ea typeface="MB Corpo S Text"/>
                <a:cs typeface="MB Corpo S Text"/>
                <a:sym typeface="MB Corpo S Text"/>
              </a:rPr>
            </a:br>
            <a:r>
              <a:rPr lang="es-ES" sz="950" dirty="0">
                <a:solidFill>
                  <a:srgbClr val="1A1A18"/>
                </a:solidFill>
                <a:latin typeface="MB Corpo S Text Light"/>
                <a:ea typeface="MB Corpo S Text Light"/>
                <a:cs typeface="MB Corpo S Text Light"/>
                <a:sym typeface="MB Corpo S Text Light"/>
              </a:rPr>
              <a:t>El control visual de la aleación de metal noble y la geometría de electrodos desvela al ganador de la prueba de duración. Las láminas de platino de las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bujías originales Mercedes‑Benz ofrecen una resistencia al desgaste impresionantemente alta en el electrodo de masa. Las finas puntas de iridio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de su electrodo central (Ø 0,6 mm) permiten un buen acceso a la mezcla y la propagación de la llama. Uno de los competidores no utiliza ninguna aleación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de metal noble en el electrodo de masa. Además, el diámetro de hasta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1,0 mm empeora las propiedades de encendido en el electrodo central.</a:t>
            </a:r>
            <a:endParaRPr sz="950" dirty="0">
              <a:latin typeface="MB Corpo S Text Light"/>
              <a:cs typeface="MB Corpo S Text Light"/>
            </a:endParaRPr>
          </a:p>
        </p:txBody>
      </p:sp>
      <p:sp>
        <p:nvSpPr>
          <p:cNvPr id="37" name="object 37"/>
          <p:cNvSpPr txBox="1"/>
          <p:nvPr/>
        </p:nvSpPr>
        <p:spPr>
          <a:xfrm>
            <a:off x="16376882" y="6705906"/>
            <a:ext cx="2742968" cy="121187"/>
          </a:xfrm>
          <a:prstGeom prst="rect">
            <a:avLst/>
          </a:prstGeom>
        </p:spPr>
        <p:txBody>
          <a:bodyPr vert="horz" wrap="square" lIns="0" tIns="13335" rIns="0" bIns="0" rtlCol="0">
            <a:spAutoFit/>
          </a:bodyPr>
          <a:lstStyle/>
          <a:p>
            <a:pPr marL="12700">
              <a:lnSpc>
                <a:spcPct val="100000"/>
              </a:lnSpc>
              <a:spcBef>
                <a:spcPts val="105"/>
              </a:spcBef>
            </a:pPr>
            <a:r>
              <a:rPr lang="es-ES" sz="700" b="1" dirty="0">
                <a:solidFill>
                  <a:srgbClr val="1A1A18"/>
                </a:solidFill>
                <a:latin typeface="MB Corpo S Text"/>
                <a:ea typeface="MB Corpo S Text"/>
                <a:cs typeface="MB Corpo S Text"/>
                <a:sym typeface="MB Corpo S Text"/>
              </a:rPr>
              <a:t>Recambios originales Mercedes-Benz </a:t>
            </a:r>
            <a:r>
              <a:rPr lang="es-ES" sz="700" dirty="0">
                <a:solidFill>
                  <a:srgbClr val="1A1A18"/>
                </a:solidFill>
                <a:latin typeface="MB Corpo S Text Light"/>
                <a:ea typeface="MB Corpo S Text Light"/>
                <a:cs typeface="MB Corpo S Text Light"/>
                <a:sym typeface="MB Corpo S Text Light"/>
              </a:rPr>
              <a:t>| Comparativa de productos</a:t>
            </a:r>
            <a:endParaRPr sz="700" dirty="0">
              <a:latin typeface="MB Corpo S Text Light"/>
              <a:cs typeface="MB Corpo S Text Light"/>
            </a:endParaRPr>
          </a:p>
        </p:txBody>
      </p:sp>
      <p:sp>
        <p:nvSpPr>
          <p:cNvPr id="38" name="object 38"/>
          <p:cNvSpPr txBox="1"/>
          <p:nvPr/>
        </p:nvSpPr>
        <p:spPr>
          <a:xfrm>
            <a:off x="596156" y="1819791"/>
            <a:ext cx="8799195" cy="653511"/>
          </a:xfrm>
          <a:prstGeom prst="rect">
            <a:avLst/>
          </a:prstGeom>
        </p:spPr>
        <p:txBody>
          <a:bodyPr vert="horz" wrap="square" lIns="0" tIns="29209" rIns="0" bIns="0" rtlCol="0">
            <a:spAutoFit/>
          </a:bodyPr>
          <a:lstStyle/>
          <a:p>
            <a:pPr marL="12700" algn="just">
              <a:lnSpc>
                <a:spcPct val="108000"/>
              </a:lnSpc>
              <a:spcBef>
                <a:spcPts val="229"/>
              </a:spcBef>
            </a:pPr>
            <a:r>
              <a:rPr lang="es-ES" sz="950" dirty="0">
                <a:solidFill>
                  <a:srgbClr val="1A1A18"/>
                </a:solidFill>
                <a:latin typeface="MB Corpo S Text Light"/>
                <a:ea typeface="MB Corpo S Text Light"/>
                <a:cs typeface="MB Corpo S Text Light"/>
                <a:sym typeface="MB Corpo S Text Light"/>
              </a:rPr>
              <a:t>Las bujías originales Mercedes‑Benz están óptimamente coordinadas con el motor correspondiente de un Mercedes‑Benz. De esta forma, procuran un elevado rendimiento y</a:t>
            </a:r>
            <a:r>
              <a:rPr lang="es-ES" sz="950" dirty="0">
                <a:latin typeface="MB Corpo S Text Light"/>
                <a:ea typeface="MB Corpo S Text Light"/>
                <a:cs typeface="MB Corpo S Text Light"/>
                <a:sym typeface="MB Corpo S Text Light"/>
              </a:rPr>
              <a:t> </a:t>
            </a:r>
            <a:r>
              <a:rPr lang="es-ES" sz="950" dirty="0">
                <a:solidFill>
                  <a:srgbClr val="1A1A18"/>
                </a:solidFill>
                <a:latin typeface="MB Corpo S Text Light"/>
                <a:ea typeface="MB Corpo S Text Light"/>
                <a:cs typeface="MB Corpo S Text Light"/>
                <a:sym typeface="MB Corpo S Text Light"/>
              </a:rPr>
              <a:t>un bajo consumo de combustible. Para comprobar la calidad del producto, Mercedes‑Benz Group AG encargó la comprobación de las bujías originales Mercedes‑Benz frente a seis productos competidores comparables. La empresa "NGK Spark Plug GmbH" de Ratingen, Alemania, se encargó de dirigir toda la prueba. También participaron institutos de pruebas como el "Fraunhofer‑Institut für Werkstoff‑ und Stahltechnik" y el "Aspekt Quality GmbH".</a:t>
            </a:r>
            <a:endParaRPr sz="950" dirty="0">
              <a:latin typeface="MB Corpo S Text Light"/>
              <a:cs typeface="MB Corpo S Text Light"/>
            </a:endParaRPr>
          </a:p>
        </p:txBody>
      </p:sp>
      <p:sp>
        <p:nvSpPr>
          <p:cNvPr id="39" name="object 39"/>
          <p:cNvSpPr txBox="1"/>
          <p:nvPr/>
        </p:nvSpPr>
        <p:spPr>
          <a:xfrm>
            <a:off x="596275" y="2643641"/>
            <a:ext cx="2902575" cy="157735"/>
          </a:xfrm>
          <a:prstGeom prst="rect">
            <a:avLst/>
          </a:prstGeom>
        </p:spPr>
        <p:txBody>
          <a:bodyPr vert="horz" wrap="square" lIns="0" tIns="11430" rIns="0" bIns="0" rtlCol="0">
            <a:spAutoFit/>
          </a:bodyPr>
          <a:lstStyle/>
          <a:p>
            <a:pPr marL="12700">
              <a:lnSpc>
                <a:spcPct val="100000"/>
              </a:lnSpc>
              <a:spcBef>
                <a:spcPts val="90"/>
              </a:spcBef>
            </a:pPr>
            <a:r>
              <a:rPr lang="es-ES" sz="950" b="1" dirty="0">
                <a:solidFill>
                  <a:srgbClr val="1A1A18"/>
                </a:solidFill>
                <a:latin typeface="MB Corpo S Text"/>
                <a:ea typeface="MB Corpo S Text"/>
                <a:cs typeface="MB Corpo S Text"/>
                <a:sym typeface="MB Corpo S Text"/>
              </a:rPr>
              <a:t>Aquí encontrará un extracto de los resultados:</a:t>
            </a:r>
            <a:endParaRPr sz="950" dirty="0">
              <a:latin typeface="MB Corpo S Text"/>
              <a:cs typeface="MB Corpo S Text"/>
            </a:endParaRPr>
          </a:p>
        </p:txBody>
      </p:sp>
      <p:sp>
        <p:nvSpPr>
          <p:cNvPr id="40" name="object 40"/>
          <p:cNvSpPr txBox="1"/>
          <p:nvPr/>
        </p:nvSpPr>
        <p:spPr>
          <a:xfrm>
            <a:off x="609219" y="2936919"/>
            <a:ext cx="4332605"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es-ES" sz="950">
                <a:solidFill>
                  <a:srgbClr val="FFFFFF"/>
                </a:solidFill>
                <a:latin typeface="MB Corpo S Text Light"/>
                <a:ea typeface="MB Corpo S Text Light"/>
                <a:cs typeface="MB Corpo S Text Light"/>
                <a:sym typeface="MB Corpo S Text Light"/>
              </a:rPr>
              <a:t>BANCO DE PRUEBAS</a:t>
            </a:r>
            <a:endParaRPr sz="950">
              <a:latin typeface="MB Corpo S Text Light"/>
              <a:cs typeface="MB Corpo S Text Light"/>
            </a:endParaRPr>
          </a:p>
        </p:txBody>
      </p:sp>
      <p:sp>
        <p:nvSpPr>
          <p:cNvPr id="41" name="object 41"/>
          <p:cNvSpPr/>
          <p:nvPr/>
        </p:nvSpPr>
        <p:spPr>
          <a:xfrm>
            <a:off x="609214" y="3210645"/>
            <a:ext cx="4332605" cy="68580"/>
          </a:xfrm>
          <a:custGeom>
            <a:avLst/>
            <a:gdLst/>
            <a:ahLst/>
            <a:cxnLst/>
            <a:rect l="l" t="t" r="r" b="b"/>
            <a:pathLst>
              <a:path w="4332605" h="68579">
                <a:moveTo>
                  <a:pt x="0" y="0"/>
                </a:moveTo>
                <a:lnTo>
                  <a:pt x="2067948" y="0"/>
                </a:lnTo>
                <a:lnTo>
                  <a:pt x="2135635" y="68116"/>
                </a:lnTo>
                <a:lnTo>
                  <a:pt x="2203322" y="0"/>
                </a:lnTo>
                <a:lnTo>
                  <a:pt x="4332199" y="0"/>
                </a:lnTo>
              </a:path>
            </a:pathLst>
          </a:custGeom>
          <a:ln w="3581">
            <a:solidFill>
              <a:srgbClr val="1A1A18"/>
            </a:solidFill>
          </a:ln>
        </p:spPr>
        <p:txBody>
          <a:bodyPr wrap="square" lIns="0" tIns="0" rIns="0" bIns="0" rtlCol="0"/>
          <a:lstStyle/>
          <a:p>
            <a:endParaRPr/>
          </a:p>
        </p:txBody>
      </p:sp>
      <p:sp>
        <p:nvSpPr>
          <p:cNvPr id="42" name="object 42"/>
          <p:cNvSpPr txBox="1"/>
          <p:nvPr/>
        </p:nvSpPr>
        <p:spPr>
          <a:xfrm>
            <a:off x="664205" y="3292483"/>
            <a:ext cx="3139445" cy="831850"/>
          </a:xfrm>
          <a:prstGeom prst="rect">
            <a:avLst/>
          </a:prstGeom>
        </p:spPr>
        <p:txBody>
          <a:bodyPr vert="horz" wrap="square" lIns="0" tIns="29209" rIns="0" bIns="0" rtlCol="0">
            <a:spAutoFit/>
          </a:bodyPr>
          <a:lstStyle/>
          <a:p>
            <a:pPr marL="128270" indent="-115570">
              <a:lnSpc>
                <a:spcPct val="100000"/>
              </a:lnSpc>
              <a:spcBef>
                <a:spcPts val="229"/>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Ensayo de niebla salina</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Determinación del par de soltado</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Control del grado térmico especificado</a:t>
            </a:r>
            <a:endParaRPr sz="950" dirty="0">
              <a:latin typeface="MB Corpo S Text Light"/>
              <a:cs typeface="MB Corpo S Text Light"/>
            </a:endParaRPr>
          </a:p>
          <a:p>
            <a:pPr marL="128270" indent="-115570">
              <a:lnSpc>
                <a:spcPct val="100000"/>
              </a:lnSpc>
              <a:spcBef>
                <a:spcPts val="125"/>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Medición de la resistencia interna</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Comprobación de la distancia entre electrodos</a:t>
            </a:r>
            <a:endParaRPr sz="950" dirty="0">
              <a:latin typeface="MB Corpo S Text Light"/>
              <a:cs typeface="MB Corpo S Text Light"/>
            </a:endParaRPr>
          </a:p>
        </p:txBody>
      </p:sp>
      <p:sp>
        <p:nvSpPr>
          <p:cNvPr id="43" name="object 43"/>
          <p:cNvSpPr txBox="1"/>
          <p:nvPr/>
        </p:nvSpPr>
        <p:spPr>
          <a:xfrm>
            <a:off x="5110630" y="2936919"/>
            <a:ext cx="4332605"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es-ES" sz="950">
                <a:solidFill>
                  <a:srgbClr val="FFFFFF"/>
                </a:solidFill>
                <a:latin typeface="MB Corpo S Text Light"/>
                <a:ea typeface="MB Corpo S Text Light"/>
                <a:cs typeface="MB Corpo S Text Light"/>
                <a:sym typeface="MB Corpo S Text Light"/>
              </a:rPr>
              <a:t>CONTROL VISUAL</a:t>
            </a:r>
            <a:endParaRPr sz="950">
              <a:latin typeface="MB Corpo S Text Light"/>
              <a:cs typeface="MB Corpo S Text Light"/>
            </a:endParaRPr>
          </a:p>
        </p:txBody>
      </p:sp>
      <p:sp>
        <p:nvSpPr>
          <p:cNvPr id="44" name="object 44"/>
          <p:cNvSpPr/>
          <p:nvPr/>
        </p:nvSpPr>
        <p:spPr>
          <a:xfrm>
            <a:off x="5110636" y="3210645"/>
            <a:ext cx="4332605" cy="68580"/>
          </a:xfrm>
          <a:custGeom>
            <a:avLst/>
            <a:gdLst/>
            <a:ahLst/>
            <a:cxnLst/>
            <a:rect l="l" t="t" r="r" b="b"/>
            <a:pathLst>
              <a:path w="4332605" h="68579">
                <a:moveTo>
                  <a:pt x="0" y="0"/>
                </a:moveTo>
                <a:lnTo>
                  <a:pt x="2067948" y="0"/>
                </a:lnTo>
                <a:lnTo>
                  <a:pt x="2135635" y="68116"/>
                </a:lnTo>
                <a:lnTo>
                  <a:pt x="2203322" y="0"/>
                </a:lnTo>
                <a:lnTo>
                  <a:pt x="4332199" y="0"/>
                </a:lnTo>
              </a:path>
            </a:pathLst>
          </a:custGeom>
          <a:ln w="3581">
            <a:solidFill>
              <a:srgbClr val="1A1A18"/>
            </a:solidFill>
          </a:ln>
        </p:spPr>
        <p:txBody>
          <a:bodyPr wrap="square" lIns="0" tIns="0" rIns="0" bIns="0" rtlCol="0"/>
          <a:lstStyle/>
          <a:p>
            <a:endParaRPr/>
          </a:p>
        </p:txBody>
      </p:sp>
      <p:sp>
        <p:nvSpPr>
          <p:cNvPr id="45" name="object 45"/>
          <p:cNvSpPr txBox="1"/>
          <p:nvPr/>
        </p:nvSpPr>
        <p:spPr>
          <a:xfrm>
            <a:off x="5165627" y="3292483"/>
            <a:ext cx="2910888" cy="509270"/>
          </a:xfrm>
          <a:prstGeom prst="rect">
            <a:avLst/>
          </a:prstGeom>
        </p:spPr>
        <p:txBody>
          <a:bodyPr vert="horz" wrap="square" lIns="0" tIns="29209" rIns="0" bIns="0" rtlCol="0">
            <a:spAutoFit/>
          </a:bodyPr>
          <a:lstStyle/>
          <a:p>
            <a:pPr marL="125095" indent="-112395">
              <a:lnSpc>
                <a:spcPct val="100000"/>
              </a:lnSpc>
              <a:spcBef>
                <a:spcPts val="229"/>
              </a:spcBef>
              <a:buChar char="•"/>
              <a:tabLst>
                <a:tab pos="125095" algn="l"/>
              </a:tabLst>
            </a:pPr>
            <a:r>
              <a:rPr lang="es-ES" sz="950" dirty="0">
                <a:solidFill>
                  <a:srgbClr val="1A1A18"/>
                </a:solidFill>
                <a:latin typeface="MB Corpo S Text Light"/>
                <a:ea typeface="MB Corpo S Text Light"/>
                <a:cs typeface="MB Corpo S Text Light"/>
                <a:sym typeface="MB Corpo S Text Light"/>
              </a:rPr>
              <a:t>Conexiones</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Alojamiento de bujías</a:t>
            </a:r>
            <a:endParaRPr sz="950" dirty="0">
              <a:latin typeface="MB Corpo S Text Light"/>
              <a:cs typeface="MB Corpo S Text Light"/>
            </a:endParaRPr>
          </a:p>
          <a:p>
            <a:pPr marL="128270" indent="-115570">
              <a:lnSpc>
                <a:spcPct val="100000"/>
              </a:lnSpc>
              <a:spcBef>
                <a:spcPts val="13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Aleación de metal noble y geometría de electrodos</a:t>
            </a:r>
            <a:endParaRPr sz="950" dirty="0">
              <a:latin typeface="MB Corpo S Text Light"/>
              <a:cs typeface="MB Corpo S Text Light"/>
            </a:endParaRPr>
          </a:p>
        </p:txBody>
      </p:sp>
      <p:sp>
        <p:nvSpPr>
          <p:cNvPr id="46" name="object 46"/>
          <p:cNvSpPr txBox="1"/>
          <p:nvPr/>
        </p:nvSpPr>
        <p:spPr>
          <a:xfrm>
            <a:off x="17954477" y="6381912"/>
            <a:ext cx="575310" cy="133350"/>
          </a:xfrm>
          <a:prstGeom prst="rect">
            <a:avLst/>
          </a:prstGeom>
        </p:spPr>
        <p:txBody>
          <a:bodyPr vert="horz" wrap="square" lIns="0" tIns="13335" rIns="0" bIns="0" rtlCol="0">
            <a:spAutoFit/>
          </a:bodyPr>
          <a:lstStyle/>
          <a:p>
            <a:pPr marL="12700">
              <a:lnSpc>
                <a:spcPct val="100000"/>
              </a:lnSpc>
              <a:spcBef>
                <a:spcPts val="105"/>
              </a:spcBef>
            </a:pPr>
            <a:r>
              <a:rPr lang="es-ES" sz="700">
                <a:solidFill>
                  <a:srgbClr val="1A1A18"/>
                </a:solidFill>
                <a:latin typeface="MB Corpo S Text Light"/>
                <a:ea typeface="MB Corpo S Text Light"/>
                <a:cs typeface="MB Corpo S Text Light"/>
                <a:sym typeface="MB Corpo S Text Light"/>
              </a:rPr>
              <a:t>Competidor</a:t>
            </a:r>
            <a:endParaRPr sz="700">
              <a:latin typeface="MB Corpo S Text Light"/>
              <a:cs typeface="MB Corpo S Text Light"/>
            </a:endParaRPr>
          </a:p>
        </p:txBody>
      </p:sp>
      <p:sp>
        <p:nvSpPr>
          <p:cNvPr id="47" name="object 47"/>
          <p:cNvSpPr txBox="1"/>
          <p:nvPr/>
        </p:nvSpPr>
        <p:spPr>
          <a:xfrm>
            <a:off x="18481831" y="6118280"/>
            <a:ext cx="403860" cy="133350"/>
          </a:xfrm>
          <a:prstGeom prst="rect">
            <a:avLst/>
          </a:prstGeom>
        </p:spPr>
        <p:txBody>
          <a:bodyPr vert="horz" wrap="square" lIns="0" tIns="13335" rIns="0" bIns="0" rtlCol="0">
            <a:spAutoFit/>
          </a:bodyPr>
          <a:lstStyle/>
          <a:p>
            <a:pPr marL="12700">
              <a:lnSpc>
                <a:spcPct val="100000"/>
              </a:lnSpc>
              <a:spcBef>
                <a:spcPts val="105"/>
              </a:spcBef>
            </a:pPr>
            <a:r>
              <a:rPr lang="es-ES" sz="700">
                <a:solidFill>
                  <a:srgbClr val="1A1A18"/>
                </a:solidFill>
                <a:latin typeface="MB Corpo S Text Light"/>
                <a:ea typeface="MB Corpo S Text Light"/>
                <a:cs typeface="MB Corpo S Text Light"/>
                <a:sym typeface="MB Corpo S Text Light"/>
              </a:rPr>
              <a:t>0,848 mm</a:t>
            </a:r>
            <a:endParaRPr sz="700">
              <a:latin typeface="MB Corpo S Text Light"/>
              <a:cs typeface="MB Corpo S Text Light"/>
            </a:endParaRPr>
          </a:p>
        </p:txBody>
      </p:sp>
      <p:sp>
        <p:nvSpPr>
          <p:cNvPr id="48" name="object 48"/>
          <p:cNvSpPr txBox="1"/>
          <p:nvPr/>
        </p:nvSpPr>
        <p:spPr>
          <a:xfrm>
            <a:off x="16644196" y="6380390"/>
            <a:ext cx="616585" cy="133350"/>
          </a:xfrm>
          <a:prstGeom prst="rect">
            <a:avLst/>
          </a:prstGeom>
        </p:spPr>
        <p:txBody>
          <a:bodyPr vert="horz" wrap="square" lIns="0" tIns="13335" rIns="0" bIns="0" rtlCol="0">
            <a:spAutoFit/>
          </a:bodyPr>
          <a:lstStyle/>
          <a:p>
            <a:pPr marL="12700">
              <a:lnSpc>
                <a:spcPct val="100000"/>
              </a:lnSpc>
              <a:spcBef>
                <a:spcPts val="105"/>
              </a:spcBef>
            </a:pPr>
            <a:r>
              <a:rPr lang="es-ES" sz="700">
                <a:solidFill>
                  <a:srgbClr val="1A1A18"/>
                </a:solidFill>
                <a:latin typeface="MB Corpo S Text Light"/>
                <a:ea typeface="MB Corpo S Text Light"/>
                <a:cs typeface="MB Corpo S Text Light"/>
                <a:sym typeface="MB Corpo S Text Light"/>
              </a:rPr>
              <a:t>Mercedes-Benz</a:t>
            </a:r>
            <a:endParaRPr sz="700">
              <a:latin typeface="MB Corpo S Text Light"/>
              <a:cs typeface="MB Corpo S Text Light"/>
            </a:endParaRPr>
          </a:p>
        </p:txBody>
      </p:sp>
      <p:sp>
        <p:nvSpPr>
          <p:cNvPr id="49" name="object 49"/>
          <p:cNvSpPr txBox="1"/>
          <p:nvPr/>
        </p:nvSpPr>
        <p:spPr>
          <a:xfrm>
            <a:off x="17181042" y="6118280"/>
            <a:ext cx="421640" cy="133350"/>
          </a:xfrm>
          <a:prstGeom prst="rect">
            <a:avLst/>
          </a:prstGeom>
        </p:spPr>
        <p:txBody>
          <a:bodyPr vert="horz" wrap="square" lIns="0" tIns="13335" rIns="0" bIns="0" rtlCol="0">
            <a:spAutoFit/>
          </a:bodyPr>
          <a:lstStyle/>
          <a:p>
            <a:pPr marL="12700">
              <a:lnSpc>
                <a:spcPct val="100000"/>
              </a:lnSpc>
              <a:spcBef>
                <a:spcPts val="105"/>
              </a:spcBef>
            </a:pPr>
            <a:r>
              <a:rPr lang="es-ES" sz="700">
                <a:solidFill>
                  <a:srgbClr val="1A1A18"/>
                </a:solidFill>
                <a:latin typeface="MB Corpo S Text Light"/>
                <a:ea typeface="MB Corpo S Text Light"/>
                <a:cs typeface="MB Corpo S Text Light"/>
                <a:sym typeface="MB Corpo S Text Light"/>
              </a:rPr>
              <a:t>1,0155 mm</a:t>
            </a:r>
            <a:endParaRPr sz="700">
              <a:latin typeface="MB Corpo S Text Light"/>
              <a:cs typeface="MB Corpo S Text Light"/>
            </a:endParaRPr>
          </a:p>
        </p:txBody>
      </p:sp>
      <p:sp>
        <p:nvSpPr>
          <p:cNvPr id="50" name="object 50"/>
          <p:cNvSpPr txBox="1"/>
          <p:nvPr/>
        </p:nvSpPr>
        <p:spPr>
          <a:xfrm>
            <a:off x="596514" y="4559989"/>
            <a:ext cx="4543859" cy="815736"/>
          </a:xfrm>
          <a:prstGeom prst="rect">
            <a:avLst/>
          </a:prstGeom>
        </p:spPr>
        <p:txBody>
          <a:bodyPr vert="horz" wrap="square" lIns="0" tIns="12700" rIns="0" bIns="0" rtlCol="0">
            <a:spAutoFit/>
          </a:bodyPr>
          <a:lstStyle/>
          <a:p>
            <a:pPr marL="12700" marR="5080" algn="l">
              <a:lnSpc>
                <a:spcPct val="111300"/>
              </a:lnSpc>
              <a:spcBef>
                <a:spcPts val="100"/>
              </a:spcBef>
            </a:pPr>
            <a:r>
              <a:rPr lang="es-ES" sz="950" b="1" dirty="0">
                <a:solidFill>
                  <a:srgbClr val="1A1A18"/>
                </a:solidFill>
                <a:latin typeface="MB Corpo S Text"/>
                <a:ea typeface="MB Corpo S Text"/>
                <a:cs typeface="MB Corpo S Text"/>
                <a:sym typeface="MB Corpo S Text"/>
              </a:rPr>
              <a:t>Ensayo de niebla salina. </a:t>
            </a:r>
            <a:r>
              <a:rPr lang="es-ES" sz="950" dirty="0">
                <a:solidFill>
                  <a:srgbClr val="1A1A18"/>
                </a:solidFill>
                <a:latin typeface="MB Corpo S Text Light"/>
                <a:ea typeface="MB Corpo S Text Light"/>
                <a:cs typeface="MB Corpo S Text Light"/>
                <a:sym typeface="MB Corpo S Text Light"/>
              </a:rPr>
              <a:t>En el ensayo de niebla salina se simulan las influencias del agua proyectada o del aire con contenido de sales. Las bujías originales Mercedes‑Benz no muestran óxido rojo incluso después de 100 horas de prueba continua. Para comparar: más de la mitad de los productos competidores presenta claramente óxido rojo incluso tras 25 horas,</a:t>
            </a:r>
            <a:r>
              <a:rPr lang="es-ES" sz="950" dirty="0">
                <a:latin typeface="MB Corpo S Text Light"/>
                <a:ea typeface="MB Corpo S Text Light"/>
                <a:cs typeface="MB Corpo S Text Light"/>
                <a:sym typeface="MB Corpo S Text Light"/>
              </a:rPr>
              <a:t> </a:t>
            </a:r>
            <a:r>
              <a:rPr lang="es-ES" sz="950" dirty="0">
                <a:solidFill>
                  <a:srgbClr val="1A1A18"/>
                </a:solidFill>
                <a:latin typeface="MB Corpo S Text Light"/>
                <a:ea typeface="MB Corpo S Text Light"/>
                <a:cs typeface="MB Corpo S Text Light"/>
                <a:sym typeface="MB Corpo S Text Light"/>
              </a:rPr>
              <a:t>lo que sigue incrementándose tras 100 horas.</a:t>
            </a:r>
            <a:endParaRPr sz="950" dirty="0">
              <a:latin typeface="MB Corpo S Text Light"/>
              <a:cs typeface="MB Corpo S Text Light"/>
            </a:endParaRPr>
          </a:p>
        </p:txBody>
      </p:sp>
      <p:sp>
        <p:nvSpPr>
          <p:cNvPr id="51" name="object 51"/>
          <p:cNvSpPr txBox="1"/>
          <p:nvPr/>
        </p:nvSpPr>
        <p:spPr>
          <a:xfrm>
            <a:off x="596515" y="5527118"/>
            <a:ext cx="4543858" cy="993140"/>
          </a:xfrm>
          <a:prstGeom prst="rect">
            <a:avLst/>
          </a:prstGeom>
        </p:spPr>
        <p:txBody>
          <a:bodyPr vert="horz" wrap="square" lIns="0" tIns="12700" rIns="0" bIns="0" rtlCol="0">
            <a:spAutoFit/>
          </a:bodyPr>
          <a:lstStyle/>
          <a:p>
            <a:pPr marL="12700" marR="5080">
              <a:lnSpc>
                <a:spcPct val="111300"/>
              </a:lnSpc>
              <a:spcBef>
                <a:spcPts val="100"/>
              </a:spcBef>
            </a:pPr>
            <a:r>
              <a:rPr lang="es-ES" sz="950" b="1" dirty="0">
                <a:solidFill>
                  <a:srgbClr val="1A1A18"/>
                </a:solidFill>
                <a:latin typeface="MB Corpo S Text"/>
                <a:ea typeface="MB Corpo S Text"/>
                <a:cs typeface="MB Corpo S Text"/>
                <a:sym typeface="MB Corpo S Text"/>
              </a:rPr>
              <a:t>Par de soltado. </a:t>
            </a:r>
            <a:r>
              <a:rPr lang="es-ES" sz="950" dirty="0">
                <a:solidFill>
                  <a:srgbClr val="1A1A18"/>
                </a:solidFill>
                <a:latin typeface="MB Corpo S Text Light"/>
                <a:ea typeface="MB Corpo S Text Light"/>
                <a:cs typeface="MB Corpo S Text Light"/>
                <a:sym typeface="MB Corpo S Text Light"/>
              </a:rPr>
              <a:t>Tras 100 horas de ensayo de niebla salina se determina el par de soltado necesario para desenroscar las bujías. Un par de soltado elevado significa: mínima pérdida de fuerza y sujeción fuerte. El espectro de pares de soltado durante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la prueba desvela las diferencias significativas entre los pares de soltado medios individuales de cada fabricante: desde 14,28 Nm para</a:t>
            </a:r>
            <a:r>
              <a:rPr lang="es-ES" sz="950" dirty="0">
                <a:latin typeface="MB Corpo S Text Light"/>
                <a:ea typeface="MB Corpo S Text Light"/>
                <a:cs typeface="MB Corpo S Text Light"/>
                <a:sym typeface="MB Corpo S Text Light"/>
              </a:rPr>
              <a:t> </a:t>
            </a:r>
            <a:r>
              <a:rPr lang="es-ES" sz="950" dirty="0">
                <a:solidFill>
                  <a:srgbClr val="1A1A18"/>
                </a:solidFill>
                <a:latin typeface="MB Corpo S Text Light"/>
                <a:ea typeface="MB Corpo S Text Light"/>
                <a:cs typeface="MB Corpo S Text Light"/>
                <a:sym typeface="MB Corpo S Text Light"/>
              </a:rPr>
              <a:t>el peor competidor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hasta 24,85 Nm para Mercedes‑Benz.</a:t>
            </a:r>
            <a:endParaRPr sz="950" dirty="0">
              <a:latin typeface="MB Corpo S Text Light"/>
              <a:cs typeface="MB Corpo S Text Light"/>
            </a:endParaRPr>
          </a:p>
        </p:txBody>
      </p:sp>
      <p:sp>
        <p:nvSpPr>
          <p:cNvPr id="52" name="object 52"/>
          <p:cNvSpPr txBox="1"/>
          <p:nvPr/>
        </p:nvSpPr>
        <p:spPr>
          <a:xfrm>
            <a:off x="5665125" y="5099812"/>
            <a:ext cx="3046647" cy="121187"/>
          </a:xfrm>
          <a:prstGeom prst="rect">
            <a:avLst/>
          </a:prstGeom>
        </p:spPr>
        <p:txBody>
          <a:bodyPr vert="horz" wrap="square" lIns="0" tIns="13335" rIns="0" bIns="0" rtlCol="0">
            <a:spAutoFit/>
          </a:bodyPr>
          <a:lstStyle/>
          <a:p>
            <a:pPr marL="12700">
              <a:lnSpc>
                <a:spcPct val="100000"/>
              </a:lnSpc>
              <a:spcBef>
                <a:spcPts val="105"/>
              </a:spcBef>
            </a:pPr>
            <a:r>
              <a:rPr lang="es-ES" sz="700" dirty="0">
                <a:solidFill>
                  <a:srgbClr val="1A1A18"/>
                </a:solidFill>
                <a:latin typeface="MB Corpo S Text Light"/>
                <a:ea typeface="MB Corpo S Text Light"/>
                <a:cs typeface="MB Corpo S Text Light"/>
                <a:sym typeface="MB Corpo S Text Light"/>
              </a:rPr>
              <a:t>Bujía de un competidor antes del ensayo con niebla salina de 100 horas.</a:t>
            </a:r>
            <a:endParaRPr sz="700" dirty="0">
              <a:latin typeface="MB Corpo S Text Light"/>
              <a:cs typeface="MB Corpo S Text Light"/>
            </a:endParaRPr>
          </a:p>
        </p:txBody>
      </p:sp>
      <p:sp>
        <p:nvSpPr>
          <p:cNvPr id="53" name="object 53"/>
          <p:cNvSpPr txBox="1"/>
          <p:nvPr/>
        </p:nvSpPr>
        <p:spPr>
          <a:xfrm>
            <a:off x="5668708" y="6245681"/>
            <a:ext cx="3726643" cy="255198"/>
          </a:xfrm>
          <a:prstGeom prst="rect">
            <a:avLst/>
          </a:prstGeom>
        </p:spPr>
        <p:txBody>
          <a:bodyPr vert="horz" wrap="square" lIns="0" tIns="26670" rIns="0" bIns="0" rtlCol="0">
            <a:spAutoFit/>
          </a:bodyPr>
          <a:lstStyle/>
          <a:p>
            <a:pPr marL="12700">
              <a:lnSpc>
                <a:spcPct val="100000"/>
              </a:lnSpc>
              <a:spcBef>
                <a:spcPts val="210"/>
              </a:spcBef>
            </a:pPr>
            <a:r>
              <a:rPr lang="es-ES" sz="700" dirty="0">
                <a:solidFill>
                  <a:srgbClr val="1A1A18"/>
                </a:solidFill>
                <a:latin typeface="MB Corpo S Text Light"/>
                <a:ea typeface="MB Corpo S Text Light"/>
                <a:cs typeface="MB Corpo S Text Light"/>
                <a:sym typeface="MB Corpo S Text Light"/>
              </a:rPr>
              <a:t>Bujía de un competidor tras el ensayo con niebla salida de 100 horas:</a:t>
            </a:r>
            <a:endParaRPr sz="700" dirty="0">
              <a:latin typeface="MB Corpo S Text Light"/>
              <a:cs typeface="MB Corpo S Text Light"/>
            </a:endParaRPr>
          </a:p>
          <a:p>
            <a:pPr marL="12700">
              <a:lnSpc>
                <a:spcPct val="100000"/>
              </a:lnSpc>
              <a:spcBef>
                <a:spcPts val="110"/>
              </a:spcBef>
            </a:pPr>
            <a:r>
              <a:rPr lang="es-ES" sz="700" dirty="0">
                <a:solidFill>
                  <a:srgbClr val="1A1A18"/>
                </a:solidFill>
                <a:latin typeface="MB Corpo S Text Light"/>
                <a:ea typeface="MB Corpo S Text Light"/>
                <a:cs typeface="MB Corpo S Text Light"/>
                <a:sym typeface="MB Corpo S Text Light"/>
              </a:rPr>
              <a:t>óxido rojo claramente reconocible en la tuerca hexagonal, arandela y tuerca de conexión SAE.</a:t>
            </a:r>
            <a:endParaRPr sz="700" dirty="0">
              <a:latin typeface="MB Corpo S Text Light"/>
              <a:cs typeface="MB Corpo S Text Light"/>
            </a:endParaRPr>
          </a:p>
        </p:txBody>
      </p:sp>
      <p:sp>
        <p:nvSpPr>
          <p:cNvPr id="54" name="object 54"/>
          <p:cNvSpPr txBox="1"/>
          <p:nvPr/>
        </p:nvSpPr>
        <p:spPr>
          <a:xfrm>
            <a:off x="15150062" y="5400428"/>
            <a:ext cx="1226820" cy="388620"/>
          </a:xfrm>
          <a:prstGeom prst="rect">
            <a:avLst/>
          </a:prstGeom>
        </p:spPr>
        <p:txBody>
          <a:bodyPr vert="horz" wrap="square" lIns="0" tIns="12700" rIns="0" bIns="0" rtlCol="0">
            <a:spAutoFit/>
          </a:bodyPr>
          <a:lstStyle/>
          <a:p>
            <a:pPr marL="12700" marR="5080">
              <a:lnSpc>
                <a:spcPct val="113300"/>
              </a:lnSpc>
              <a:spcBef>
                <a:spcPts val="100"/>
              </a:spcBef>
            </a:pPr>
            <a:r>
              <a:rPr lang="es-ES" sz="700">
                <a:solidFill>
                  <a:srgbClr val="1A1A18"/>
                </a:solidFill>
                <a:latin typeface="MB Corpo S Text Light"/>
                <a:ea typeface="MB Corpo S Text Light"/>
                <a:cs typeface="MB Corpo S Text Light"/>
                <a:sym typeface="MB Corpo S Text Light"/>
              </a:rPr>
              <a:t>Distancias promedio tras la medición de varias bujías nuevas</a:t>
            </a:r>
            <a:endParaRPr sz="700">
              <a:latin typeface="MB Corpo S Text Light"/>
              <a:cs typeface="MB Corpo S Text Light"/>
            </a:endParaRPr>
          </a:p>
        </p:txBody>
      </p:sp>
      <p:sp>
        <p:nvSpPr>
          <p:cNvPr id="55" name="object 55"/>
          <p:cNvSpPr txBox="1">
            <a:spLocks noGrp="1"/>
          </p:cNvSpPr>
          <p:nvPr>
            <p:ph type="title"/>
          </p:nvPr>
        </p:nvSpPr>
        <p:spPr>
          <a:xfrm>
            <a:off x="596514" y="219940"/>
            <a:ext cx="6712336" cy="1105535"/>
          </a:xfrm>
          <a:prstGeom prst="rect">
            <a:avLst/>
          </a:prstGeom>
        </p:spPr>
        <p:txBody>
          <a:bodyPr vert="horz" wrap="square" lIns="0" tIns="241935" rIns="0" bIns="0" rtlCol="0">
            <a:spAutoFit/>
          </a:bodyPr>
          <a:lstStyle/>
          <a:p>
            <a:pPr marL="12700">
              <a:lnSpc>
                <a:spcPct val="100000"/>
              </a:lnSpc>
              <a:spcBef>
                <a:spcPts val="1905"/>
              </a:spcBef>
            </a:pPr>
            <a:r>
              <a:rPr lang="es-ES" dirty="0"/>
              <a:t>Comparación con la competencia: Bujías.</a:t>
            </a:r>
          </a:p>
          <a:p>
            <a:pPr marL="12700">
              <a:lnSpc>
                <a:spcPct val="100000"/>
              </a:lnSpc>
              <a:spcBef>
                <a:spcPts val="750"/>
              </a:spcBef>
            </a:pPr>
            <a:r>
              <a:rPr lang="es-ES" sz="1400" dirty="0">
                <a:latin typeface="MB Corpo S Text Light"/>
                <a:cs typeface="MB Corpo S Text Light"/>
                <a:sym typeface="MB Corpo S Text Light"/>
              </a:rPr>
              <a:t>Original vs. competidores.</a:t>
            </a:r>
            <a:endParaRPr sz="1400" dirty="0">
              <a:latin typeface="MB Corpo S Text Light"/>
              <a:cs typeface="MB Corpo S Text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1576</Words>
  <Application>Microsoft Office PowerPoint</Application>
  <PresentationFormat>Benutzerdefiniert</PresentationFormat>
  <Paragraphs>92</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Calibri</vt:lpstr>
      <vt:lpstr>MB Corpo A Title Cond</vt:lpstr>
      <vt:lpstr>MB Corpo S Text</vt:lpstr>
      <vt:lpstr>MB Corpo S Text Light</vt:lpstr>
      <vt:lpstr>Times New Roman</vt:lpstr>
      <vt:lpstr>Office Theme</vt:lpstr>
      <vt:lpstr>Motor.</vt:lpstr>
      <vt:lpstr>Comparación con la competencia: Bujías. Original vs. competidores.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MB_brochures_a4-297x210_v4</dc:title>
  <dc:creator>JvM/bi for Mercedes-Benz - Version 4.0</dc:creator>
  <cp:lastModifiedBy>Didi Schlatter</cp:lastModifiedBy>
  <cp:revision>4</cp:revision>
  <dcterms:created xsi:type="dcterms:W3CDTF">2023-08-25T09:05:43Z</dcterms:created>
  <dcterms:modified xsi:type="dcterms:W3CDTF">2023-09-07T11:32:03Z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2022-03-18T00:00:00Z</vt:filetime>
  </property>
  <property fmtid="{D5CDD505-2E9C-101B-9397-08002B2CF9AE}" pid="3" name="Creator">
    <vt:lpwstr>Adobe InDesign 17.1 (Macintosh)</vt:lpwstr>
  </property>
  <property fmtid="{D5CDD505-2E9C-101B-9397-08002B2CF9AE}" pid="4" name="LastSaved">
    <vt:filetime>2023-08-25T00:00:00Z</vt:filetime>
  </property>
  <property fmtid="{D5CDD505-2E9C-101B-9397-08002B2CF9AE}" pid="5" name="Producer">
    <vt:lpwstr>Adobe PDF Library 16.0.5</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2023-08-25T09:05:45Z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2b177a85-acb9-4f2a-916f-28a3931a13ba</vt:lpwstr>
  </property>
  <property fmtid="{D5CDD505-2E9C-101B-9397-08002B2CF9AE}" pid="12" name="MSIP_Label_924dbb1d-991d-4bbd-aad5-33bac1d8ffaf_ContentBits">
    <vt:lpwstr>0</vt:lpwstr>
  </property>
</Properties>
</file>