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48" y="19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5705475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609219"/>
            <a:ext cx="8833610" cy="5873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Originální díly Mercedes-Benz </a:t>
            </a: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Údržba a opotřebení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20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cs-CZ"/>
              <a:t>Části podvozku.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186298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09688" y="186298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206290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09688" y="2062905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214" y="4058284"/>
            <a:ext cx="6972300" cy="3175"/>
            <a:chOff x="609214" y="4058284"/>
            <a:chExt cx="6972300" cy="3175"/>
          </a:xfrm>
        </p:grpSpPr>
        <p:sp>
          <p:nvSpPr>
            <p:cNvPr id="16" name="object 16"/>
            <p:cNvSpPr/>
            <p:nvPr/>
          </p:nvSpPr>
          <p:spPr>
            <a:xfrm>
              <a:off x="609214" y="405977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09688" y="405977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81455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81398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214" y="5141334"/>
            <a:ext cx="6972300" cy="3175"/>
            <a:chOff x="609214" y="5141334"/>
            <a:chExt cx="6972300" cy="3175"/>
          </a:xfrm>
        </p:grpSpPr>
        <p:sp>
          <p:nvSpPr>
            <p:cNvPr id="21" name="object 21"/>
            <p:cNvSpPr/>
            <p:nvPr/>
          </p:nvSpPr>
          <p:spPr>
            <a:xfrm>
              <a:off x="609214" y="5142826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09688" y="5142826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81455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81398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214" y="6156692"/>
            <a:ext cx="6972300" cy="302260"/>
            <a:chOff x="609214" y="6156692"/>
            <a:chExt cx="6972300" cy="302260"/>
          </a:xfrm>
        </p:grpSpPr>
        <p:sp>
          <p:nvSpPr>
            <p:cNvPr id="26" name="object 26"/>
            <p:cNvSpPr/>
            <p:nvPr/>
          </p:nvSpPr>
          <p:spPr>
            <a:xfrm>
              <a:off x="609214" y="615818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09688" y="6158185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81455" y="615818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381398" y="615818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7649032" y="4059777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49032" y="5142826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47283" y="1880040"/>
            <a:ext cx="45974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Produkt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19487" y="1880040"/>
            <a:ext cx="153225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pro Vaše zákazníky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9406" y="1880040"/>
            <a:ext cx="103695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pro Vás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49032" y="1861494"/>
            <a:ext cx="1793875" cy="2032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cs-CZ" sz="950" b="1">
                <a:solidFill>
                  <a:srgbClr val="FFFFFF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Praktický tip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7163" y="2126478"/>
            <a:ext cx="1127760" cy="6146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cs-CZ" sz="950" b="1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Tlumiče pérování.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Citelná bezpečnost a jízdní komfort: originální tlumiče Mercedes‑Benz.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30913" y="2521469"/>
            <a:ext cx="229316" cy="1079745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3181459" y="2113677"/>
            <a:ext cx="2200275" cy="189547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7160" marR="23812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tlumiče Mercedes-Benz odolají tvrdým úderům a tlumí nárazy, a to díky robustnímu a vysoce kvalitnímu materiálu.</a:t>
            </a:r>
            <a:endParaRPr sz="700">
              <a:latin typeface="MB Corpo S Text Light"/>
              <a:cs typeface="MB Corpo S Text Light"/>
            </a:endParaRPr>
          </a:p>
          <a:p>
            <a:pPr marL="137160" marR="52006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716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Kratší brzdné dráhy díky optimální přilnavosti.</a:t>
            </a:r>
            <a:endParaRPr sz="700">
              <a:latin typeface="MB Corpo S Text Light"/>
              <a:cs typeface="MB Corpo S Text Light"/>
            </a:endParaRPr>
          </a:p>
          <a:p>
            <a:pPr marL="137160" marR="457834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Spolehlivá stabilita v zatáčkách a precizní vlastnosti řízení.</a:t>
            </a:r>
            <a:endParaRPr sz="700">
              <a:latin typeface="MB Corpo S Text Light"/>
              <a:cs typeface="MB Corpo S Text Light"/>
            </a:endParaRPr>
          </a:p>
          <a:p>
            <a:pPr marL="137160" marR="36703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Vynikající hospodárnost díky vysokému kilometrickému proběhu.</a:t>
            </a:r>
            <a:endParaRPr sz="700">
              <a:latin typeface="MB Corpo S Text Light"/>
              <a:cs typeface="MB Corpo S Text Light"/>
            </a:endParaRPr>
          </a:p>
          <a:p>
            <a:pPr marL="135255" marR="92075" indent="-85090">
              <a:lnSpc>
                <a:spcPct val="113300"/>
              </a:lnSpc>
              <a:spcBef>
                <a:spcPts val="270"/>
              </a:spcBef>
              <a:buChar char="•"/>
              <a:tabLst>
                <a:tab pos="13525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Eliminace nerovnoměrného opotřebení pneumatik a zbytečných nákladů na opravu ostatních komponentů podvozku díly optimálnímu sladění všech komponentů.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72" y="2173316"/>
            <a:ext cx="1859280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Velmi vysoká rozmanitost variant pro individuální sladění s každým vozidlem a s požadavky na komfort.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87120" y="2173316"/>
            <a:ext cx="1626870" cy="905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13970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Opotřebované tlumiče pérování prodlužují brzdné dráhy.</a:t>
            </a:r>
            <a:endParaRPr sz="700" dirty="0">
              <a:latin typeface="MB Corpo S Text Light"/>
              <a:cs typeface="MB Corpo S Text Light"/>
            </a:endParaRPr>
          </a:p>
          <a:p>
            <a:pPr marL="99060" marR="508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99060" algn="l"/>
              </a:tabLst>
            </a:pPr>
            <a:r>
              <a:rPr lang="cs-CZ" sz="70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tlumiče Mercedes‑Benz splňují všechny požadavky pro podporu bezpečnostních funkcí jízdní dynamiky u systémů jako ABS, ASR nebo ESP.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4273" y="4178366"/>
            <a:ext cx="1434157" cy="8245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20065">
              <a:lnSpc>
                <a:spcPts val="1130"/>
              </a:lnSpc>
              <a:spcBef>
                <a:spcPts val="135"/>
              </a:spcBef>
            </a:pPr>
            <a:r>
              <a:rPr lang="cs-CZ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Pružinové vzpěry, vzduchové odpružení.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Perfektní řešení pro komfort zvyšující výkon a kultivovaný sportovní charakter.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81459" y="4110547"/>
            <a:ext cx="2200275" cy="98171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3985" marR="33718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Vyvinuty a otestovány speciálně pro příslušné vozidlo.</a:t>
            </a:r>
            <a:endParaRPr sz="700">
              <a:latin typeface="MB Corpo S Text Light"/>
              <a:cs typeface="MB Corpo S Text Light"/>
            </a:endParaRPr>
          </a:p>
          <a:p>
            <a:pPr marL="133985" marR="4159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Optimálně sladěny s vibračním chováním vozidla.</a:t>
            </a:r>
            <a:endParaRPr sz="700">
              <a:latin typeface="MB Corpo S Text Light"/>
              <a:cs typeface="MB Corpo S Text Light"/>
            </a:endParaRPr>
          </a:p>
          <a:p>
            <a:pPr marL="132080" marR="111760" indent="-85090">
              <a:lnSpc>
                <a:spcPct val="113300"/>
              </a:lnSpc>
              <a:spcBef>
                <a:spcPts val="265"/>
              </a:spcBef>
              <a:buChar char="•"/>
              <a:tabLst>
                <a:tab pos="132080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Perfektně spolupracují se všemi elektrickými bezpečnostními systémy jako ABS a ESP.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16427" y="4170153"/>
            <a:ext cx="198501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269875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Přísně testovaná a velmi vysoká kvalita originálních dílů.</a:t>
            </a:r>
            <a:endParaRPr sz="70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Optimální sladění s variantami vozidel.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684075" y="4170153"/>
            <a:ext cx="1713864" cy="87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systém vzduchového odpružení perfektně spolupracuje se snímači na všech kolech a s dalšími elektrickými systémovými komponenty, světlou výšku vozidla lze tedy bez problémů automaticky regulovat. K dostání i jako originální výměnná pružinová vzpěra Mercedes-Benz.*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4272" y="5261414"/>
            <a:ext cx="1500505" cy="7029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2920">
              <a:lnSpc>
                <a:spcPts val="1130"/>
              </a:lnSpc>
              <a:spcBef>
                <a:spcPts val="135"/>
              </a:spcBef>
            </a:pPr>
            <a:r>
              <a:rPr lang="cs-CZ" sz="950" b="1" dirty="0">
                <a:solidFill>
                  <a:srgbClr val="009EE3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Části podvozku, rameno nápravy.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</a:pPr>
            <a:r>
              <a:rPr lang="cs-CZ" sz="70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části podvozku Mercedes‑Benz jsou dimenzovány pro bezpečnost a maximální životnost.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49" name="object 4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37891" y="5404591"/>
            <a:ext cx="988843" cy="563217"/>
          </a:xfrm>
          <a:prstGeom prst="rect">
            <a:avLst/>
          </a:prstGeom>
        </p:spPr>
      </p:pic>
      <p:sp>
        <p:nvSpPr>
          <p:cNvPr id="50" name="object 50"/>
          <p:cNvSpPr txBox="1"/>
          <p:nvPr/>
        </p:nvSpPr>
        <p:spPr>
          <a:xfrm>
            <a:off x="3181459" y="5193588"/>
            <a:ext cx="2200275" cy="9144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3985" marR="5308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Dlouhá životnost a dlouhotrvající ochrana proti korozi.</a:t>
            </a:r>
            <a:endParaRPr sz="700">
              <a:latin typeface="MB Corpo S Text Light"/>
              <a:cs typeface="MB Corpo S Text Light"/>
            </a:endParaRPr>
          </a:p>
          <a:p>
            <a:pPr marL="133985" marR="24701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</a:pPr>
            <a:r>
              <a:rPr lang="cs-CZ" sz="70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Díky svým vynikajícím kluzným a těsnicím vlastnostem zaručuje originální kulový kloub vysokou odolnost proti teplotám a opotřebení.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16463" y="5266669"/>
            <a:ext cx="173482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9060" indent="-86360">
              <a:lnSpc>
                <a:spcPct val="100000"/>
              </a:lnSpc>
              <a:spcBef>
                <a:spcPts val="105"/>
              </a:spcBef>
              <a:buChar char="•"/>
              <a:tabLst>
                <a:tab pos="99060" algn="l"/>
              </a:tabLst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Vynikající rozměrová přesnost zkracuje dobu montáže.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15445" y="6293539"/>
            <a:ext cx="1040130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cs-CZ" sz="55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* Závisí na modelu vozidla.</a:t>
            </a:r>
            <a:endParaRPr sz="550">
              <a:latin typeface="MB Corpo S Text"/>
              <a:cs typeface="MB Corpo S Tex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979948" y="3098122"/>
            <a:ext cx="408305" cy="408305"/>
            <a:chOff x="1979948" y="3098122"/>
            <a:chExt cx="408305" cy="408305"/>
          </a:xfrm>
        </p:grpSpPr>
        <p:sp>
          <p:nvSpPr>
            <p:cNvPr id="54" name="object 54"/>
            <p:cNvSpPr/>
            <p:nvPr/>
          </p:nvSpPr>
          <p:spPr>
            <a:xfrm>
              <a:off x="1987411" y="3105585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078431" y="3151957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28"/>
                  </a:moveTo>
                  <a:lnTo>
                    <a:pt x="48602" y="219379"/>
                  </a:lnTo>
                  <a:lnTo>
                    <a:pt x="41884" y="219379"/>
                  </a:lnTo>
                  <a:lnTo>
                    <a:pt x="35166" y="219379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25"/>
                  </a:lnTo>
                  <a:lnTo>
                    <a:pt x="48602" y="243725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287654">
                  <a:moveTo>
                    <a:pt x="54063" y="187807"/>
                  </a:moveTo>
                  <a:lnTo>
                    <a:pt x="48602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56"/>
                  </a:lnTo>
                  <a:lnTo>
                    <a:pt x="35166" y="206705"/>
                  </a:lnTo>
                  <a:lnTo>
                    <a:pt x="48602" y="206705"/>
                  </a:lnTo>
                  <a:lnTo>
                    <a:pt x="54063" y="201256"/>
                  </a:lnTo>
                  <a:lnTo>
                    <a:pt x="54063" y="187807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36"/>
                  </a:lnTo>
                  <a:lnTo>
                    <a:pt x="35166" y="169684"/>
                  </a:lnTo>
                  <a:lnTo>
                    <a:pt x="48602" y="169684"/>
                  </a:lnTo>
                  <a:lnTo>
                    <a:pt x="54063" y="164236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33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33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33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38" y="0"/>
                  </a:lnTo>
                  <a:lnTo>
                    <a:pt x="116738" y="16827"/>
                  </a:lnTo>
                  <a:lnTo>
                    <a:pt x="116738" y="29260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60"/>
                  </a:lnTo>
                  <a:lnTo>
                    <a:pt x="94221" y="16827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38" y="16827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11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201" y="24422"/>
                  </a:lnTo>
                  <a:lnTo>
                    <a:pt x="170154" y="40830"/>
                  </a:lnTo>
                  <a:lnTo>
                    <a:pt x="195580" y="40830"/>
                  </a:lnTo>
                  <a:lnTo>
                    <a:pt x="195580" y="270649"/>
                  </a:lnTo>
                  <a:lnTo>
                    <a:pt x="15367" y="270649"/>
                  </a:lnTo>
                  <a:lnTo>
                    <a:pt x="15367" y="40830"/>
                  </a:lnTo>
                  <a:lnTo>
                    <a:pt x="40805" y="40830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47" y="283781"/>
                  </a:lnTo>
                  <a:lnTo>
                    <a:pt x="210947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41792" y="3221034"/>
              <a:ext cx="125250" cy="173767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U produktů s tímto symbolem bylo provedeno srovnání s konkurenčními produkty. Na následujících stránkách najdete výběr z výsledků testů.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72922" y="4543738"/>
            <a:ext cx="1216025" cy="1613535"/>
            <a:chOff x="872922" y="4543738"/>
            <a:chExt cx="1216025" cy="1613535"/>
          </a:xfrm>
        </p:grpSpPr>
        <p:sp>
          <p:nvSpPr>
            <p:cNvPr id="3" name="object 3"/>
            <p:cNvSpPr/>
            <p:nvPr/>
          </p:nvSpPr>
          <p:spPr>
            <a:xfrm>
              <a:off x="872922" y="4606135"/>
              <a:ext cx="1216025" cy="1216025"/>
            </a:xfrm>
            <a:custGeom>
              <a:avLst/>
              <a:gdLst/>
              <a:ahLst/>
              <a:cxnLst/>
              <a:rect l="l" t="t" r="r" b="b"/>
              <a:pathLst>
                <a:path w="1216025" h="1216025">
                  <a:moveTo>
                    <a:pt x="608001" y="0"/>
                  </a:moveTo>
                  <a:lnTo>
                    <a:pt x="560487" y="1829"/>
                  </a:lnTo>
                  <a:lnTo>
                    <a:pt x="513973" y="7226"/>
                  </a:lnTo>
                  <a:lnTo>
                    <a:pt x="468594" y="16057"/>
                  </a:lnTo>
                  <a:lnTo>
                    <a:pt x="424485" y="28186"/>
                  </a:lnTo>
                  <a:lnTo>
                    <a:pt x="381782" y="43477"/>
                  </a:lnTo>
                  <a:lnTo>
                    <a:pt x="340620" y="61796"/>
                  </a:lnTo>
                  <a:lnTo>
                    <a:pt x="301133" y="83008"/>
                  </a:lnTo>
                  <a:lnTo>
                    <a:pt x="263458" y="106977"/>
                  </a:lnTo>
                  <a:lnTo>
                    <a:pt x="227729" y="133568"/>
                  </a:lnTo>
                  <a:lnTo>
                    <a:pt x="194082" y="162646"/>
                  </a:lnTo>
                  <a:lnTo>
                    <a:pt x="162651" y="194076"/>
                  </a:lnTo>
                  <a:lnTo>
                    <a:pt x="133572" y="227722"/>
                  </a:lnTo>
                  <a:lnTo>
                    <a:pt x="106980" y="263450"/>
                  </a:lnTo>
                  <a:lnTo>
                    <a:pt x="83011" y="301125"/>
                  </a:lnTo>
                  <a:lnTo>
                    <a:pt x="61798" y="340610"/>
                  </a:lnTo>
                  <a:lnTo>
                    <a:pt x="43479" y="381772"/>
                  </a:lnTo>
                  <a:lnTo>
                    <a:pt x="28187" y="424474"/>
                  </a:lnTo>
                  <a:lnTo>
                    <a:pt x="16058" y="468582"/>
                  </a:lnTo>
                  <a:lnTo>
                    <a:pt x="7227" y="513961"/>
                  </a:lnTo>
                  <a:lnTo>
                    <a:pt x="1829" y="560475"/>
                  </a:lnTo>
                  <a:lnTo>
                    <a:pt x="0" y="607989"/>
                  </a:lnTo>
                  <a:lnTo>
                    <a:pt x="1829" y="655503"/>
                  </a:lnTo>
                  <a:lnTo>
                    <a:pt x="7227" y="702017"/>
                  </a:lnTo>
                  <a:lnTo>
                    <a:pt x="16058" y="747396"/>
                  </a:lnTo>
                  <a:lnTo>
                    <a:pt x="28187" y="791504"/>
                  </a:lnTo>
                  <a:lnTo>
                    <a:pt x="43479" y="834207"/>
                  </a:lnTo>
                  <a:lnTo>
                    <a:pt x="61798" y="875368"/>
                  </a:lnTo>
                  <a:lnTo>
                    <a:pt x="83011" y="914854"/>
                  </a:lnTo>
                  <a:lnTo>
                    <a:pt x="106980" y="952528"/>
                  </a:lnTo>
                  <a:lnTo>
                    <a:pt x="133572" y="988256"/>
                  </a:lnTo>
                  <a:lnTo>
                    <a:pt x="162651" y="1021903"/>
                  </a:lnTo>
                  <a:lnTo>
                    <a:pt x="194082" y="1053333"/>
                  </a:lnTo>
                  <a:lnTo>
                    <a:pt x="227729" y="1082411"/>
                  </a:lnTo>
                  <a:lnTo>
                    <a:pt x="263458" y="1109002"/>
                  </a:lnTo>
                  <a:lnTo>
                    <a:pt x="301133" y="1132971"/>
                  </a:lnTo>
                  <a:lnTo>
                    <a:pt x="340620" y="1154182"/>
                  </a:lnTo>
                  <a:lnTo>
                    <a:pt x="381782" y="1172501"/>
                  </a:lnTo>
                  <a:lnTo>
                    <a:pt x="424485" y="1187793"/>
                  </a:lnTo>
                  <a:lnTo>
                    <a:pt x="468594" y="1199921"/>
                  </a:lnTo>
                  <a:lnTo>
                    <a:pt x="513973" y="1208752"/>
                  </a:lnTo>
                  <a:lnTo>
                    <a:pt x="560487" y="1214150"/>
                  </a:lnTo>
                  <a:lnTo>
                    <a:pt x="608001" y="1215979"/>
                  </a:lnTo>
                  <a:lnTo>
                    <a:pt x="655515" y="1214150"/>
                  </a:lnTo>
                  <a:lnTo>
                    <a:pt x="702029" y="1208752"/>
                  </a:lnTo>
                  <a:lnTo>
                    <a:pt x="747408" y="1199921"/>
                  </a:lnTo>
                  <a:lnTo>
                    <a:pt x="791516" y="1187793"/>
                  </a:lnTo>
                  <a:lnTo>
                    <a:pt x="834219" y="1172501"/>
                  </a:lnTo>
                  <a:lnTo>
                    <a:pt x="875380" y="1154182"/>
                  </a:lnTo>
                  <a:lnTo>
                    <a:pt x="914866" y="1132971"/>
                  </a:lnTo>
                  <a:lnTo>
                    <a:pt x="952540" y="1109002"/>
                  </a:lnTo>
                  <a:lnTo>
                    <a:pt x="988268" y="1082411"/>
                  </a:lnTo>
                  <a:lnTo>
                    <a:pt x="1021915" y="1053333"/>
                  </a:lnTo>
                  <a:lnTo>
                    <a:pt x="1053345" y="1021903"/>
                  </a:lnTo>
                  <a:lnTo>
                    <a:pt x="1082423" y="988256"/>
                  </a:lnTo>
                  <a:lnTo>
                    <a:pt x="1109014" y="952528"/>
                  </a:lnTo>
                  <a:lnTo>
                    <a:pt x="1132983" y="914854"/>
                  </a:lnTo>
                  <a:lnTo>
                    <a:pt x="1154194" y="875368"/>
                  </a:lnTo>
                  <a:lnTo>
                    <a:pt x="1172513" y="834207"/>
                  </a:lnTo>
                  <a:lnTo>
                    <a:pt x="1187805" y="791504"/>
                  </a:lnTo>
                  <a:lnTo>
                    <a:pt x="1199933" y="747396"/>
                  </a:lnTo>
                  <a:lnTo>
                    <a:pt x="1208764" y="702017"/>
                  </a:lnTo>
                  <a:lnTo>
                    <a:pt x="1214162" y="655503"/>
                  </a:lnTo>
                  <a:lnTo>
                    <a:pt x="1215991" y="607989"/>
                  </a:lnTo>
                  <a:lnTo>
                    <a:pt x="1214162" y="560475"/>
                  </a:lnTo>
                  <a:lnTo>
                    <a:pt x="1208764" y="513961"/>
                  </a:lnTo>
                  <a:lnTo>
                    <a:pt x="1199933" y="468582"/>
                  </a:lnTo>
                  <a:lnTo>
                    <a:pt x="1187805" y="424474"/>
                  </a:lnTo>
                  <a:lnTo>
                    <a:pt x="1172513" y="381772"/>
                  </a:lnTo>
                  <a:lnTo>
                    <a:pt x="1154194" y="340610"/>
                  </a:lnTo>
                  <a:lnTo>
                    <a:pt x="1132983" y="301125"/>
                  </a:lnTo>
                  <a:lnTo>
                    <a:pt x="1109014" y="263450"/>
                  </a:lnTo>
                  <a:lnTo>
                    <a:pt x="1082423" y="227722"/>
                  </a:lnTo>
                  <a:lnTo>
                    <a:pt x="1053345" y="194076"/>
                  </a:lnTo>
                  <a:lnTo>
                    <a:pt x="1021915" y="162646"/>
                  </a:lnTo>
                  <a:lnTo>
                    <a:pt x="988268" y="133568"/>
                  </a:lnTo>
                  <a:lnTo>
                    <a:pt x="952540" y="106977"/>
                  </a:lnTo>
                  <a:lnTo>
                    <a:pt x="914866" y="83008"/>
                  </a:lnTo>
                  <a:lnTo>
                    <a:pt x="875380" y="61796"/>
                  </a:lnTo>
                  <a:lnTo>
                    <a:pt x="834219" y="43477"/>
                  </a:lnTo>
                  <a:lnTo>
                    <a:pt x="791516" y="28186"/>
                  </a:lnTo>
                  <a:lnTo>
                    <a:pt x="747408" y="16057"/>
                  </a:lnTo>
                  <a:lnTo>
                    <a:pt x="702029" y="7226"/>
                  </a:lnTo>
                  <a:lnTo>
                    <a:pt x="655515" y="1829"/>
                  </a:lnTo>
                  <a:lnTo>
                    <a:pt x="60800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7752" y="5062622"/>
              <a:ext cx="381635" cy="715010"/>
            </a:xfrm>
            <a:custGeom>
              <a:avLst/>
              <a:gdLst/>
              <a:ahLst/>
              <a:cxnLst/>
              <a:rect l="l" t="t" r="r" b="b"/>
              <a:pathLst>
                <a:path w="381634" h="715010">
                  <a:moveTo>
                    <a:pt x="324624" y="537870"/>
                  </a:moveTo>
                  <a:lnTo>
                    <a:pt x="274561" y="537870"/>
                  </a:lnTo>
                  <a:lnTo>
                    <a:pt x="274561" y="427380"/>
                  </a:lnTo>
                  <a:lnTo>
                    <a:pt x="106565" y="427380"/>
                  </a:lnTo>
                  <a:lnTo>
                    <a:pt x="106565" y="537870"/>
                  </a:lnTo>
                  <a:lnTo>
                    <a:pt x="56515" y="537870"/>
                  </a:lnTo>
                  <a:lnTo>
                    <a:pt x="56515" y="655980"/>
                  </a:lnTo>
                  <a:lnTo>
                    <a:pt x="106565" y="655980"/>
                  </a:lnTo>
                  <a:lnTo>
                    <a:pt x="106565" y="714400"/>
                  </a:lnTo>
                  <a:lnTo>
                    <a:pt x="274561" y="714400"/>
                  </a:lnTo>
                  <a:lnTo>
                    <a:pt x="274561" y="655980"/>
                  </a:lnTo>
                  <a:lnTo>
                    <a:pt x="324624" y="655980"/>
                  </a:lnTo>
                  <a:lnTo>
                    <a:pt x="324624" y="537870"/>
                  </a:lnTo>
                  <a:close/>
                </a:path>
                <a:path w="381634" h="715010">
                  <a:moveTo>
                    <a:pt x="381076" y="0"/>
                  </a:moveTo>
                  <a:lnTo>
                    <a:pt x="0" y="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426720"/>
                  </a:lnTo>
                  <a:lnTo>
                    <a:pt x="274548" y="42672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70951" y="5068311"/>
              <a:ext cx="371475" cy="703580"/>
            </a:xfrm>
            <a:custGeom>
              <a:avLst/>
              <a:gdLst/>
              <a:ahLst/>
              <a:cxnLst/>
              <a:rect l="l" t="t" r="r" b="b"/>
              <a:pathLst>
                <a:path w="371475" h="703579">
                  <a:moveTo>
                    <a:pt x="370928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106527" y="34290"/>
                  </a:lnTo>
                  <a:lnTo>
                    <a:pt x="106527" y="537210"/>
                  </a:lnTo>
                  <a:lnTo>
                    <a:pt x="56476" y="537210"/>
                  </a:lnTo>
                  <a:lnTo>
                    <a:pt x="56476" y="645160"/>
                  </a:lnTo>
                  <a:lnTo>
                    <a:pt x="106527" y="645160"/>
                  </a:lnTo>
                  <a:lnTo>
                    <a:pt x="106527" y="703580"/>
                  </a:lnTo>
                  <a:lnTo>
                    <a:pt x="264414" y="703580"/>
                  </a:lnTo>
                  <a:lnTo>
                    <a:pt x="264414" y="645160"/>
                  </a:lnTo>
                  <a:lnTo>
                    <a:pt x="314452" y="645160"/>
                  </a:lnTo>
                  <a:lnTo>
                    <a:pt x="314452" y="537210"/>
                  </a:lnTo>
                  <a:lnTo>
                    <a:pt x="264414" y="537210"/>
                  </a:lnTo>
                  <a:lnTo>
                    <a:pt x="264414" y="34290"/>
                  </a:lnTo>
                  <a:lnTo>
                    <a:pt x="370928" y="34290"/>
                  </a:lnTo>
                  <a:lnTo>
                    <a:pt x="3709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22370" y="5600260"/>
              <a:ext cx="218069" cy="17653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65884" y="5063054"/>
              <a:ext cx="381635" cy="703580"/>
            </a:xfrm>
            <a:custGeom>
              <a:avLst/>
              <a:gdLst/>
              <a:ahLst/>
              <a:cxnLst/>
              <a:rect l="l" t="t" r="r" b="b"/>
              <a:pathLst>
                <a:path w="381635" h="703579">
                  <a:moveTo>
                    <a:pt x="381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429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537210"/>
                  </a:lnTo>
                  <a:lnTo>
                    <a:pt x="116662" y="537210"/>
                  </a:lnTo>
                  <a:lnTo>
                    <a:pt x="116662" y="44450"/>
                  </a:lnTo>
                  <a:lnTo>
                    <a:pt x="116662" y="34290"/>
                  </a:lnTo>
                  <a:lnTo>
                    <a:pt x="10134" y="34290"/>
                  </a:lnTo>
                  <a:lnTo>
                    <a:pt x="10134" y="10160"/>
                  </a:lnTo>
                  <a:lnTo>
                    <a:pt x="370941" y="10160"/>
                  </a:lnTo>
                  <a:lnTo>
                    <a:pt x="370941" y="34290"/>
                  </a:lnTo>
                  <a:lnTo>
                    <a:pt x="264414" y="34290"/>
                  </a:lnTo>
                  <a:lnTo>
                    <a:pt x="264414" y="44450"/>
                  </a:lnTo>
                  <a:lnTo>
                    <a:pt x="264414" y="537210"/>
                  </a:lnTo>
                  <a:lnTo>
                    <a:pt x="264414" y="547370"/>
                  </a:lnTo>
                  <a:lnTo>
                    <a:pt x="314452" y="547370"/>
                  </a:lnTo>
                  <a:lnTo>
                    <a:pt x="314452" y="645160"/>
                  </a:lnTo>
                  <a:lnTo>
                    <a:pt x="264414" y="645160"/>
                  </a:lnTo>
                  <a:lnTo>
                    <a:pt x="264414" y="655320"/>
                  </a:lnTo>
                  <a:lnTo>
                    <a:pt x="264414" y="703580"/>
                  </a:lnTo>
                  <a:lnTo>
                    <a:pt x="274548" y="703580"/>
                  </a:lnTo>
                  <a:lnTo>
                    <a:pt x="274548" y="655320"/>
                  </a:lnTo>
                  <a:lnTo>
                    <a:pt x="324586" y="655320"/>
                  </a:lnTo>
                  <a:lnTo>
                    <a:pt x="324586" y="645160"/>
                  </a:lnTo>
                  <a:lnTo>
                    <a:pt x="324586" y="547370"/>
                  </a:lnTo>
                  <a:lnTo>
                    <a:pt x="324586" y="537210"/>
                  </a:lnTo>
                  <a:lnTo>
                    <a:pt x="274548" y="53721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34290"/>
                  </a:lnTo>
                  <a:lnTo>
                    <a:pt x="381076" y="1016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87501" y="5642948"/>
              <a:ext cx="243840" cy="39370"/>
            </a:xfrm>
            <a:custGeom>
              <a:avLst/>
              <a:gdLst/>
              <a:ahLst/>
              <a:cxnLst/>
              <a:rect l="l" t="t" r="r" b="b"/>
              <a:pathLst>
                <a:path w="24384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43840" h="39370">
                  <a:moveTo>
                    <a:pt x="243814" y="19443"/>
                  </a:moveTo>
                  <a:lnTo>
                    <a:pt x="242290" y="11874"/>
                  </a:lnTo>
                  <a:lnTo>
                    <a:pt x="238125" y="5689"/>
                  </a:lnTo>
                  <a:lnTo>
                    <a:pt x="231940" y="1524"/>
                  </a:lnTo>
                  <a:lnTo>
                    <a:pt x="224370" y="0"/>
                  </a:lnTo>
                  <a:lnTo>
                    <a:pt x="216801" y="1524"/>
                  </a:lnTo>
                  <a:lnTo>
                    <a:pt x="210616" y="5689"/>
                  </a:lnTo>
                  <a:lnTo>
                    <a:pt x="206451" y="11874"/>
                  </a:lnTo>
                  <a:lnTo>
                    <a:pt x="204914" y="19443"/>
                  </a:lnTo>
                  <a:lnTo>
                    <a:pt x="206451" y="27025"/>
                  </a:lnTo>
                  <a:lnTo>
                    <a:pt x="210616" y="33210"/>
                  </a:lnTo>
                  <a:lnTo>
                    <a:pt x="216801" y="37376"/>
                  </a:lnTo>
                  <a:lnTo>
                    <a:pt x="224370" y="38900"/>
                  </a:lnTo>
                  <a:lnTo>
                    <a:pt x="231940" y="37376"/>
                  </a:lnTo>
                  <a:lnTo>
                    <a:pt x="238125" y="33210"/>
                  </a:lnTo>
                  <a:lnTo>
                    <a:pt x="242290" y="27025"/>
                  </a:lnTo>
                  <a:lnTo>
                    <a:pt x="243814" y="194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42745" y="5642948"/>
              <a:ext cx="227329" cy="39370"/>
            </a:xfrm>
            <a:custGeom>
              <a:avLst/>
              <a:gdLst/>
              <a:ahLst/>
              <a:cxnLst/>
              <a:rect l="l" t="t" r="r" b="b"/>
              <a:pathLst>
                <a:path w="22733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27330" h="39370">
                  <a:moveTo>
                    <a:pt x="226949" y="19443"/>
                  </a:moveTo>
                  <a:lnTo>
                    <a:pt x="225425" y="11874"/>
                  </a:lnTo>
                  <a:lnTo>
                    <a:pt x="221259" y="5689"/>
                  </a:lnTo>
                  <a:lnTo>
                    <a:pt x="215074" y="1524"/>
                  </a:lnTo>
                  <a:lnTo>
                    <a:pt x="207505" y="0"/>
                  </a:lnTo>
                  <a:lnTo>
                    <a:pt x="199936" y="1524"/>
                  </a:lnTo>
                  <a:lnTo>
                    <a:pt x="193751" y="5689"/>
                  </a:lnTo>
                  <a:lnTo>
                    <a:pt x="189585" y="11874"/>
                  </a:lnTo>
                  <a:lnTo>
                    <a:pt x="188048" y="19443"/>
                  </a:lnTo>
                  <a:lnTo>
                    <a:pt x="189585" y="27025"/>
                  </a:lnTo>
                  <a:lnTo>
                    <a:pt x="193751" y="33210"/>
                  </a:lnTo>
                  <a:lnTo>
                    <a:pt x="199936" y="37376"/>
                  </a:lnTo>
                  <a:lnTo>
                    <a:pt x="207505" y="38900"/>
                  </a:lnTo>
                  <a:lnTo>
                    <a:pt x="215074" y="37376"/>
                  </a:lnTo>
                  <a:lnTo>
                    <a:pt x="221259" y="33210"/>
                  </a:lnTo>
                  <a:lnTo>
                    <a:pt x="225425" y="27025"/>
                  </a:lnTo>
                  <a:lnTo>
                    <a:pt x="226949" y="19443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321719" y="0"/>
                  </a:moveTo>
                  <a:lnTo>
                    <a:pt x="274179" y="3488"/>
                  </a:lnTo>
                  <a:lnTo>
                    <a:pt x="228804" y="13620"/>
                  </a:lnTo>
                  <a:lnTo>
                    <a:pt x="186092" y="29899"/>
                  </a:lnTo>
                  <a:lnTo>
                    <a:pt x="146541" y="51828"/>
                  </a:lnTo>
                  <a:lnTo>
                    <a:pt x="110649" y="78908"/>
                  </a:lnTo>
                  <a:lnTo>
                    <a:pt x="78913" y="110642"/>
                  </a:lnTo>
                  <a:lnTo>
                    <a:pt x="51831" y="146533"/>
                  </a:lnTo>
                  <a:lnTo>
                    <a:pt x="29902" y="186082"/>
                  </a:lnTo>
                  <a:lnTo>
                    <a:pt x="13621" y="228793"/>
                  </a:lnTo>
                  <a:lnTo>
                    <a:pt x="3488" y="274167"/>
                  </a:lnTo>
                  <a:lnTo>
                    <a:pt x="0" y="321707"/>
                  </a:lnTo>
                  <a:lnTo>
                    <a:pt x="3488" y="369247"/>
                  </a:lnTo>
                  <a:lnTo>
                    <a:pt x="13621" y="414622"/>
                  </a:lnTo>
                  <a:lnTo>
                    <a:pt x="29902" y="457332"/>
                  </a:lnTo>
                  <a:lnTo>
                    <a:pt x="51831" y="496882"/>
                  </a:lnTo>
                  <a:lnTo>
                    <a:pt x="78913" y="532772"/>
                  </a:lnTo>
                  <a:lnTo>
                    <a:pt x="110649" y="564506"/>
                  </a:lnTo>
                  <a:lnTo>
                    <a:pt x="146541" y="591586"/>
                  </a:lnTo>
                  <a:lnTo>
                    <a:pt x="186092" y="613515"/>
                  </a:lnTo>
                  <a:lnTo>
                    <a:pt x="228804" y="629794"/>
                  </a:lnTo>
                  <a:lnTo>
                    <a:pt x="274179" y="639927"/>
                  </a:lnTo>
                  <a:lnTo>
                    <a:pt x="321719" y="643415"/>
                  </a:lnTo>
                  <a:lnTo>
                    <a:pt x="369259" y="639927"/>
                  </a:lnTo>
                  <a:lnTo>
                    <a:pt x="414634" y="629794"/>
                  </a:lnTo>
                  <a:lnTo>
                    <a:pt x="457344" y="613515"/>
                  </a:lnTo>
                  <a:lnTo>
                    <a:pt x="496893" y="591586"/>
                  </a:lnTo>
                  <a:lnTo>
                    <a:pt x="532784" y="564506"/>
                  </a:lnTo>
                  <a:lnTo>
                    <a:pt x="564518" y="532772"/>
                  </a:lnTo>
                  <a:lnTo>
                    <a:pt x="591598" y="496882"/>
                  </a:lnTo>
                  <a:lnTo>
                    <a:pt x="613527" y="457332"/>
                  </a:lnTo>
                  <a:lnTo>
                    <a:pt x="629806" y="414622"/>
                  </a:lnTo>
                  <a:lnTo>
                    <a:pt x="639939" y="369247"/>
                  </a:lnTo>
                  <a:lnTo>
                    <a:pt x="643427" y="321707"/>
                  </a:lnTo>
                  <a:lnTo>
                    <a:pt x="639939" y="274167"/>
                  </a:lnTo>
                  <a:lnTo>
                    <a:pt x="629806" y="228793"/>
                  </a:lnTo>
                  <a:lnTo>
                    <a:pt x="613527" y="186082"/>
                  </a:lnTo>
                  <a:lnTo>
                    <a:pt x="591598" y="146533"/>
                  </a:lnTo>
                  <a:lnTo>
                    <a:pt x="564518" y="110642"/>
                  </a:lnTo>
                  <a:lnTo>
                    <a:pt x="532784" y="78908"/>
                  </a:lnTo>
                  <a:lnTo>
                    <a:pt x="496893" y="51828"/>
                  </a:lnTo>
                  <a:lnTo>
                    <a:pt x="457344" y="29899"/>
                  </a:lnTo>
                  <a:lnTo>
                    <a:pt x="414634" y="13620"/>
                  </a:lnTo>
                  <a:lnTo>
                    <a:pt x="369259" y="3488"/>
                  </a:lnTo>
                  <a:lnTo>
                    <a:pt x="321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643427" y="321707"/>
                  </a:moveTo>
                  <a:lnTo>
                    <a:pt x="639939" y="369247"/>
                  </a:lnTo>
                  <a:lnTo>
                    <a:pt x="629806" y="414622"/>
                  </a:lnTo>
                  <a:lnTo>
                    <a:pt x="613527" y="457332"/>
                  </a:lnTo>
                  <a:lnTo>
                    <a:pt x="591598" y="496882"/>
                  </a:lnTo>
                  <a:lnTo>
                    <a:pt x="564518" y="532772"/>
                  </a:lnTo>
                  <a:lnTo>
                    <a:pt x="532784" y="564506"/>
                  </a:lnTo>
                  <a:lnTo>
                    <a:pt x="496893" y="591586"/>
                  </a:lnTo>
                  <a:lnTo>
                    <a:pt x="457344" y="613515"/>
                  </a:lnTo>
                  <a:lnTo>
                    <a:pt x="414634" y="629794"/>
                  </a:lnTo>
                  <a:lnTo>
                    <a:pt x="369259" y="639927"/>
                  </a:lnTo>
                  <a:lnTo>
                    <a:pt x="321719" y="643415"/>
                  </a:lnTo>
                  <a:lnTo>
                    <a:pt x="274179" y="639927"/>
                  </a:lnTo>
                  <a:lnTo>
                    <a:pt x="228804" y="629794"/>
                  </a:lnTo>
                  <a:lnTo>
                    <a:pt x="186092" y="613515"/>
                  </a:lnTo>
                  <a:lnTo>
                    <a:pt x="146541" y="591586"/>
                  </a:lnTo>
                  <a:lnTo>
                    <a:pt x="110649" y="564506"/>
                  </a:lnTo>
                  <a:lnTo>
                    <a:pt x="78913" y="532772"/>
                  </a:lnTo>
                  <a:lnTo>
                    <a:pt x="51831" y="496882"/>
                  </a:lnTo>
                  <a:lnTo>
                    <a:pt x="29902" y="457332"/>
                  </a:lnTo>
                  <a:lnTo>
                    <a:pt x="13621" y="414622"/>
                  </a:lnTo>
                  <a:lnTo>
                    <a:pt x="3488" y="369247"/>
                  </a:lnTo>
                  <a:lnTo>
                    <a:pt x="0" y="321707"/>
                  </a:lnTo>
                  <a:lnTo>
                    <a:pt x="3488" y="274167"/>
                  </a:lnTo>
                  <a:lnTo>
                    <a:pt x="13621" y="228793"/>
                  </a:lnTo>
                  <a:lnTo>
                    <a:pt x="29902" y="186082"/>
                  </a:lnTo>
                  <a:lnTo>
                    <a:pt x="51831" y="146533"/>
                  </a:lnTo>
                  <a:lnTo>
                    <a:pt x="78913" y="110642"/>
                  </a:lnTo>
                  <a:lnTo>
                    <a:pt x="110649" y="78908"/>
                  </a:lnTo>
                  <a:lnTo>
                    <a:pt x="146541" y="51828"/>
                  </a:lnTo>
                  <a:lnTo>
                    <a:pt x="186092" y="29899"/>
                  </a:lnTo>
                  <a:lnTo>
                    <a:pt x="228804" y="13620"/>
                  </a:lnTo>
                  <a:lnTo>
                    <a:pt x="274179" y="3488"/>
                  </a:lnTo>
                  <a:lnTo>
                    <a:pt x="321719" y="0"/>
                  </a:lnTo>
                  <a:lnTo>
                    <a:pt x="369259" y="3488"/>
                  </a:lnTo>
                  <a:lnTo>
                    <a:pt x="414634" y="13620"/>
                  </a:lnTo>
                  <a:lnTo>
                    <a:pt x="457344" y="29899"/>
                  </a:lnTo>
                  <a:lnTo>
                    <a:pt x="496893" y="51828"/>
                  </a:lnTo>
                  <a:lnTo>
                    <a:pt x="532784" y="78908"/>
                  </a:lnTo>
                  <a:lnTo>
                    <a:pt x="564518" y="110642"/>
                  </a:lnTo>
                  <a:lnTo>
                    <a:pt x="591598" y="146533"/>
                  </a:lnTo>
                  <a:lnTo>
                    <a:pt x="613527" y="186082"/>
                  </a:lnTo>
                  <a:lnTo>
                    <a:pt x="629806" y="228793"/>
                  </a:lnTo>
                  <a:lnTo>
                    <a:pt x="639939" y="274167"/>
                  </a:lnTo>
                  <a:lnTo>
                    <a:pt x="643427" y="321707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99522" y="5663171"/>
              <a:ext cx="284480" cy="330200"/>
            </a:xfrm>
            <a:custGeom>
              <a:avLst/>
              <a:gdLst/>
              <a:ahLst/>
              <a:cxnLst/>
              <a:rect l="l" t="t" r="r" b="b"/>
              <a:pathLst>
                <a:path w="284480" h="330200">
                  <a:moveTo>
                    <a:pt x="284443" y="52571"/>
                  </a:moveTo>
                  <a:lnTo>
                    <a:pt x="0" y="52571"/>
                  </a:lnTo>
                  <a:lnTo>
                    <a:pt x="0" y="0"/>
                  </a:lnTo>
                  <a:lnTo>
                    <a:pt x="284443" y="0"/>
                  </a:lnTo>
                  <a:lnTo>
                    <a:pt x="284443" y="52571"/>
                  </a:lnTo>
                  <a:close/>
                </a:path>
                <a:path w="284480" h="330200">
                  <a:moveTo>
                    <a:pt x="284443" y="329731"/>
                  </a:moveTo>
                  <a:lnTo>
                    <a:pt x="0" y="329731"/>
                  </a:lnTo>
                  <a:lnTo>
                    <a:pt x="0" y="277160"/>
                  </a:lnTo>
                  <a:lnTo>
                    <a:pt x="284443" y="277160"/>
                  </a:lnTo>
                  <a:lnTo>
                    <a:pt x="284443" y="329731"/>
                  </a:lnTo>
                  <a:close/>
                </a:path>
                <a:path w="284480" h="330200">
                  <a:moveTo>
                    <a:pt x="120711" y="237746"/>
                  </a:moveTo>
                  <a:lnTo>
                    <a:pt x="43031" y="237746"/>
                  </a:lnTo>
                  <a:lnTo>
                    <a:pt x="43031" y="277171"/>
                  </a:lnTo>
                  <a:lnTo>
                    <a:pt x="120711" y="277171"/>
                  </a:lnTo>
                  <a:lnTo>
                    <a:pt x="120711" y="237746"/>
                  </a:lnTo>
                  <a:close/>
                </a:path>
                <a:path w="284480" h="330200">
                  <a:moveTo>
                    <a:pt x="120711" y="52571"/>
                  </a:moveTo>
                  <a:lnTo>
                    <a:pt x="43031" y="52571"/>
                  </a:lnTo>
                  <a:lnTo>
                    <a:pt x="43031" y="91996"/>
                  </a:lnTo>
                  <a:lnTo>
                    <a:pt x="120711" y="91996"/>
                  </a:lnTo>
                  <a:lnTo>
                    <a:pt x="120711" y="52571"/>
                  </a:lnTo>
                  <a:close/>
                </a:path>
                <a:path w="284480" h="330200">
                  <a:moveTo>
                    <a:pt x="261733" y="52571"/>
                  </a:moveTo>
                  <a:lnTo>
                    <a:pt x="261733" y="277171"/>
                  </a:lnTo>
                </a:path>
                <a:path w="284480" h="330200">
                  <a:moveTo>
                    <a:pt x="236636" y="52571"/>
                  </a:moveTo>
                  <a:lnTo>
                    <a:pt x="236636" y="277171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53300" y="5695127"/>
              <a:ext cx="0" cy="264795"/>
            </a:xfrm>
            <a:custGeom>
              <a:avLst/>
              <a:gdLst/>
              <a:ahLst/>
              <a:cxnLst/>
              <a:rect l="l" t="t" r="r" b="b"/>
              <a:pathLst>
                <a:path h="264795">
                  <a:moveTo>
                    <a:pt x="0" y="0"/>
                  </a:moveTo>
                  <a:lnTo>
                    <a:pt x="0" y="264575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11731" y="5684566"/>
              <a:ext cx="83185" cy="285750"/>
            </a:xfrm>
            <a:custGeom>
              <a:avLst/>
              <a:gdLst/>
              <a:ahLst/>
              <a:cxnLst/>
              <a:rect l="l" t="t" r="r" b="b"/>
              <a:pathLst>
                <a:path w="83185" h="285750">
                  <a:moveTo>
                    <a:pt x="82867" y="241134"/>
                  </a:moveTo>
                  <a:lnTo>
                    <a:pt x="75463" y="234226"/>
                  </a:lnTo>
                  <a:lnTo>
                    <a:pt x="41427" y="270827"/>
                  </a:lnTo>
                  <a:lnTo>
                    <a:pt x="7429" y="234226"/>
                  </a:lnTo>
                  <a:lnTo>
                    <a:pt x="0" y="241134"/>
                  </a:lnTo>
                  <a:lnTo>
                    <a:pt x="41427" y="285711"/>
                  </a:lnTo>
                  <a:lnTo>
                    <a:pt x="82867" y="241134"/>
                  </a:lnTo>
                  <a:close/>
                </a:path>
                <a:path w="83185" h="285750">
                  <a:moveTo>
                    <a:pt x="82867" y="44564"/>
                  </a:moveTo>
                  <a:lnTo>
                    <a:pt x="41427" y="0"/>
                  </a:lnTo>
                  <a:lnTo>
                    <a:pt x="0" y="44564"/>
                  </a:lnTo>
                  <a:lnTo>
                    <a:pt x="7429" y="51473"/>
                  </a:lnTo>
                  <a:lnTo>
                    <a:pt x="41427" y="14884"/>
                  </a:lnTo>
                  <a:lnTo>
                    <a:pt x="75463" y="51473"/>
                  </a:lnTo>
                  <a:lnTo>
                    <a:pt x="82867" y="4456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131755" y="4543738"/>
            <a:ext cx="1193165" cy="1597660"/>
            <a:chOff x="3131755" y="4543738"/>
            <a:chExt cx="1193165" cy="1597660"/>
          </a:xfrm>
        </p:grpSpPr>
        <p:sp>
          <p:nvSpPr>
            <p:cNvPr id="24" name="object 24"/>
            <p:cNvSpPr/>
            <p:nvPr/>
          </p:nvSpPr>
          <p:spPr>
            <a:xfrm>
              <a:off x="3131755" y="4605372"/>
              <a:ext cx="1193165" cy="1201420"/>
            </a:xfrm>
            <a:custGeom>
              <a:avLst/>
              <a:gdLst/>
              <a:ahLst/>
              <a:cxnLst/>
              <a:rect l="l" t="t" r="r" b="b"/>
              <a:pathLst>
                <a:path w="1193164" h="1201420">
                  <a:moveTo>
                    <a:pt x="596491" y="0"/>
                  </a:moveTo>
                  <a:lnTo>
                    <a:pt x="547570" y="1990"/>
                  </a:lnTo>
                  <a:lnTo>
                    <a:pt x="499737" y="7860"/>
                  </a:lnTo>
                  <a:lnTo>
                    <a:pt x="453147" y="17455"/>
                  </a:lnTo>
                  <a:lnTo>
                    <a:pt x="407954" y="30618"/>
                  </a:lnTo>
                  <a:lnTo>
                    <a:pt x="364310" y="47198"/>
                  </a:lnTo>
                  <a:lnTo>
                    <a:pt x="322369" y="67037"/>
                  </a:lnTo>
                  <a:lnTo>
                    <a:pt x="282285" y="89983"/>
                  </a:lnTo>
                  <a:lnTo>
                    <a:pt x="244211" y="115880"/>
                  </a:lnTo>
                  <a:lnTo>
                    <a:pt x="208301" y="144574"/>
                  </a:lnTo>
                  <a:lnTo>
                    <a:pt x="174708" y="175911"/>
                  </a:lnTo>
                  <a:lnTo>
                    <a:pt x="143586" y="209735"/>
                  </a:lnTo>
                  <a:lnTo>
                    <a:pt x="115088" y="245893"/>
                  </a:lnTo>
                  <a:lnTo>
                    <a:pt x="89368" y="284229"/>
                  </a:lnTo>
                  <a:lnTo>
                    <a:pt x="66579" y="324589"/>
                  </a:lnTo>
                  <a:lnTo>
                    <a:pt x="46875" y="366818"/>
                  </a:lnTo>
                  <a:lnTo>
                    <a:pt x="30409" y="410763"/>
                  </a:lnTo>
                  <a:lnTo>
                    <a:pt x="17335" y="456268"/>
                  </a:lnTo>
                  <a:lnTo>
                    <a:pt x="7807" y="503178"/>
                  </a:lnTo>
                  <a:lnTo>
                    <a:pt x="1977" y="551340"/>
                  </a:lnTo>
                  <a:lnTo>
                    <a:pt x="0" y="600598"/>
                  </a:lnTo>
                  <a:lnTo>
                    <a:pt x="1977" y="649857"/>
                  </a:lnTo>
                  <a:lnTo>
                    <a:pt x="7807" y="698019"/>
                  </a:lnTo>
                  <a:lnTo>
                    <a:pt x="17335" y="744929"/>
                  </a:lnTo>
                  <a:lnTo>
                    <a:pt x="30409" y="790434"/>
                  </a:lnTo>
                  <a:lnTo>
                    <a:pt x="46875" y="834378"/>
                  </a:lnTo>
                  <a:lnTo>
                    <a:pt x="66579" y="876608"/>
                  </a:lnTo>
                  <a:lnTo>
                    <a:pt x="89368" y="916968"/>
                  </a:lnTo>
                  <a:lnTo>
                    <a:pt x="115088" y="955304"/>
                  </a:lnTo>
                  <a:lnTo>
                    <a:pt x="143586" y="991462"/>
                  </a:lnTo>
                  <a:lnTo>
                    <a:pt x="174708" y="1025286"/>
                  </a:lnTo>
                  <a:lnTo>
                    <a:pt x="208301" y="1056622"/>
                  </a:lnTo>
                  <a:lnTo>
                    <a:pt x="244211" y="1085316"/>
                  </a:lnTo>
                  <a:lnTo>
                    <a:pt x="282285" y="1111214"/>
                  </a:lnTo>
                  <a:lnTo>
                    <a:pt x="322369" y="1134159"/>
                  </a:lnTo>
                  <a:lnTo>
                    <a:pt x="364310" y="1153999"/>
                  </a:lnTo>
                  <a:lnTo>
                    <a:pt x="407954" y="1170578"/>
                  </a:lnTo>
                  <a:lnTo>
                    <a:pt x="453147" y="1183742"/>
                  </a:lnTo>
                  <a:lnTo>
                    <a:pt x="499737" y="1193336"/>
                  </a:lnTo>
                  <a:lnTo>
                    <a:pt x="547570" y="1199206"/>
                  </a:lnTo>
                  <a:lnTo>
                    <a:pt x="596491" y="1201197"/>
                  </a:lnTo>
                  <a:lnTo>
                    <a:pt x="645413" y="1199206"/>
                  </a:lnTo>
                  <a:lnTo>
                    <a:pt x="693245" y="1193336"/>
                  </a:lnTo>
                  <a:lnTo>
                    <a:pt x="739835" y="1183742"/>
                  </a:lnTo>
                  <a:lnTo>
                    <a:pt x="785028" y="1170578"/>
                  </a:lnTo>
                  <a:lnTo>
                    <a:pt x="828672" y="1153999"/>
                  </a:lnTo>
                  <a:lnTo>
                    <a:pt x="870613" y="1134159"/>
                  </a:lnTo>
                  <a:lnTo>
                    <a:pt x="910697" y="1111214"/>
                  </a:lnTo>
                  <a:lnTo>
                    <a:pt x="948771" y="1085316"/>
                  </a:lnTo>
                  <a:lnTo>
                    <a:pt x="984681" y="1056622"/>
                  </a:lnTo>
                  <a:lnTo>
                    <a:pt x="1018274" y="1025286"/>
                  </a:lnTo>
                  <a:lnTo>
                    <a:pt x="1049396" y="991462"/>
                  </a:lnTo>
                  <a:lnTo>
                    <a:pt x="1077894" y="955304"/>
                  </a:lnTo>
                  <a:lnTo>
                    <a:pt x="1103614" y="916968"/>
                  </a:lnTo>
                  <a:lnTo>
                    <a:pt x="1126403" y="876608"/>
                  </a:lnTo>
                  <a:lnTo>
                    <a:pt x="1146107" y="834378"/>
                  </a:lnTo>
                  <a:lnTo>
                    <a:pt x="1162573" y="790434"/>
                  </a:lnTo>
                  <a:lnTo>
                    <a:pt x="1175647" y="744929"/>
                  </a:lnTo>
                  <a:lnTo>
                    <a:pt x="1185176" y="698019"/>
                  </a:lnTo>
                  <a:lnTo>
                    <a:pt x="1191005" y="649857"/>
                  </a:lnTo>
                  <a:lnTo>
                    <a:pt x="1192983" y="600598"/>
                  </a:lnTo>
                  <a:lnTo>
                    <a:pt x="1191005" y="551340"/>
                  </a:lnTo>
                  <a:lnTo>
                    <a:pt x="1185176" y="503178"/>
                  </a:lnTo>
                  <a:lnTo>
                    <a:pt x="1175647" y="456268"/>
                  </a:lnTo>
                  <a:lnTo>
                    <a:pt x="1162573" y="410763"/>
                  </a:lnTo>
                  <a:lnTo>
                    <a:pt x="1146107" y="366818"/>
                  </a:lnTo>
                  <a:lnTo>
                    <a:pt x="1126403" y="324589"/>
                  </a:lnTo>
                  <a:lnTo>
                    <a:pt x="1103614" y="284229"/>
                  </a:lnTo>
                  <a:lnTo>
                    <a:pt x="1077894" y="245893"/>
                  </a:lnTo>
                  <a:lnTo>
                    <a:pt x="1049396" y="209735"/>
                  </a:lnTo>
                  <a:lnTo>
                    <a:pt x="1018274" y="175911"/>
                  </a:lnTo>
                  <a:lnTo>
                    <a:pt x="984681" y="144574"/>
                  </a:lnTo>
                  <a:lnTo>
                    <a:pt x="948771" y="115880"/>
                  </a:lnTo>
                  <a:lnTo>
                    <a:pt x="910697" y="89983"/>
                  </a:lnTo>
                  <a:lnTo>
                    <a:pt x="870613" y="67037"/>
                  </a:lnTo>
                  <a:lnTo>
                    <a:pt x="828672" y="47198"/>
                  </a:lnTo>
                  <a:lnTo>
                    <a:pt x="785028" y="30618"/>
                  </a:lnTo>
                  <a:lnTo>
                    <a:pt x="739835" y="17455"/>
                  </a:lnTo>
                  <a:lnTo>
                    <a:pt x="693245" y="7860"/>
                  </a:lnTo>
                  <a:lnTo>
                    <a:pt x="645413" y="1990"/>
                  </a:lnTo>
                  <a:lnTo>
                    <a:pt x="59649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3844" y="5057034"/>
              <a:ext cx="374015" cy="704850"/>
            </a:xfrm>
            <a:custGeom>
              <a:avLst/>
              <a:gdLst/>
              <a:ahLst/>
              <a:cxnLst/>
              <a:rect l="l" t="t" r="r" b="b"/>
              <a:pathLst>
                <a:path w="374014" h="704850">
                  <a:moveTo>
                    <a:pt x="373862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421640"/>
                  </a:lnTo>
                  <a:lnTo>
                    <a:pt x="104533" y="530606"/>
                  </a:lnTo>
                  <a:lnTo>
                    <a:pt x="55435" y="530606"/>
                  </a:lnTo>
                  <a:lnTo>
                    <a:pt x="55435" y="647446"/>
                  </a:lnTo>
                  <a:lnTo>
                    <a:pt x="104533" y="647446"/>
                  </a:lnTo>
                  <a:lnTo>
                    <a:pt x="104533" y="704596"/>
                  </a:lnTo>
                  <a:lnTo>
                    <a:pt x="269379" y="704596"/>
                  </a:lnTo>
                  <a:lnTo>
                    <a:pt x="269379" y="647446"/>
                  </a:lnTo>
                  <a:lnTo>
                    <a:pt x="318477" y="647446"/>
                  </a:lnTo>
                  <a:lnTo>
                    <a:pt x="318477" y="530606"/>
                  </a:lnTo>
                  <a:lnTo>
                    <a:pt x="269379" y="530606"/>
                  </a:lnTo>
                  <a:lnTo>
                    <a:pt x="269379" y="421386"/>
                  </a:lnTo>
                  <a:lnTo>
                    <a:pt x="269354" y="43180"/>
                  </a:lnTo>
                  <a:lnTo>
                    <a:pt x="373862" y="43180"/>
                  </a:lnTo>
                  <a:lnTo>
                    <a:pt x="373862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1995" y="5593123"/>
              <a:ext cx="253089" cy="16383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816578" y="5062266"/>
              <a:ext cx="364490" cy="530860"/>
            </a:xfrm>
            <a:custGeom>
              <a:avLst/>
              <a:gdLst/>
              <a:ahLst/>
              <a:cxnLst/>
              <a:rect l="l" t="t" r="r" b="b"/>
              <a:pathLst>
                <a:path w="364489" h="530860">
                  <a:moveTo>
                    <a:pt x="36391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104508" y="33020"/>
                  </a:lnTo>
                  <a:lnTo>
                    <a:pt x="104508" y="530860"/>
                  </a:lnTo>
                  <a:lnTo>
                    <a:pt x="259397" y="530860"/>
                  </a:lnTo>
                  <a:lnTo>
                    <a:pt x="259397" y="33020"/>
                  </a:lnTo>
                  <a:lnTo>
                    <a:pt x="363918" y="33020"/>
                  </a:lnTo>
                  <a:lnTo>
                    <a:pt x="3639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7015" y="5587469"/>
              <a:ext cx="213938" cy="17399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811613" y="5056615"/>
              <a:ext cx="374015" cy="695960"/>
            </a:xfrm>
            <a:custGeom>
              <a:avLst/>
              <a:gdLst/>
              <a:ahLst/>
              <a:cxnLst/>
              <a:rect l="l" t="t" r="r" b="b"/>
              <a:pathLst>
                <a:path w="374014" h="695960">
                  <a:moveTo>
                    <a:pt x="3738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302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530860"/>
                  </a:lnTo>
                  <a:lnTo>
                    <a:pt x="114439" y="530860"/>
                  </a:lnTo>
                  <a:lnTo>
                    <a:pt x="114439" y="43180"/>
                  </a:lnTo>
                  <a:lnTo>
                    <a:pt x="114439" y="33020"/>
                  </a:lnTo>
                  <a:lnTo>
                    <a:pt x="9931" y="33020"/>
                  </a:lnTo>
                  <a:lnTo>
                    <a:pt x="9931" y="10160"/>
                  </a:lnTo>
                  <a:lnTo>
                    <a:pt x="363905" y="10160"/>
                  </a:lnTo>
                  <a:lnTo>
                    <a:pt x="363905" y="33020"/>
                  </a:lnTo>
                  <a:lnTo>
                    <a:pt x="259397" y="33020"/>
                  </a:lnTo>
                  <a:lnTo>
                    <a:pt x="259397" y="43180"/>
                  </a:lnTo>
                  <a:lnTo>
                    <a:pt x="259397" y="530860"/>
                  </a:lnTo>
                  <a:lnTo>
                    <a:pt x="259397" y="541020"/>
                  </a:lnTo>
                  <a:lnTo>
                    <a:pt x="308495" y="541020"/>
                  </a:lnTo>
                  <a:lnTo>
                    <a:pt x="308495" y="637540"/>
                  </a:lnTo>
                  <a:lnTo>
                    <a:pt x="259397" y="637540"/>
                  </a:lnTo>
                  <a:lnTo>
                    <a:pt x="259397" y="647700"/>
                  </a:lnTo>
                  <a:lnTo>
                    <a:pt x="259397" y="695960"/>
                  </a:lnTo>
                  <a:lnTo>
                    <a:pt x="269328" y="695960"/>
                  </a:lnTo>
                  <a:lnTo>
                    <a:pt x="269328" y="647700"/>
                  </a:lnTo>
                  <a:lnTo>
                    <a:pt x="318439" y="647700"/>
                  </a:lnTo>
                  <a:lnTo>
                    <a:pt x="318439" y="637540"/>
                  </a:lnTo>
                  <a:lnTo>
                    <a:pt x="318439" y="541020"/>
                  </a:lnTo>
                  <a:lnTo>
                    <a:pt x="318439" y="530860"/>
                  </a:lnTo>
                  <a:lnTo>
                    <a:pt x="269328" y="530860"/>
                  </a:lnTo>
                  <a:lnTo>
                    <a:pt x="269328" y="43180"/>
                  </a:lnTo>
                  <a:lnTo>
                    <a:pt x="373849" y="43180"/>
                  </a:lnTo>
                  <a:lnTo>
                    <a:pt x="373849" y="33020"/>
                  </a:lnTo>
                  <a:lnTo>
                    <a:pt x="373849" y="10160"/>
                  </a:lnTo>
                  <a:lnTo>
                    <a:pt x="373849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42271" y="5629575"/>
              <a:ext cx="239395" cy="38735"/>
            </a:xfrm>
            <a:custGeom>
              <a:avLst/>
              <a:gdLst/>
              <a:ahLst/>
              <a:cxnLst/>
              <a:rect l="l" t="t" r="r" b="b"/>
              <a:pathLst>
                <a:path w="23939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39395" h="38735">
                  <a:moveTo>
                    <a:pt x="239204" y="19215"/>
                  </a:moveTo>
                  <a:lnTo>
                    <a:pt x="237705" y="11734"/>
                  </a:lnTo>
                  <a:lnTo>
                    <a:pt x="233616" y="5626"/>
                  </a:lnTo>
                  <a:lnTo>
                    <a:pt x="227545" y="1511"/>
                  </a:lnTo>
                  <a:lnTo>
                    <a:pt x="220129" y="0"/>
                  </a:lnTo>
                  <a:lnTo>
                    <a:pt x="212699" y="1511"/>
                  </a:lnTo>
                  <a:lnTo>
                    <a:pt x="206629" y="5626"/>
                  </a:lnTo>
                  <a:lnTo>
                    <a:pt x="202539" y="11734"/>
                  </a:lnTo>
                  <a:lnTo>
                    <a:pt x="201041" y="19215"/>
                  </a:lnTo>
                  <a:lnTo>
                    <a:pt x="202539" y="26695"/>
                  </a:lnTo>
                  <a:lnTo>
                    <a:pt x="206629" y="32804"/>
                  </a:lnTo>
                  <a:lnTo>
                    <a:pt x="212699" y="36918"/>
                  </a:lnTo>
                  <a:lnTo>
                    <a:pt x="220129" y="38430"/>
                  </a:lnTo>
                  <a:lnTo>
                    <a:pt x="227545" y="36918"/>
                  </a:lnTo>
                  <a:lnTo>
                    <a:pt x="233616" y="32804"/>
                  </a:lnTo>
                  <a:lnTo>
                    <a:pt x="237705" y="26695"/>
                  </a:lnTo>
                  <a:lnTo>
                    <a:pt x="239204" y="192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87012" y="5629575"/>
              <a:ext cx="222885" cy="38735"/>
            </a:xfrm>
            <a:custGeom>
              <a:avLst/>
              <a:gdLst/>
              <a:ahLst/>
              <a:cxnLst/>
              <a:rect l="l" t="t" r="r" b="b"/>
              <a:pathLst>
                <a:path w="22288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22885" h="38735">
                  <a:moveTo>
                    <a:pt x="222656" y="19215"/>
                  </a:moveTo>
                  <a:lnTo>
                    <a:pt x="221157" y="11734"/>
                  </a:lnTo>
                  <a:lnTo>
                    <a:pt x="217068" y="5626"/>
                  </a:lnTo>
                  <a:lnTo>
                    <a:pt x="210997" y="1511"/>
                  </a:lnTo>
                  <a:lnTo>
                    <a:pt x="203581" y="0"/>
                  </a:lnTo>
                  <a:lnTo>
                    <a:pt x="196151" y="1511"/>
                  </a:lnTo>
                  <a:lnTo>
                    <a:pt x="190080" y="5626"/>
                  </a:lnTo>
                  <a:lnTo>
                    <a:pt x="185991" y="11734"/>
                  </a:lnTo>
                  <a:lnTo>
                    <a:pt x="184492" y="19215"/>
                  </a:lnTo>
                  <a:lnTo>
                    <a:pt x="185991" y="26695"/>
                  </a:lnTo>
                  <a:lnTo>
                    <a:pt x="190080" y="32804"/>
                  </a:lnTo>
                  <a:lnTo>
                    <a:pt x="196151" y="36918"/>
                  </a:lnTo>
                  <a:lnTo>
                    <a:pt x="203581" y="38430"/>
                  </a:lnTo>
                  <a:lnTo>
                    <a:pt x="210997" y="36918"/>
                  </a:lnTo>
                  <a:lnTo>
                    <a:pt x="217068" y="32804"/>
                  </a:lnTo>
                  <a:lnTo>
                    <a:pt x="221157" y="26695"/>
                  </a:lnTo>
                  <a:lnTo>
                    <a:pt x="222656" y="19215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315451" y="0"/>
                  </a:moveTo>
                  <a:lnTo>
                    <a:pt x="268837" y="3444"/>
                  </a:lnTo>
                  <a:lnTo>
                    <a:pt x="224346" y="13450"/>
                  </a:lnTo>
                  <a:lnTo>
                    <a:pt x="182466" y="29525"/>
                  </a:lnTo>
                  <a:lnTo>
                    <a:pt x="143686" y="51179"/>
                  </a:lnTo>
                  <a:lnTo>
                    <a:pt x="108493" y="77921"/>
                  </a:lnTo>
                  <a:lnTo>
                    <a:pt x="77376" y="109258"/>
                  </a:lnTo>
                  <a:lnTo>
                    <a:pt x="50822" y="144699"/>
                  </a:lnTo>
                  <a:lnTo>
                    <a:pt x="29319" y="183754"/>
                  </a:lnTo>
                  <a:lnTo>
                    <a:pt x="13356" y="225931"/>
                  </a:lnTo>
                  <a:lnTo>
                    <a:pt x="3420" y="270737"/>
                  </a:lnTo>
                  <a:lnTo>
                    <a:pt x="0" y="317683"/>
                  </a:lnTo>
                  <a:lnTo>
                    <a:pt x="3420" y="364629"/>
                  </a:lnTo>
                  <a:lnTo>
                    <a:pt x="13356" y="409436"/>
                  </a:lnTo>
                  <a:lnTo>
                    <a:pt x="29319" y="451613"/>
                  </a:lnTo>
                  <a:lnTo>
                    <a:pt x="50822" y="490667"/>
                  </a:lnTo>
                  <a:lnTo>
                    <a:pt x="77376" y="526109"/>
                  </a:lnTo>
                  <a:lnTo>
                    <a:pt x="108493" y="557446"/>
                  </a:lnTo>
                  <a:lnTo>
                    <a:pt x="143686" y="584188"/>
                  </a:lnTo>
                  <a:lnTo>
                    <a:pt x="182466" y="605842"/>
                  </a:lnTo>
                  <a:lnTo>
                    <a:pt x="224346" y="621917"/>
                  </a:lnTo>
                  <a:lnTo>
                    <a:pt x="268837" y="631923"/>
                  </a:lnTo>
                  <a:lnTo>
                    <a:pt x="315451" y="635367"/>
                  </a:lnTo>
                  <a:lnTo>
                    <a:pt x="362065" y="631923"/>
                  </a:lnTo>
                  <a:lnTo>
                    <a:pt x="406556" y="621917"/>
                  </a:lnTo>
                  <a:lnTo>
                    <a:pt x="448435" y="605842"/>
                  </a:lnTo>
                  <a:lnTo>
                    <a:pt x="487215" y="584188"/>
                  </a:lnTo>
                  <a:lnTo>
                    <a:pt x="522408" y="557446"/>
                  </a:lnTo>
                  <a:lnTo>
                    <a:pt x="553525" y="526109"/>
                  </a:lnTo>
                  <a:lnTo>
                    <a:pt x="580080" y="490667"/>
                  </a:lnTo>
                  <a:lnTo>
                    <a:pt x="601582" y="451613"/>
                  </a:lnTo>
                  <a:lnTo>
                    <a:pt x="617546" y="409436"/>
                  </a:lnTo>
                  <a:lnTo>
                    <a:pt x="627481" y="364629"/>
                  </a:lnTo>
                  <a:lnTo>
                    <a:pt x="630902" y="317683"/>
                  </a:lnTo>
                  <a:lnTo>
                    <a:pt x="627481" y="270737"/>
                  </a:lnTo>
                  <a:lnTo>
                    <a:pt x="617546" y="225931"/>
                  </a:lnTo>
                  <a:lnTo>
                    <a:pt x="601582" y="183754"/>
                  </a:lnTo>
                  <a:lnTo>
                    <a:pt x="580080" y="144699"/>
                  </a:lnTo>
                  <a:lnTo>
                    <a:pt x="553525" y="109258"/>
                  </a:lnTo>
                  <a:lnTo>
                    <a:pt x="522408" y="77921"/>
                  </a:lnTo>
                  <a:lnTo>
                    <a:pt x="487215" y="51179"/>
                  </a:lnTo>
                  <a:lnTo>
                    <a:pt x="448435" y="29525"/>
                  </a:lnTo>
                  <a:lnTo>
                    <a:pt x="406556" y="13450"/>
                  </a:lnTo>
                  <a:lnTo>
                    <a:pt x="362065" y="3444"/>
                  </a:lnTo>
                  <a:lnTo>
                    <a:pt x="3154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630902" y="317683"/>
                  </a:moveTo>
                  <a:lnTo>
                    <a:pt x="627481" y="364629"/>
                  </a:lnTo>
                  <a:lnTo>
                    <a:pt x="617546" y="409436"/>
                  </a:lnTo>
                  <a:lnTo>
                    <a:pt x="601582" y="451613"/>
                  </a:lnTo>
                  <a:lnTo>
                    <a:pt x="580080" y="490667"/>
                  </a:lnTo>
                  <a:lnTo>
                    <a:pt x="553525" y="526109"/>
                  </a:lnTo>
                  <a:lnTo>
                    <a:pt x="522408" y="557446"/>
                  </a:lnTo>
                  <a:lnTo>
                    <a:pt x="487215" y="584188"/>
                  </a:lnTo>
                  <a:lnTo>
                    <a:pt x="448435" y="605842"/>
                  </a:lnTo>
                  <a:lnTo>
                    <a:pt x="406556" y="621917"/>
                  </a:lnTo>
                  <a:lnTo>
                    <a:pt x="362065" y="631923"/>
                  </a:lnTo>
                  <a:lnTo>
                    <a:pt x="315451" y="635367"/>
                  </a:lnTo>
                  <a:lnTo>
                    <a:pt x="268837" y="631923"/>
                  </a:lnTo>
                  <a:lnTo>
                    <a:pt x="224346" y="621917"/>
                  </a:lnTo>
                  <a:lnTo>
                    <a:pt x="182466" y="605842"/>
                  </a:lnTo>
                  <a:lnTo>
                    <a:pt x="143686" y="584188"/>
                  </a:lnTo>
                  <a:lnTo>
                    <a:pt x="108493" y="557446"/>
                  </a:lnTo>
                  <a:lnTo>
                    <a:pt x="77376" y="526109"/>
                  </a:lnTo>
                  <a:lnTo>
                    <a:pt x="50822" y="490667"/>
                  </a:lnTo>
                  <a:lnTo>
                    <a:pt x="29319" y="451613"/>
                  </a:lnTo>
                  <a:lnTo>
                    <a:pt x="13356" y="409436"/>
                  </a:lnTo>
                  <a:lnTo>
                    <a:pt x="3420" y="364629"/>
                  </a:lnTo>
                  <a:lnTo>
                    <a:pt x="0" y="317683"/>
                  </a:lnTo>
                  <a:lnTo>
                    <a:pt x="3420" y="270737"/>
                  </a:lnTo>
                  <a:lnTo>
                    <a:pt x="13356" y="225931"/>
                  </a:lnTo>
                  <a:lnTo>
                    <a:pt x="29319" y="183754"/>
                  </a:lnTo>
                  <a:lnTo>
                    <a:pt x="50822" y="144699"/>
                  </a:lnTo>
                  <a:lnTo>
                    <a:pt x="77376" y="109258"/>
                  </a:lnTo>
                  <a:lnTo>
                    <a:pt x="108493" y="77921"/>
                  </a:lnTo>
                  <a:lnTo>
                    <a:pt x="143686" y="51179"/>
                  </a:lnTo>
                  <a:lnTo>
                    <a:pt x="182466" y="29525"/>
                  </a:lnTo>
                  <a:lnTo>
                    <a:pt x="224346" y="13450"/>
                  </a:lnTo>
                  <a:lnTo>
                    <a:pt x="268837" y="3444"/>
                  </a:lnTo>
                  <a:lnTo>
                    <a:pt x="315451" y="0"/>
                  </a:lnTo>
                  <a:lnTo>
                    <a:pt x="362065" y="3444"/>
                  </a:lnTo>
                  <a:lnTo>
                    <a:pt x="406556" y="13450"/>
                  </a:lnTo>
                  <a:lnTo>
                    <a:pt x="448435" y="29525"/>
                  </a:lnTo>
                  <a:lnTo>
                    <a:pt x="487215" y="51179"/>
                  </a:lnTo>
                  <a:lnTo>
                    <a:pt x="522408" y="77921"/>
                  </a:lnTo>
                  <a:lnTo>
                    <a:pt x="553525" y="109258"/>
                  </a:lnTo>
                  <a:lnTo>
                    <a:pt x="580080" y="144699"/>
                  </a:lnTo>
                  <a:lnTo>
                    <a:pt x="601582" y="183754"/>
                  </a:lnTo>
                  <a:lnTo>
                    <a:pt x="617546" y="225931"/>
                  </a:lnTo>
                  <a:lnTo>
                    <a:pt x="627481" y="270737"/>
                  </a:lnTo>
                  <a:lnTo>
                    <a:pt x="630902" y="317683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35692" y="5683742"/>
              <a:ext cx="381000" cy="275590"/>
            </a:xfrm>
            <a:custGeom>
              <a:avLst/>
              <a:gdLst/>
              <a:ahLst/>
              <a:cxnLst/>
              <a:rect l="l" t="t" r="r" b="b"/>
              <a:pathLst>
                <a:path w="381000" h="275589">
                  <a:moveTo>
                    <a:pt x="324083" y="252026"/>
                  </a:moveTo>
                  <a:lnTo>
                    <a:pt x="324083" y="269709"/>
                  </a:lnTo>
                  <a:lnTo>
                    <a:pt x="324083" y="272790"/>
                  </a:lnTo>
                  <a:lnTo>
                    <a:pt x="326567" y="275297"/>
                  </a:lnTo>
                  <a:lnTo>
                    <a:pt x="329623" y="275297"/>
                  </a:lnTo>
                  <a:lnTo>
                    <a:pt x="371317" y="275297"/>
                  </a:lnTo>
                  <a:lnTo>
                    <a:pt x="374386" y="275297"/>
                  </a:lnTo>
                  <a:lnTo>
                    <a:pt x="376857" y="272790"/>
                  </a:lnTo>
                  <a:lnTo>
                    <a:pt x="376857" y="269709"/>
                  </a:lnTo>
                  <a:lnTo>
                    <a:pt x="376857" y="245340"/>
                  </a:lnTo>
                  <a:lnTo>
                    <a:pt x="361675" y="249951"/>
                  </a:lnTo>
                  <a:lnTo>
                    <a:pt x="345953" y="251960"/>
                  </a:lnTo>
                  <a:lnTo>
                    <a:pt x="332489" y="252331"/>
                  </a:lnTo>
                  <a:lnTo>
                    <a:pt x="324083" y="252026"/>
                  </a:lnTo>
                </a:path>
                <a:path w="381000" h="275589">
                  <a:moveTo>
                    <a:pt x="1850" y="245340"/>
                  </a:moveTo>
                  <a:lnTo>
                    <a:pt x="1850" y="269709"/>
                  </a:lnTo>
                  <a:lnTo>
                    <a:pt x="1850" y="272790"/>
                  </a:lnTo>
                  <a:lnTo>
                    <a:pt x="4334" y="275297"/>
                  </a:lnTo>
                  <a:lnTo>
                    <a:pt x="7390" y="275297"/>
                  </a:lnTo>
                  <a:lnTo>
                    <a:pt x="49096" y="275297"/>
                  </a:lnTo>
                  <a:lnTo>
                    <a:pt x="52153" y="275297"/>
                  </a:lnTo>
                  <a:lnTo>
                    <a:pt x="54636" y="272790"/>
                  </a:lnTo>
                  <a:lnTo>
                    <a:pt x="54636" y="269709"/>
                  </a:lnTo>
                  <a:lnTo>
                    <a:pt x="54636" y="252026"/>
                  </a:lnTo>
                  <a:lnTo>
                    <a:pt x="46226" y="252331"/>
                  </a:lnTo>
                  <a:lnTo>
                    <a:pt x="32761" y="251960"/>
                  </a:lnTo>
                  <a:lnTo>
                    <a:pt x="17037" y="249951"/>
                  </a:lnTo>
                  <a:lnTo>
                    <a:pt x="1850" y="245340"/>
                  </a:lnTo>
                </a:path>
                <a:path w="381000" h="275589">
                  <a:moveTo>
                    <a:pt x="40189" y="76044"/>
                  </a:moveTo>
                  <a:lnTo>
                    <a:pt x="42647" y="65065"/>
                  </a:lnTo>
                  <a:lnTo>
                    <a:pt x="41196" y="57627"/>
                  </a:lnTo>
                  <a:lnTo>
                    <a:pt x="38428" y="53404"/>
                  </a:lnTo>
                  <a:lnTo>
                    <a:pt x="36929" y="52069"/>
                  </a:lnTo>
                  <a:lnTo>
                    <a:pt x="31067" y="48822"/>
                  </a:lnTo>
                  <a:lnTo>
                    <a:pt x="15820" y="52368"/>
                  </a:lnTo>
                  <a:lnTo>
                    <a:pt x="2340" y="57096"/>
                  </a:lnTo>
                  <a:lnTo>
                    <a:pt x="0" y="66254"/>
                  </a:lnTo>
                  <a:lnTo>
                    <a:pt x="2041" y="78671"/>
                  </a:lnTo>
                  <a:lnTo>
                    <a:pt x="9086" y="78373"/>
                  </a:lnTo>
                  <a:lnTo>
                    <a:pt x="17159" y="78009"/>
                  </a:lnTo>
                  <a:lnTo>
                    <a:pt x="27494" y="77209"/>
                  </a:lnTo>
                  <a:lnTo>
                    <a:pt x="36400" y="76408"/>
                  </a:lnTo>
                  <a:lnTo>
                    <a:pt x="40189" y="76044"/>
                  </a:lnTo>
                </a:path>
                <a:path w="381000" h="275589">
                  <a:moveTo>
                    <a:pt x="340357" y="76044"/>
                  </a:moveTo>
                  <a:lnTo>
                    <a:pt x="354054" y="77391"/>
                  </a:lnTo>
                  <a:lnTo>
                    <a:pt x="361861" y="78082"/>
                  </a:lnTo>
                  <a:lnTo>
                    <a:pt x="366695" y="78336"/>
                  </a:lnTo>
                  <a:lnTo>
                    <a:pt x="371472" y="78373"/>
                  </a:lnTo>
                  <a:lnTo>
                    <a:pt x="378505" y="78671"/>
                  </a:lnTo>
                  <a:lnTo>
                    <a:pt x="380559" y="66254"/>
                  </a:lnTo>
                  <a:lnTo>
                    <a:pt x="378207" y="57096"/>
                  </a:lnTo>
                  <a:lnTo>
                    <a:pt x="364726" y="52368"/>
                  </a:lnTo>
                  <a:lnTo>
                    <a:pt x="349479" y="48822"/>
                  </a:lnTo>
                  <a:lnTo>
                    <a:pt x="343617" y="52069"/>
                  </a:lnTo>
                  <a:lnTo>
                    <a:pt x="337776" y="56285"/>
                  </a:lnTo>
                  <a:lnTo>
                    <a:pt x="335490" y="60188"/>
                  </a:lnTo>
                  <a:lnTo>
                    <a:pt x="336452" y="66025"/>
                  </a:lnTo>
                  <a:lnTo>
                    <a:pt x="340357" y="76044"/>
                  </a:lnTo>
                </a:path>
                <a:path w="381000" h="275589">
                  <a:moveTo>
                    <a:pt x="331128" y="69657"/>
                  </a:moveTo>
                  <a:lnTo>
                    <a:pt x="303862" y="25215"/>
                  </a:lnTo>
                  <a:lnTo>
                    <a:pt x="265015" y="1833"/>
                  </a:lnTo>
                  <a:lnTo>
                    <a:pt x="211166" y="91"/>
                  </a:lnTo>
                  <a:lnTo>
                    <a:pt x="189366" y="0"/>
                  </a:lnTo>
                  <a:lnTo>
                    <a:pt x="167559" y="91"/>
                  </a:lnTo>
                  <a:lnTo>
                    <a:pt x="113710" y="1833"/>
                  </a:lnTo>
                  <a:lnTo>
                    <a:pt x="73639" y="24522"/>
                  </a:lnTo>
                  <a:lnTo>
                    <a:pt x="55231" y="51176"/>
                  </a:lnTo>
                  <a:lnTo>
                    <a:pt x="47592" y="69657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39358" y="5793231"/>
              <a:ext cx="371389" cy="77716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530936" y="5753400"/>
              <a:ext cx="388620" cy="177800"/>
            </a:xfrm>
            <a:custGeom>
              <a:avLst/>
              <a:gdLst/>
              <a:ahLst/>
              <a:cxnLst/>
              <a:rect l="l" t="t" r="r" b="b"/>
              <a:pathLst>
                <a:path w="388620" h="177800">
                  <a:moveTo>
                    <a:pt x="52348" y="0"/>
                  </a:moveTo>
                  <a:lnTo>
                    <a:pt x="22805" y="28610"/>
                  </a:lnTo>
                  <a:lnTo>
                    <a:pt x="15717" y="39413"/>
                  </a:lnTo>
                  <a:lnTo>
                    <a:pt x="10810" y="43186"/>
                  </a:lnTo>
                  <a:lnTo>
                    <a:pt x="2452" y="49836"/>
                  </a:lnTo>
                  <a:lnTo>
                    <a:pt x="1867" y="58517"/>
                  </a:lnTo>
                  <a:lnTo>
                    <a:pt x="479" y="80494"/>
                  </a:lnTo>
                  <a:lnTo>
                    <a:pt x="0" y="94699"/>
                  </a:lnTo>
                  <a:lnTo>
                    <a:pt x="15" y="102338"/>
                  </a:lnTo>
                  <a:lnTo>
                    <a:pt x="111" y="104617"/>
                  </a:lnTo>
                  <a:lnTo>
                    <a:pt x="641" y="118310"/>
                  </a:lnTo>
                  <a:lnTo>
                    <a:pt x="2750" y="163576"/>
                  </a:lnTo>
                  <a:lnTo>
                    <a:pt x="33973" y="177760"/>
                  </a:lnTo>
                  <a:lnTo>
                    <a:pt x="53140" y="177344"/>
                  </a:lnTo>
                  <a:lnTo>
                    <a:pt x="63561" y="176429"/>
                  </a:lnTo>
                  <a:lnTo>
                    <a:pt x="67878" y="175514"/>
                  </a:lnTo>
                  <a:lnTo>
                    <a:pt x="68730" y="175098"/>
                  </a:lnTo>
                  <a:lnTo>
                    <a:pt x="81103" y="156639"/>
                  </a:lnTo>
                  <a:lnTo>
                    <a:pt x="94181" y="144121"/>
                  </a:lnTo>
                  <a:lnTo>
                    <a:pt x="132138" y="130641"/>
                  </a:lnTo>
                  <a:lnTo>
                    <a:pt x="134709" y="130765"/>
                  </a:lnTo>
                  <a:lnTo>
                    <a:pt x="186230" y="130765"/>
                  </a:lnTo>
                  <a:lnTo>
                    <a:pt x="202003" y="130765"/>
                  </a:lnTo>
                  <a:lnTo>
                    <a:pt x="253523" y="130765"/>
                  </a:lnTo>
                  <a:lnTo>
                    <a:pt x="262586" y="130082"/>
                  </a:lnTo>
                  <a:lnTo>
                    <a:pt x="268309" y="130269"/>
                  </a:lnTo>
                  <a:lnTo>
                    <a:pt x="273126" y="131702"/>
                  </a:lnTo>
                  <a:lnTo>
                    <a:pt x="279468" y="134753"/>
                  </a:lnTo>
                  <a:lnTo>
                    <a:pt x="294446" y="141871"/>
                  </a:lnTo>
                  <a:lnTo>
                    <a:pt x="303609" y="148446"/>
                  </a:lnTo>
                  <a:lnTo>
                    <a:pt x="310710" y="158261"/>
                  </a:lnTo>
                  <a:lnTo>
                    <a:pt x="319503" y="175098"/>
                  </a:lnTo>
                  <a:lnTo>
                    <a:pt x="321281" y="176637"/>
                  </a:lnTo>
                  <a:lnTo>
                    <a:pt x="325494" y="177427"/>
                  </a:lnTo>
                  <a:lnTo>
                    <a:pt x="335397" y="177719"/>
                  </a:lnTo>
                  <a:lnTo>
                    <a:pt x="354248" y="177760"/>
                  </a:lnTo>
                  <a:lnTo>
                    <a:pt x="372298" y="176289"/>
                  </a:lnTo>
                  <a:lnTo>
                    <a:pt x="386934" y="133664"/>
                  </a:lnTo>
                  <a:lnTo>
                    <a:pt x="388109" y="104617"/>
                  </a:lnTo>
                  <a:lnTo>
                    <a:pt x="388579" y="97664"/>
                  </a:lnTo>
                  <a:lnTo>
                    <a:pt x="388552" y="90544"/>
                  </a:lnTo>
                  <a:lnTo>
                    <a:pt x="387866" y="78936"/>
                  </a:lnTo>
                  <a:lnTo>
                    <a:pt x="386354" y="58517"/>
                  </a:lnTo>
                </a:path>
                <a:path w="388620" h="177800">
                  <a:moveTo>
                    <a:pt x="386354" y="58517"/>
                  </a:moveTo>
                  <a:lnTo>
                    <a:pt x="385769" y="49836"/>
                  </a:lnTo>
                  <a:lnTo>
                    <a:pt x="377411" y="43186"/>
                  </a:lnTo>
                  <a:lnTo>
                    <a:pt x="372504" y="39413"/>
                  </a:lnTo>
                  <a:lnTo>
                    <a:pt x="372205" y="38112"/>
                  </a:lnTo>
                  <a:lnTo>
                    <a:pt x="368280" y="30410"/>
                  </a:lnTo>
                  <a:lnTo>
                    <a:pt x="363188" y="23873"/>
                  </a:lnTo>
                  <a:lnTo>
                    <a:pt x="353524" y="14927"/>
                  </a:lnTo>
                  <a:lnTo>
                    <a:pt x="335884" y="0"/>
                  </a:lnTo>
                </a:path>
                <a:path w="388620" h="177800">
                  <a:moveTo>
                    <a:pt x="68730" y="175098"/>
                  </a:moveTo>
                  <a:lnTo>
                    <a:pt x="319503" y="175098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706380" y="5819605"/>
              <a:ext cx="37465" cy="38100"/>
            </a:xfrm>
            <a:custGeom>
              <a:avLst/>
              <a:gdLst/>
              <a:ahLst/>
              <a:cxnLst/>
              <a:rect l="l" t="t" r="r" b="b"/>
              <a:pathLst>
                <a:path w="37464" h="38100">
                  <a:moveTo>
                    <a:pt x="17830" y="12"/>
                  </a:moveTo>
                  <a:lnTo>
                    <a:pt x="10858" y="1701"/>
                  </a:lnTo>
                  <a:lnTo>
                    <a:pt x="5194" y="5740"/>
                  </a:lnTo>
                  <a:lnTo>
                    <a:pt x="1397" y="11595"/>
                  </a:lnTo>
                  <a:lnTo>
                    <a:pt x="0" y="18707"/>
                  </a:lnTo>
                  <a:lnTo>
                    <a:pt x="0" y="21805"/>
                  </a:lnTo>
                  <a:lnTo>
                    <a:pt x="825" y="24714"/>
                  </a:lnTo>
                  <a:lnTo>
                    <a:pt x="2159" y="27292"/>
                  </a:lnTo>
                  <a:lnTo>
                    <a:pt x="15417" y="16865"/>
                  </a:lnTo>
                  <a:lnTo>
                    <a:pt x="17830" y="12"/>
                  </a:lnTo>
                  <a:close/>
                </a:path>
                <a:path w="37464" h="38100">
                  <a:moveTo>
                    <a:pt x="34353" y="28803"/>
                  </a:moveTo>
                  <a:lnTo>
                    <a:pt x="18669" y="22504"/>
                  </a:lnTo>
                  <a:lnTo>
                    <a:pt x="2946" y="28727"/>
                  </a:lnTo>
                  <a:lnTo>
                    <a:pt x="6248" y="33985"/>
                  </a:lnTo>
                  <a:lnTo>
                    <a:pt x="12039" y="37503"/>
                  </a:lnTo>
                  <a:lnTo>
                    <a:pt x="25273" y="37503"/>
                  </a:lnTo>
                  <a:lnTo>
                    <a:pt x="31038" y="34023"/>
                  </a:lnTo>
                  <a:lnTo>
                    <a:pt x="34353" y="28803"/>
                  </a:lnTo>
                  <a:close/>
                </a:path>
                <a:path w="37464" h="38100">
                  <a:moveTo>
                    <a:pt x="37325" y="18707"/>
                  </a:moveTo>
                  <a:lnTo>
                    <a:pt x="35928" y="11582"/>
                  </a:lnTo>
                  <a:lnTo>
                    <a:pt x="32118" y="5727"/>
                  </a:lnTo>
                  <a:lnTo>
                    <a:pt x="26441" y="1676"/>
                  </a:lnTo>
                  <a:lnTo>
                    <a:pt x="19456" y="0"/>
                  </a:lnTo>
                  <a:lnTo>
                    <a:pt x="21920" y="16865"/>
                  </a:lnTo>
                  <a:lnTo>
                    <a:pt x="35128" y="27368"/>
                  </a:lnTo>
                  <a:lnTo>
                    <a:pt x="36487" y="24765"/>
                  </a:lnTo>
                  <a:lnTo>
                    <a:pt x="37325" y="21844"/>
                  </a:lnTo>
                  <a:lnTo>
                    <a:pt x="37325" y="18707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484361" y="5753216"/>
              <a:ext cx="484505" cy="266065"/>
            </a:xfrm>
            <a:custGeom>
              <a:avLst/>
              <a:gdLst/>
              <a:ahLst/>
              <a:cxnLst/>
              <a:rect l="l" t="t" r="r" b="b"/>
              <a:pathLst>
                <a:path w="484504" h="266064">
                  <a:moveTo>
                    <a:pt x="98969" y="0"/>
                  </a:moveTo>
                  <a:lnTo>
                    <a:pt x="382409" y="0"/>
                  </a:lnTo>
                </a:path>
                <a:path w="484504" h="266064">
                  <a:moveTo>
                    <a:pt x="35043" y="195921"/>
                  </a:moveTo>
                  <a:lnTo>
                    <a:pt x="0" y="262903"/>
                  </a:lnTo>
                </a:path>
                <a:path w="484504" h="266064">
                  <a:moveTo>
                    <a:pt x="447529" y="195921"/>
                  </a:moveTo>
                  <a:lnTo>
                    <a:pt x="483994" y="265649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8" name="object 48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596514" y="1819791"/>
            <a:ext cx="4290695" cy="1315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015">
              <a:lnSpc>
                <a:spcPct val="111300"/>
              </a:lnSpc>
              <a:spcBef>
                <a:spcPts val="100"/>
              </a:spcBef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Různí výrobci nabízejí tlumiče pérování různé kvality. Ta se může radikálně lišit od požadovaného chování</a:t>
            </a:r>
            <a:endParaRPr sz="95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originálních tlumičů, a to již v novém stavu. To ukázaly i testy prováděné pokusným centrem techniky vozidel při Technické univerzitě v Drážďanech. Z pověření společnosti Mercedes‑Benz Group AG byl originální tlumič Mercedes‑Benz A 204 323 26 00 (Třída C 204, přední náprava) testován a porovnán se třemi srovnatelnými konkurenčními produkty na zkušebním stavu a v kompresoru vozidla Mercedes‑Benz C 180 s rokem první registrace 2009. Testy probíhaly od listopadu 2016 do února 2017.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6514" y="3288394"/>
            <a:ext cx="2985135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Zde najdete výňatek z provedených testů: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097842" y="1819791"/>
            <a:ext cx="4352925" cy="16376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cs-CZ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Odolnost proti opotřebení: 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 posouzení tohoto parametru byly testovány </a:t>
            </a:r>
            <a:r>
              <a:rPr lang="cs-CZ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kondiciované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tlumiče (uměle zestárlé kontrolovaným a reprodukovatelným opotřebením) a porovnány s novými tlumiči. Přitom se z grafu síly a rychlosti zjistily rozdíly tlačných a tažných sil při maximální rychlosti VDA90 pro nový tlumič a pro nejhorší </a:t>
            </a:r>
            <a:r>
              <a:rPr lang="cs-CZ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kondiciovaný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 tlumič. Z toho byly vypočítány průměrné hodnoty. Test ukazuje následující:</a:t>
            </a:r>
            <a:endParaRPr sz="950" dirty="0">
              <a:latin typeface="MB Corpo S Text Light"/>
              <a:cs typeface="MB Corpo S Text Light"/>
            </a:endParaRPr>
          </a:p>
          <a:p>
            <a:pPr marL="12700" marR="32384">
              <a:lnSpc>
                <a:spcPct val="111300"/>
              </a:lnSpc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tlumič pérování Mercedes‑Benz měl spolu s jedním konkurenčním produktem nejnižší ztrátu tlumicí síly. Nevykazuje téměř žádné zhoršení fungování způsobené </a:t>
            </a:r>
            <a:r>
              <a:rPr lang="cs-CZ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kondiciováním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. Pouze u tlumení při stlačování tlumiče dochází při vysokých rychlostech ke ztrátám síly. Díky tomu se stává nejlepším tlumičem pérování v testu.</a:t>
            </a:r>
            <a:endParaRPr sz="950" dirty="0">
              <a:latin typeface="MB Corpo S Text Light"/>
              <a:cs typeface="MB Corpo S Text Light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6163002" y="1808614"/>
            <a:ext cx="3332479" cy="2009139"/>
            <a:chOff x="16163002" y="1808614"/>
            <a:chExt cx="3332479" cy="2009139"/>
          </a:xfrm>
        </p:grpSpPr>
        <p:sp>
          <p:nvSpPr>
            <p:cNvPr id="55" name="object 55"/>
            <p:cNvSpPr/>
            <p:nvPr/>
          </p:nvSpPr>
          <p:spPr>
            <a:xfrm>
              <a:off x="16163002" y="1808614"/>
              <a:ext cx="3332479" cy="2009139"/>
            </a:xfrm>
            <a:custGeom>
              <a:avLst/>
              <a:gdLst/>
              <a:ahLst/>
              <a:cxnLst/>
              <a:rect l="l" t="t" r="r" b="b"/>
              <a:pathLst>
                <a:path w="3332480" h="2009139">
                  <a:moveTo>
                    <a:pt x="3331878" y="0"/>
                  </a:moveTo>
                  <a:lnTo>
                    <a:pt x="0" y="0"/>
                  </a:lnTo>
                  <a:lnTo>
                    <a:pt x="0" y="2009132"/>
                  </a:lnTo>
                  <a:lnTo>
                    <a:pt x="3331878" y="2009132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0683" y="2068184"/>
              <a:ext cx="169235" cy="16922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2492096"/>
              <a:ext cx="169235" cy="16922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30683" y="2754819"/>
              <a:ext cx="169235" cy="16922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0683" y="3017543"/>
              <a:ext cx="169235" cy="16922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230683" y="3280266"/>
              <a:ext cx="169235" cy="16922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3542990"/>
              <a:ext cx="169235" cy="169223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16163002" y="1808614"/>
            <a:ext cx="3795048" cy="190641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cs-CZ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Výhody originálních tlumičů pérování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43865">
              <a:lnSpc>
                <a:spcPct val="111300"/>
              </a:lnSpc>
              <a:spcBef>
                <a:spcPts val="520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Vysoká hospodárnost díky dlouhé životnosti (cca 300 000 km)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2027555">
              <a:lnSpc>
                <a:spcPct val="181500"/>
              </a:lnSpc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Komfortní dimenzování Rozměrová přesnost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685165">
              <a:lnSpc>
                <a:spcPct val="181500"/>
              </a:lnSpc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Vysoká odolnost proti opotřebení </a:t>
            </a:r>
            <a:br>
              <a:rPr lang="de-DE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</a:b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Vysoká bezpečnost brzdění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25"/>
              </a:spcBef>
            </a:pP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Optimální přilnavost, bezpečnost řízení, stabilita v zatáčkách</a:t>
            </a:r>
            <a:endParaRPr sz="950" dirty="0">
              <a:latin typeface="MB Corpo S Text Light"/>
              <a:cs typeface="MB Corpo S Text Light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16163002" y="3978935"/>
            <a:ext cx="3332479" cy="2020570"/>
            <a:chOff x="16163002" y="3978935"/>
            <a:chExt cx="3332479" cy="2020570"/>
          </a:xfrm>
        </p:grpSpPr>
        <p:sp>
          <p:nvSpPr>
            <p:cNvPr id="64" name="object 64"/>
            <p:cNvSpPr/>
            <p:nvPr/>
          </p:nvSpPr>
          <p:spPr>
            <a:xfrm>
              <a:off x="16163002" y="3978935"/>
              <a:ext cx="3332479" cy="2020570"/>
            </a:xfrm>
            <a:custGeom>
              <a:avLst/>
              <a:gdLst/>
              <a:ahLst/>
              <a:cxnLst/>
              <a:rect l="l" t="t" r="r" b="b"/>
              <a:pathLst>
                <a:path w="3332480" h="2020570">
                  <a:moveTo>
                    <a:pt x="3331878" y="0"/>
                  </a:moveTo>
                  <a:lnTo>
                    <a:pt x="0" y="0"/>
                  </a:lnTo>
                  <a:lnTo>
                    <a:pt x="0" y="2020570"/>
                  </a:lnTo>
                  <a:lnTo>
                    <a:pt x="3331878" y="2020570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238517"/>
              <a:ext cx="169223" cy="16922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501240"/>
              <a:ext cx="169223" cy="16922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763964"/>
              <a:ext cx="169223" cy="169223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026687"/>
              <a:ext cx="169223" cy="16922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450600"/>
              <a:ext cx="169223" cy="169223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713324"/>
              <a:ext cx="169223" cy="169223"/>
            </a:xfrm>
            <a:prstGeom prst="rect">
              <a:avLst/>
            </a:prstGeom>
          </p:spPr>
        </p:pic>
      </p:grpSp>
      <p:sp>
        <p:nvSpPr>
          <p:cNvPr id="71" name="object 71"/>
          <p:cNvSpPr txBox="1"/>
          <p:nvPr/>
        </p:nvSpPr>
        <p:spPr>
          <a:xfrm>
            <a:off x="16163002" y="3978935"/>
            <a:ext cx="3332479" cy="20205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cs-CZ" sz="95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Nevýhody plynoucí z nekvalitních tlumičů pérování.</a:t>
            </a:r>
            <a:endParaRPr sz="950">
              <a:latin typeface="MB Corpo S Text"/>
              <a:cs typeface="MB Corpo S Text"/>
            </a:endParaRPr>
          </a:p>
          <a:p>
            <a:pPr marL="372110">
              <a:lnSpc>
                <a:spcPct val="100000"/>
              </a:lnSpc>
              <a:spcBef>
                <a:spcPts val="650"/>
              </a:spcBef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Prodloužení brzdné dráhy</a:t>
            </a:r>
            <a:endParaRPr sz="950">
              <a:latin typeface="MB Corpo S Text Light"/>
              <a:cs typeface="MB Corpo S Text Light"/>
            </a:endParaRPr>
          </a:p>
          <a:p>
            <a:pPr marL="372110" marR="909955">
              <a:lnSpc>
                <a:spcPct val="1815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Snížení účinku systémů ABS, ASR, ESP Zvýšené nebezpečí při bočním větru</a:t>
            </a:r>
            <a:endParaRPr sz="950">
              <a:latin typeface="MB Corpo S Text Light"/>
              <a:cs typeface="MB Corpo S Text Light"/>
            </a:endParaRPr>
          </a:p>
          <a:p>
            <a:pPr marL="372110" marR="143510">
              <a:lnSpc>
                <a:spcPct val="111300"/>
              </a:lnSpc>
              <a:spcBef>
                <a:spcPts val="795"/>
              </a:spcBef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Zvýšené riziko aquaplaningu (vedoucí až k úplné ztrátě kontroly nad vozidlem)</a:t>
            </a:r>
            <a:endParaRPr sz="950">
              <a:latin typeface="MB Corpo S Text Light"/>
              <a:cs typeface="MB Corpo S Text Light"/>
            </a:endParaRPr>
          </a:p>
          <a:p>
            <a:pPr marL="372110" marR="102870">
              <a:lnSpc>
                <a:spcPct val="181500"/>
              </a:lnSpc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Špatné chování v zatáčkách (vybočování, nedotáčivost) Omezený komfort odpružení</a:t>
            </a:r>
            <a:endParaRPr sz="95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5110642" y="4758655"/>
            <a:ext cx="4332605" cy="1724660"/>
            <a:chOff x="5110642" y="4758655"/>
            <a:chExt cx="4332605" cy="1724660"/>
          </a:xfrm>
        </p:grpSpPr>
        <p:sp>
          <p:nvSpPr>
            <p:cNvPr id="73" name="object 73"/>
            <p:cNvSpPr/>
            <p:nvPr/>
          </p:nvSpPr>
          <p:spPr>
            <a:xfrm>
              <a:off x="5110642" y="4758655"/>
              <a:ext cx="4332605" cy="1724660"/>
            </a:xfrm>
            <a:custGeom>
              <a:avLst/>
              <a:gdLst/>
              <a:ahLst/>
              <a:cxnLst/>
              <a:rect l="l" t="t" r="r" b="b"/>
              <a:pathLst>
                <a:path w="4332605" h="1724660">
                  <a:moveTo>
                    <a:pt x="4332199" y="0"/>
                  </a:moveTo>
                  <a:lnTo>
                    <a:pt x="0" y="0"/>
                  </a:lnTo>
                  <a:lnTo>
                    <a:pt x="0" y="1724414"/>
                  </a:lnTo>
                  <a:lnTo>
                    <a:pt x="4332199" y="1724414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648777" y="5065049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6505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2381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648777" y="518689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6505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2381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648777" y="53087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6505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2381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648777" y="5430578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6505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2381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648777" y="555242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6505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2381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648777" y="567426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6505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2381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648777" y="5796107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6505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92381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648777" y="5917950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6505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92381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648777" y="603979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6505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2381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648777" y="61616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5313369" y="5350566"/>
            <a:ext cx="294005" cy="87820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810">
              <a:lnSpc>
                <a:spcPct val="100000"/>
              </a:lnSpc>
              <a:spcBef>
                <a:spcPts val="3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–30,00 %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–40,00 %</a:t>
            </a:r>
            <a:endParaRPr sz="550">
              <a:latin typeface="MB Corpo S Text Light"/>
              <a:cs typeface="MB Corpo S Text Light"/>
            </a:endParaRPr>
          </a:p>
          <a:p>
            <a:pPr marL="254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–50,00 %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–60,00 %</a:t>
            </a:r>
            <a:endParaRPr sz="550">
              <a:latin typeface="MB Corpo S Text Light"/>
              <a:cs typeface="MB Corpo S Text Light"/>
            </a:endParaRPr>
          </a:p>
          <a:p>
            <a:pPr marL="1143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–70,00 %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–80,00 %</a:t>
            </a:r>
            <a:endParaRPr sz="550">
              <a:latin typeface="MB Corpo S Text Light"/>
              <a:cs typeface="MB Corpo S Text Light"/>
            </a:endParaRPr>
          </a:p>
          <a:p>
            <a:pPr marL="3175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–90,00 %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39180" y="5063257"/>
            <a:ext cx="3014980" cy="839469"/>
          </a:xfrm>
          <a:custGeom>
            <a:avLst/>
            <a:gdLst/>
            <a:ahLst/>
            <a:cxnLst/>
            <a:rect l="l" t="t" r="r" b="b"/>
            <a:pathLst>
              <a:path w="3014979" h="839470">
                <a:moveTo>
                  <a:pt x="437680" y="12"/>
                </a:moveTo>
                <a:lnTo>
                  <a:pt x="0" y="12"/>
                </a:lnTo>
                <a:lnTo>
                  <a:pt x="0" y="201396"/>
                </a:lnTo>
                <a:lnTo>
                  <a:pt x="437680" y="201396"/>
                </a:lnTo>
                <a:lnTo>
                  <a:pt x="437680" y="12"/>
                </a:lnTo>
                <a:close/>
              </a:path>
              <a:path w="3014979" h="839470">
                <a:moveTo>
                  <a:pt x="1296644" y="0"/>
                </a:moveTo>
                <a:lnTo>
                  <a:pt x="858964" y="0"/>
                </a:lnTo>
                <a:lnTo>
                  <a:pt x="858964" y="304609"/>
                </a:lnTo>
                <a:lnTo>
                  <a:pt x="1296644" y="304609"/>
                </a:lnTo>
                <a:lnTo>
                  <a:pt x="1296644" y="0"/>
                </a:lnTo>
                <a:close/>
              </a:path>
              <a:path w="3014979" h="839470">
                <a:moveTo>
                  <a:pt x="2155609" y="12"/>
                </a:moveTo>
                <a:lnTo>
                  <a:pt x="1717929" y="12"/>
                </a:lnTo>
                <a:lnTo>
                  <a:pt x="1717929" y="839368"/>
                </a:lnTo>
                <a:lnTo>
                  <a:pt x="2155609" y="839368"/>
                </a:lnTo>
                <a:lnTo>
                  <a:pt x="2155609" y="12"/>
                </a:lnTo>
                <a:close/>
              </a:path>
              <a:path w="3014979" h="839470">
                <a:moveTo>
                  <a:pt x="3014586" y="12"/>
                </a:moveTo>
                <a:lnTo>
                  <a:pt x="2576906" y="12"/>
                </a:lnTo>
                <a:lnTo>
                  <a:pt x="2576906" y="201396"/>
                </a:lnTo>
                <a:lnTo>
                  <a:pt x="3014586" y="201396"/>
                </a:lnTo>
                <a:lnTo>
                  <a:pt x="3014586" y="12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6863577" y="5539930"/>
            <a:ext cx="32004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–24,5 %</a:t>
            </a:r>
            <a:endParaRPr sz="700">
              <a:latin typeface="MB Corpo S Text"/>
              <a:cs typeface="MB Corpo S Tex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013758" y="5417248"/>
            <a:ext cx="287845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576830" algn="l"/>
              </a:tabLst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–17,5 %	–17,5 %</a:t>
            </a:r>
            <a:endParaRPr sz="700">
              <a:latin typeface="MB Corpo S Text"/>
              <a:cs typeface="MB Corpo S Tex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773660" y="6228710"/>
            <a:ext cx="836080" cy="1038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" marR="5080" indent="-56515">
              <a:lnSpc>
                <a:spcPct val="115399"/>
              </a:lnSpc>
              <a:spcBef>
                <a:spcPts val="95"/>
              </a:spcBef>
            </a:pPr>
            <a:r>
              <a:rPr lang="cs-CZ" sz="550" dirty="0">
                <a:solidFill>
                  <a:srgbClr val="009EE3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díl Mercedes-Benz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776024" y="6239456"/>
            <a:ext cx="49466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lang="cs-CZ" sz="5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1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628888" y="6030658"/>
            <a:ext cx="50736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–69 %</a:t>
            </a:r>
            <a:endParaRPr sz="70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MB Corpo S Text"/>
              <a:cs typeface="MB Corpo S Text"/>
            </a:endParaRPr>
          </a:p>
          <a:p>
            <a:pPr marR="5080" algn="ctr">
              <a:lnSpc>
                <a:spcPct val="100000"/>
              </a:lnSpc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2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487698" y="6239456"/>
            <a:ext cx="50736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3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78326" y="4792626"/>
            <a:ext cx="4210050" cy="583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4196715" algn="l"/>
              </a:tabLst>
            </a:pPr>
            <a:r>
              <a:rPr lang="cs-CZ"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ea typeface="MB Corpo S Text"/>
                <a:cs typeface="MB Corpo S Text"/>
                <a:sym typeface="MB Corpo S Text"/>
              </a:rPr>
              <a:t>Průměrná ztráta tlumicí síly po kondiciování	</a:t>
            </a:r>
            <a:endParaRPr sz="950">
              <a:latin typeface="MB Corpo S Text"/>
              <a:cs typeface="MB Corpo S Text"/>
            </a:endParaRPr>
          </a:p>
          <a:p>
            <a:pPr marL="212090">
              <a:lnSpc>
                <a:spcPct val="100000"/>
              </a:lnSpc>
              <a:spcBef>
                <a:spcPts val="68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0,00 %</a:t>
            </a:r>
            <a:endParaRPr sz="550">
              <a:latin typeface="MB Corpo S Text Light"/>
              <a:cs typeface="MB Corpo S Text Light"/>
            </a:endParaRPr>
          </a:p>
          <a:p>
            <a:pPr marL="153035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–10,00 %</a:t>
            </a:r>
            <a:endParaRPr sz="550">
              <a:latin typeface="MB Corpo S Text Light"/>
              <a:cs typeface="MB Corpo S Text Light"/>
            </a:endParaRPr>
          </a:p>
          <a:p>
            <a:pPr marL="140335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–20,00 %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10661257" y="2927618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2" name="object 112"/>
          <p:cNvGraphicFramePr>
            <a:graphicFrameLocks noGrp="1"/>
          </p:cNvGraphicFramePr>
          <p:nvPr/>
        </p:nvGraphicFramePr>
        <p:xfrm>
          <a:off x="11135097" y="3232229"/>
          <a:ext cx="365569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9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3" name="object 113"/>
          <p:cNvSpPr txBox="1"/>
          <p:nvPr/>
        </p:nvSpPr>
        <p:spPr>
          <a:xfrm>
            <a:off x="10894877" y="3154177"/>
            <a:ext cx="199390" cy="12433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3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112 %</a:t>
            </a:r>
            <a:endParaRPr sz="55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110 %</a:t>
            </a:r>
            <a:endParaRPr sz="55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108 %</a:t>
            </a:r>
            <a:endParaRPr sz="55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2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106 %</a:t>
            </a:r>
            <a:endParaRPr sz="55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104 %</a:t>
            </a:r>
            <a:endParaRPr sz="550">
              <a:latin typeface="MB Corpo S Text Light"/>
              <a:cs typeface="MB Corpo S Text Light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102 %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100 %</a:t>
            </a:r>
            <a:endParaRPr sz="55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2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98 %</a:t>
            </a:r>
            <a:endParaRPr sz="55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96 %</a:t>
            </a:r>
            <a:endParaRPr sz="550">
              <a:latin typeface="MB Corpo S Text Light"/>
              <a:cs typeface="MB Corpo S Text Light"/>
            </a:endParaRPr>
          </a:p>
          <a:p>
            <a:pPr marL="4445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94 %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4002411" y="3544885"/>
            <a:ext cx="438150" cy="784225"/>
          </a:xfrm>
          <a:custGeom>
            <a:avLst/>
            <a:gdLst/>
            <a:ahLst/>
            <a:cxnLst/>
            <a:rect l="l" t="t" r="r" b="b"/>
            <a:pathLst>
              <a:path w="438150" h="784225">
                <a:moveTo>
                  <a:pt x="437679" y="0"/>
                </a:moveTo>
                <a:lnTo>
                  <a:pt x="0" y="0"/>
                </a:lnTo>
                <a:lnTo>
                  <a:pt x="0" y="783935"/>
                </a:lnTo>
                <a:lnTo>
                  <a:pt x="437679" y="783935"/>
                </a:lnTo>
                <a:lnTo>
                  <a:pt x="437679" y="0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10716252" y="2961597"/>
            <a:ext cx="422275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</a:pPr>
            <a:r>
              <a:rPr lang="cs-CZ"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ea typeface="MB Corpo S Text"/>
                <a:cs typeface="MB Corpo S Text"/>
                <a:sym typeface="MB Corpo S Text"/>
              </a:rPr>
              <a:t>Porovnání brzdné dráhy nových tlumičů	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703786" y="3219517"/>
            <a:ext cx="114300" cy="1221105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Brzdná dráha vztažená k Mercedes‑Benz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1205863" y="4397680"/>
            <a:ext cx="877569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6540" marR="5080" indent="-244475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díl Mercedes-Benz ‒ nový stav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249718" y="4397680"/>
            <a:ext cx="5073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 marR="5080" indent="-59690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1 ‒ nový stav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3102581" y="4397680"/>
            <a:ext cx="5200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105" marR="5080" indent="-66040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2 ‒ nový stav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3961392" y="4397680"/>
            <a:ext cx="5200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105" marR="5080" indent="-66040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3 ‒ nový stav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0661257" y="4758655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2" name="object 122"/>
          <p:cNvGraphicFramePr>
            <a:graphicFrameLocks noGrp="1"/>
          </p:cNvGraphicFramePr>
          <p:nvPr/>
        </p:nvGraphicFramePr>
        <p:xfrm>
          <a:off x="11273860" y="5063257"/>
          <a:ext cx="352361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3" name="object 123"/>
          <p:cNvSpPr txBox="1"/>
          <p:nvPr/>
        </p:nvSpPr>
        <p:spPr>
          <a:xfrm>
            <a:off x="11002767" y="4985206"/>
            <a:ext cx="229870" cy="12433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3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1,80 %</a:t>
            </a:r>
            <a:endParaRPr sz="55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1,60 %</a:t>
            </a:r>
            <a:endParaRPr sz="55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1,40 %</a:t>
            </a:r>
            <a:endParaRPr sz="550">
              <a:latin typeface="MB Corpo S Text Light"/>
              <a:cs typeface="MB Corpo S Text Light"/>
            </a:endParaRPr>
          </a:p>
          <a:p>
            <a:pPr marL="29845">
              <a:lnSpc>
                <a:spcPct val="100000"/>
              </a:lnSpc>
              <a:spcBef>
                <a:spcPts val="2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1,20 %</a:t>
            </a:r>
            <a:endParaRPr sz="55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1,00 %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0,80 %</a:t>
            </a:r>
            <a:endParaRPr sz="55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0,60 %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0,40 %</a:t>
            </a:r>
            <a:endParaRPr sz="550">
              <a:latin typeface="MB Corpo S Text Light"/>
              <a:cs typeface="MB Corpo S Text Light"/>
            </a:endParaRPr>
          </a:p>
          <a:p>
            <a:pPr marL="1524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0,20 %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0716252" y="4792626"/>
            <a:ext cx="422275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</a:pPr>
            <a:r>
              <a:rPr lang="cs-CZ"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ea typeface="MB Corpo S Text"/>
                <a:cs typeface="MB Corpo S Text"/>
                <a:sym typeface="MB Corpo S Text"/>
              </a:rPr>
              <a:t>Prodloužení brzdné dráhy po kondiciování	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703786" y="5143443"/>
            <a:ext cx="210820" cy="1031240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 marR="5080" indent="8255">
              <a:lnSpc>
                <a:spcPct val="115399"/>
              </a:lnSpc>
              <a:spcBef>
                <a:spcPts val="1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Prodloužení brzdné dráhy vztažené na nový tlumič stejné značky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1344628" y="6228710"/>
            <a:ext cx="877569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 marR="5080" indent="-231775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Originální díl Mercedes-Benz – po kondiciování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2388482" y="6228710"/>
            <a:ext cx="5073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1 – po kondiciování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3241275" y="6228710"/>
            <a:ext cx="5200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69" marR="5080" indent="-52705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2 – po kondiciování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4100086" y="6228710"/>
            <a:ext cx="520065" cy="219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" marR="5080" indent="-53340">
              <a:lnSpc>
                <a:spcPct val="115399"/>
              </a:lnSpc>
              <a:spcBef>
                <a:spcPts val="95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Konkurenční vozidlo 3 – po kondiciování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0648562" y="1819791"/>
            <a:ext cx="5260340" cy="993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cs-CZ" sz="950" b="1" dirty="0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Vyhodnocení brzdné dráhy: 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zkoumá se, jaké nové tlumiče pérování mají nejkratší brzdnou dráhu při stejných rychlostních podmínkách. Kromě toho se znázornil dopad </a:t>
            </a:r>
            <a:r>
              <a:rPr lang="cs-CZ" sz="950" dirty="0" err="1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kondiciování</a:t>
            </a:r>
            <a:r>
              <a:rPr lang="cs-CZ" sz="950" dirty="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* na brzdnou dráhu čtyř testovaných produktů. Rychlost, při které se začalo brzdit, byla 80 km/h. Vyhodnocení bylo provedeno podle normy DIN 70028. Za tímto účelem bylo z naměřených dat vypočítáno pro každé zabrzdění průměrné zpomalení od 75 km/h do 10 km/h.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7082890" y="6705907"/>
            <a:ext cx="192468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700" b="1">
                <a:solidFill>
                  <a:srgbClr val="1A1A18"/>
                </a:solidFill>
                <a:latin typeface="MB Corpo S Text"/>
                <a:ea typeface="MB Corpo S Text"/>
                <a:cs typeface="MB Corpo S Text"/>
                <a:sym typeface="MB Corpo S Text"/>
              </a:rPr>
              <a:t>Originální díly Mercedes-Benz </a:t>
            </a: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| Porovnání produktů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6150328" y="6129301"/>
            <a:ext cx="3324225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 marR="5080" indent="-49530">
              <a:lnSpc>
                <a:spcPct val="113300"/>
              </a:lnSpc>
              <a:spcBef>
                <a:spcPts val="100"/>
              </a:spcBef>
            </a:pPr>
            <a:r>
              <a:rPr lang="cs-CZ" sz="70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* Kondiciování tlumičů pérování kontrolovaným a reprodukovatelným opotřebením. Simulování efektu při přejíždění obrubníku nebo při rychlém přejetí přes výmoly.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cs-CZ"/>
              <a:t>Porovnání s konkurencí: tlumič pérování.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cs-CZ" sz="1400">
                <a:latin typeface="MB Corpo S Text Light"/>
                <a:cs typeface="MB Corpo S Text Light"/>
                <a:sym typeface="MB Corpo S Text Light"/>
              </a:rPr>
              <a:t>Originál vs. konkurence.</a:t>
            </a:r>
            <a:endParaRPr sz="1400">
              <a:latin typeface="MB Corpo S Text Light"/>
              <a:cs typeface="MB Corpo S Text Ligh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09219" y="3581671"/>
            <a:ext cx="186182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cs-CZ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ZKUŠEBNÍ STAV PRO KOMPONENTY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09214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664205" y="3955146"/>
            <a:ext cx="151765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Odolnost proti opotřebení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846952" y="3581671"/>
            <a:ext cx="186182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cs-CZ" sz="950">
                <a:solidFill>
                  <a:srgbClr val="FFFFFF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JÍZDNÍ ZKOUŠKA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846951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2901941" y="3955146"/>
            <a:ext cx="124714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</a:pPr>
            <a:r>
              <a:rPr lang="cs-CZ" sz="9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Vyhodnocení brzdné dráhy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153161" y="5018824"/>
            <a:ext cx="114300" cy="1132840"/>
          </a:xfrm>
          <a:prstGeom prst="rect">
            <a:avLst/>
          </a:prstGeom>
        </p:spPr>
        <p:txBody>
          <a:bodyPr vert="vert270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cs-CZ" sz="550">
                <a:solidFill>
                  <a:srgbClr val="1A1A18"/>
                </a:solidFill>
                <a:latin typeface="MB Corpo S Text Light"/>
                <a:ea typeface="MB Corpo S Text Light"/>
                <a:cs typeface="MB Corpo S Text Light"/>
                <a:sym typeface="MB Corpo S Text Light"/>
              </a:rPr>
              <a:t>Průměrná ztráta tlumicí síly</a:t>
            </a:r>
            <a:endParaRPr sz="55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938</Words>
  <Application>Microsoft Office PowerPoint</Application>
  <PresentationFormat>Vlastní</PresentationFormat>
  <Paragraphs>107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Části podvozku.</vt:lpstr>
      <vt:lpstr>Porovnání s konkurencí: tlumič pérování. Originál vs. konkurence.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LINGUITY@linguity.eu</cp:lastModifiedBy>
  <cp:revision>2</cp:revision>
  <dcterms:created xsi:type="dcterms:W3CDTF">2023-08-25T09:04:18Z</dcterms:created>
  <dcterms:modified xsi:type="dcterms:W3CDTF">2023-09-12T15:46:19Z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2023-08-25T09:04:20Z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e0b4e0f1-49ec-4cc3-a7bf-a1c102c9cd68</vt:lpwstr>
  </property>
  <property fmtid="{D5CDD505-2E9C-101B-9397-08002B2CF9AE}" pid="12" name="MSIP_Label_924dbb1d-991d-4bbd-aad5-33bac1d8ffaf_ContentBits">
    <vt:lpwstr>0</vt:lpwstr>
  </property>
</Properties>
</file>