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0" y="-10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8712200" cy="3571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11387138" y="0"/>
            <a:ext cx="8712200" cy="357188"/>
          </a:xfrm>
          <a:prstGeom prst="rect">
            <a:avLst/>
          </a:prstGeom>
        </p:spPr>
        <p:txBody>
          <a:bodyPr vert="horz" lIns="91440" tIns="45720" rIns="91440" bIns="45720" rtlCol="0"/>
          <a:lstStyle>
            <a:lvl1pPr algn="r">
              <a:defRPr sz="1200"/>
            </a:lvl1pPr>
          </a:lstStyle>
          <a:p>
            <a:fld id="{F1D34644-F5C4-45B7-A60C-AE61BEB4BF0B}" type="datetimeFigureOut">
              <a:rPr lang="de-DE" smtClean="0"/>
              <a:t>07.09.2023</a:t>
            </a:fld>
            <a:endParaRPr lang="de-DE"/>
          </a:p>
        </p:txBody>
      </p:sp>
      <p:sp>
        <p:nvSpPr>
          <p:cNvPr id="4" name="Folienbildplatzhalter 3"/>
          <p:cNvSpPr>
            <a:spLocks noGrp="1" noRot="1" noChangeAspect="1"/>
          </p:cNvSpPr>
          <p:nvPr>
            <p:ph type="sldImg" idx="2"/>
          </p:nvPr>
        </p:nvSpPr>
        <p:spPr>
          <a:xfrm>
            <a:off x="6659563" y="889000"/>
            <a:ext cx="6784975" cy="24003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2009775" y="3422650"/>
            <a:ext cx="16084550" cy="28003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754813"/>
            <a:ext cx="8712200" cy="3571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11387138" y="6754813"/>
            <a:ext cx="8712200" cy="357187"/>
          </a:xfrm>
          <a:prstGeom prst="rect">
            <a:avLst/>
          </a:prstGeom>
        </p:spPr>
        <p:txBody>
          <a:bodyPr vert="horz" lIns="91440" tIns="45720" rIns="91440" bIns="45720" rtlCol="0" anchor="b"/>
          <a:lstStyle>
            <a:lvl1pPr algn="r">
              <a:defRPr sz="1200"/>
            </a:lvl1pPr>
          </a:lstStyle>
          <a:p>
            <a:fld id="{EADC8D21-9AAF-4539-A5BA-76797F20ADAC}" type="slidenum">
              <a:rPr lang="de-DE" smtClean="0"/>
              <a:t>‹Nr.›</a:t>
            </a:fld>
            <a:endParaRPr lang="de-DE"/>
          </a:p>
        </p:txBody>
      </p:sp>
    </p:spTree>
    <p:extLst>
      <p:ext uri="{BB962C8B-B14F-4D97-AF65-F5344CB8AC3E}">
        <p14:creationId xmlns:p14="http://schemas.microsoft.com/office/powerpoint/2010/main" val="1124374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EADC8D21-9AAF-4539-A5BA-76797F20ADAC}" type="slidenum">
              <a:rPr lang="de-DE" smtClean="0"/>
              <a:t>1</a:t>
            </a:fld>
            <a:endParaRPr lang="de-DE"/>
          </a:p>
        </p:txBody>
      </p:sp>
    </p:spTree>
    <p:extLst>
      <p:ext uri="{BB962C8B-B14F-4D97-AF65-F5344CB8AC3E}">
        <p14:creationId xmlns:p14="http://schemas.microsoft.com/office/powerpoint/2010/main" val="1726229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EADC8D21-9AAF-4539-A5BA-76797F20ADAC}" type="slidenum">
              <a:rPr lang="de-DE" smtClean="0"/>
              <a:t>2</a:t>
            </a:fld>
            <a:endParaRPr lang="de-DE"/>
          </a:p>
        </p:txBody>
      </p:sp>
    </p:spTree>
    <p:extLst>
      <p:ext uri="{BB962C8B-B14F-4D97-AF65-F5344CB8AC3E}">
        <p14:creationId xmlns:p14="http://schemas.microsoft.com/office/powerpoint/2010/main" val="1156939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8859520"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300451" y="6706752"/>
            <a:ext cx="2707066" cy="12118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Mantenimiento y desgaste</a:t>
            </a:r>
            <a:endParaRPr sz="700" dirty="0">
              <a:latin typeface="MB Corpo S Text Light"/>
              <a:cs typeface="MB Corpo S Text Light"/>
            </a:endParaRPr>
          </a:p>
        </p:txBody>
      </p:sp>
      <p:sp>
        <p:nvSpPr>
          <p:cNvPr id="3" name="object 3"/>
          <p:cNvSpPr txBox="1">
            <a:spLocks noGrp="1"/>
          </p:cNvSpPr>
          <p:nvPr>
            <p:ph type="title"/>
          </p:nvPr>
        </p:nvSpPr>
        <p:spPr>
          <a:xfrm>
            <a:off x="596514" y="446794"/>
            <a:ext cx="1320165" cy="570230"/>
          </a:xfrm>
          <a:prstGeom prst="rect">
            <a:avLst/>
          </a:prstGeom>
        </p:spPr>
        <p:txBody>
          <a:bodyPr vert="horz" wrap="square" lIns="0" tIns="15240" rIns="0" bIns="0" rtlCol="0">
            <a:spAutoFit/>
          </a:bodyPr>
          <a:lstStyle/>
          <a:p>
            <a:pPr marL="12700">
              <a:lnSpc>
                <a:spcPct val="100000"/>
              </a:lnSpc>
              <a:spcBef>
                <a:spcPts val="120"/>
              </a:spcBef>
            </a:pPr>
            <a:r>
              <a:rPr lang="es-ES" dirty="0"/>
              <a:t>Motor.</a:t>
            </a:r>
          </a:p>
        </p:txBody>
      </p:sp>
      <p:graphicFrame>
        <p:nvGraphicFramePr>
          <p:cNvPr id="4" name="object 4"/>
          <p:cNvGraphicFramePr>
            <a:graphicFrameLocks noGrp="1"/>
          </p:cNvGraphicFramePr>
          <p:nvPr>
            <p:extLst>
              <p:ext uri="{D42A27DB-BD31-4B8C-83A1-F6EECF244321}">
                <p14:modId xmlns:p14="http://schemas.microsoft.com/office/powerpoint/2010/main" val="410866913"/>
              </p:ext>
            </p:extLst>
          </p:nvPr>
        </p:nvGraphicFramePr>
        <p:xfrm>
          <a:off x="609214" y="1862987"/>
          <a:ext cx="17028791" cy="1303020"/>
        </p:xfrm>
        <a:graphic>
          <a:graphicData uri="http://schemas.openxmlformats.org/drawingml/2006/table">
            <a:tbl>
              <a:tblPr firstRow="1" bandRow="1">
                <a:tableStyleId>{2D5ABB26-0587-4C30-8999-92F81FD0307C}</a:tableStyleId>
              </a:tblPr>
              <a:tblGrid>
                <a:gridCol w="2572385">
                  <a:extLst>
                    <a:ext uri="{9D8B030D-6E8A-4147-A177-3AD203B41FA5}">
                      <a16:colId xmlns:a16="http://schemas.microsoft.com/office/drawing/2014/main" xmlns="" val="20000"/>
                    </a:ext>
                  </a:extLst>
                </a:gridCol>
                <a:gridCol w="2200275">
                  <a:extLst>
                    <a:ext uri="{9D8B030D-6E8A-4147-A177-3AD203B41FA5}">
                      <a16:colId xmlns:a16="http://schemas.microsoft.com/office/drawing/2014/main" xmlns="" val="20001"/>
                    </a:ext>
                  </a:extLst>
                </a:gridCol>
                <a:gridCol w="2268219">
                  <a:extLst>
                    <a:ext uri="{9D8B030D-6E8A-4147-A177-3AD203B41FA5}">
                      <a16:colId xmlns:a16="http://schemas.microsoft.com/office/drawing/2014/main" xmlns="" val="20002"/>
                    </a:ext>
                  </a:extLst>
                </a:gridCol>
                <a:gridCol w="1794510">
                  <a:extLst>
                    <a:ext uri="{9D8B030D-6E8A-4147-A177-3AD203B41FA5}">
                      <a16:colId xmlns:a16="http://schemas.microsoft.com/office/drawing/2014/main" xmlns="" val="20003"/>
                    </a:ext>
                  </a:extLst>
                </a:gridCol>
                <a:gridCol w="3791584">
                  <a:extLst>
                    <a:ext uri="{9D8B030D-6E8A-4147-A177-3AD203B41FA5}">
                      <a16:colId xmlns:a16="http://schemas.microsoft.com/office/drawing/2014/main" xmlns="" val="20004"/>
                    </a:ext>
                  </a:extLst>
                </a:gridCol>
                <a:gridCol w="2200909">
                  <a:extLst>
                    <a:ext uri="{9D8B030D-6E8A-4147-A177-3AD203B41FA5}">
                      <a16:colId xmlns:a16="http://schemas.microsoft.com/office/drawing/2014/main" xmlns="" val="20005"/>
                    </a:ext>
                  </a:extLst>
                </a:gridCol>
                <a:gridCol w="2200909">
                  <a:extLst>
                    <a:ext uri="{9D8B030D-6E8A-4147-A177-3AD203B41FA5}">
                      <a16:colId xmlns:a16="http://schemas.microsoft.com/office/drawing/2014/main" xmlns="" val="20006"/>
                    </a:ext>
                  </a:extLst>
                </a:gridCol>
              </a:tblGrid>
              <a:tr h="200660">
                <a:tc>
                  <a:txBody>
                    <a:bodyPr/>
                    <a:lstStyle/>
                    <a:p>
                      <a:pPr marL="50165">
                        <a:lnSpc>
                          <a:spcPct val="100000"/>
                        </a:lnSpc>
                        <a:spcBef>
                          <a:spcPts val="225"/>
                        </a:spcBef>
                      </a:pPr>
                      <a:r>
                        <a:rPr lang="es-ES" sz="950" b="1" dirty="0">
                          <a:solidFill>
                            <a:srgbClr val="1A1A18"/>
                          </a:solidFill>
                          <a:latin typeface="MB Corpo S Text"/>
                          <a:cs typeface="MB Corpo S Text"/>
                          <a:sym typeface="MB Corpo S Text"/>
                        </a:rPr>
                        <a:t>Producto</a:t>
                      </a:r>
                      <a:endParaRPr sz="950" dirty="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sus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usted</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35"/>
                        </a:spcBef>
                      </a:pPr>
                      <a:r>
                        <a:rPr lang="es-ES" sz="950" b="1">
                          <a:solidFill>
                            <a:srgbClr val="FFFFFF"/>
                          </a:solidFill>
                          <a:latin typeface="MB Corpo S Text"/>
                          <a:cs typeface="MB Corpo S Text"/>
                          <a:sym typeface="MB Corpo S Text"/>
                        </a:rPr>
                        <a:t>Consejo práctico</a:t>
                      </a:r>
                      <a:endParaRPr sz="950">
                        <a:latin typeface="MB Corpo S Text"/>
                        <a:cs typeface="MB Corpo S Text"/>
                      </a:endParaRPr>
                    </a:p>
                  </a:txBody>
                  <a:tcPr marL="0" marR="0" marT="29845" marB="0">
                    <a:solidFill>
                      <a:srgbClr val="009EE3"/>
                    </a:solidFill>
                  </a:tcPr>
                </a:tc>
                <a:tc>
                  <a:txBody>
                    <a:bodyPr/>
                    <a:lstStyle/>
                    <a:p>
                      <a:pPr marL="1268730">
                        <a:lnSpc>
                          <a:spcPct val="100000"/>
                        </a:lnSpc>
                        <a:spcBef>
                          <a:spcPts val="225"/>
                        </a:spcBef>
                      </a:pPr>
                      <a:r>
                        <a:rPr lang="es-ES" sz="950" b="1">
                          <a:solidFill>
                            <a:srgbClr val="1A1A18"/>
                          </a:solidFill>
                          <a:latin typeface="MB Corpo S Text"/>
                          <a:cs typeface="MB Corpo S Text"/>
                          <a:sym typeface="MB Corpo S Text"/>
                        </a:rPr>
                        <a:t>Producto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sus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usted</a:t>
                      </a:r>
                      <a:endParaRPr sz="950">
                        <a:latin typeface="MB Corpo S Text"/>
                        <a:cs typeface="MB Corpo S Text"/>
                      </a:endParaRPr>
                    </a:p>
                  </a:txBody>
                  <a:tcPr marL="0" marR="0" marT="28575" marB="0">
                    <a:lnT w="3175">
                      <a:solidFill>
                        <a:srgbClr val="1A1A18"/>
                      </a:solidFill>
                      <a:prstDash val="solid"/>
                    </a:lnT>
                  </a:tcPr>
                </a:tc>
                <a:extLst>
                  <a:ext uri="{0D108BD9-81ED-4DB2-BD59-A6C34878D82A}">
                    <a16:rowId xmlns:a16="http://schemas.microsoft.com/office/drawing/2014/main" xmlns="" val="10000"/>
                  </a:ext>
                </a:extLst>
              </a:tr>
              <a:tr h="49530">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extLst>
                  <a:ext uri="{0D108BD9-81ED-4DB2-BD59-A6C34878D82A}">
                    <a16:rowId xmlns:a16="http://schemas.microsoft.com/office/drawing/2014/main" xmlns="" val="10001"/>
                  </a:ext>
                </a:extLst>
              </a:tr>
              <a:tr h="231775">
                <a:tc>
                  <a:txBody>
                    <a:bodyPr/>
                    <a:lstStyle/>
                    <a:p>
                      <a:pPr marL="50165">
                        <a:lnSpc>
                          <a:spcPts val="1105"/>
                        </a:lnSpc>
                        <a:spcBef>
                          <a:spcPts val="1025"/>
                        </a:spcBef>
                      </a:pPr>
                      <a:r>
                        <a:rPr lang="es-ES" sz="950" b="1">
                          <a:solidFill>
                            <a:srgbClr val="009EE3"/>
                          </a:solidFill>
                          <a:latin typeface="MB Corpo S Text"/>
                          <a:cs typeface="MB Corpo S Text"/>
                          <a:sym typeface="MB Corpo S Text"/>
                        </a:rPr>
                        <a:t>Correa trapezoidal y</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es-ES" sz="700">
                          <a:solidFill>
                            <a:srgbClr val="FFFFFF"/>
                          </a:solidFill>
                          <a:latin typeface="MB Corpo S Text Light"/>
                          <a:cs typeface="MB Corpo S Text Light"/>
                          <a:sym typeface="MB Corpo S Text Light"/>
                        </a:rPr>
                        <a:t>Larga durabilidad gracias al reducido</a:t>
                      </a:r>
                      <a:endParaRPr sz="70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txBody>
                  <a:tcPr marL="0" marR="0" marT="5715" marB="0">
                    <a:lnT w="3175">
                      <a:solidFill>
                        <a:srgbClr val="1A1A18"/>
                      </a:solidFill>
                      <a:prstDash val="solid"/>
                    </a:lnT>
                  </a:tcPr>
                </a:tc>
                <a:tc>
                  <a:txBody>
                    <a:bodyPr/>
                    <a:lstStyle/>
                    <a:p>
                      <a:pPr>
                        <a:lnSpc>
                          <a:spcPct val="100000"/>
                        </a:lnSpc>
                        <a:spcBef>
                          <a:spcPts val="30"/>
                        </a:spcBef>
                      </a:pPr>
                      <a:endParaRPr sz="900" dirty="0">
                        <a:latin typeface="Times New Roman"/>
                        <a:cs typeface="Times New Roman"/>
                      </a:endParaRPr>
                    </a:p>
                    <a:p>
                      <a:pPr marL="136525" indent="-86360">
                        <a:lnSpc>
                          <a:spcPct val="100000"/>
                        </a:lnSpc>
                        <a:buChar char="•"/>
                        <a:tabLst>
                          <a:tab pos="136525" algn="l"/>
                        </a:tabLst>
                      </a:pPr>
                      <a:r>
                        <a:rPr lang="es-ES" sz="700" dirty="0">
                          <a:solidFill>
                            <a:srgbClr val="009EE3"/>
                          </a:solidFill>
                          <a:latin typeface="MB Corpo S Text Light"/>
                          <a:cs typeface="MB Corpo S Text Light"/>
                          <a:sym typeface="MB Corpo S Text Light"/>
                        </a:rPr>
                        <a:t>La correa trapezoidal original Mercedes-</a:t>
                      </a:r>
                      <a:endParaRPr sz="700" dirty="0">
                        <a:latin typeface="MB Corpo S Text Light"/>
                        <a:cs typeface="MB Corpo S Text Light"/>
                      </a:endParaRPr>
                    </a:p>
                  </a:txBody>
                  <a:tcPr marL="0" marR="0" marT="3810" marB="0"/>
                </a:tc>
                <a:tc>
                  <a:txBody>
                    <a:bodyPr/>
                    <a:lstStyle/>
                    <a:p>
                      <a:pPr marL="1268730">
                        <a:lnSpc>
                          <a:spcPts val="1105"/>
                        </a:lnSpc>
                        <a:spcBef>
                          <a:spcPts val="1025"/>
                        </a:spcBef>
                      </a:pPr>
                      <a:r>
                        <a:rPr lang="es-ES" sz="950" b="1">
                          <a:solidFill>
                            <a:srgbClr val="009EE3"/>
                          </a:solidFill>
                          <a:latin typeface="MB Corpo S Text"/>
                          <a:cs typeface="MB Corpo S Text"/>
                          <a:sym typeface="MB Corpo S Text"/>
                        </a:rPr>
                        <a:t>Bujías.</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es-ES" sz="700" dirty="0">
                          <a:solidFill>
                            <a:srgbClr val="FFFFFF"/>
                          </a:solidFill>
                          <a:latin typeface="MB Corpo S Text Light"/>
                          <a:cs typeface="MB Corpo S Text Light"/>
                          <a:sym typeface="MB Corpo S Text Light"/>
                        </a:rPr>
                        <a:t>Estructura de componente de alta calidad gracias al</a:t>
                      </a:r>
                      <a:endParaRPr sz="700" dirty="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a:latin typeface="Times New Roman"/>
                        <a:cs typeface="Times New Roman"/>
                      </a:endParaRPr>
                    </a:p>
                    <a:p>
                      <a:pPr marL="136525" indent="-86360">
                        <a:lnSpc>
                          <a:spcPct val="100000"/>
                        </a:lnSpc>
                        <a:buChar char="•"/>
                        <a:tabLst>
                          <a:tab pos="136525" algn="l"/>
                        </a:tabLst>
                      </a:pPr>
                      <a:r>
                        <a:rPr lang="es-ES" sz="700">
                          <a:solidFill>
                            <a:srgbClr val="1A1A18"/>
                          </a:solidFill>
                          <a:latin typeface="MB Corpo S Text Light"/>
                          <a:cs typeface="MB Corpo S Text Light"/>
                          <a:sym typeface="MB Corpo S Text Light"/>
                        </a:rPr>
                        <a:t>Especialmente desarrollado y probado</a:t>
                      </a:r>
                      <a:endParaRPr sz="700">
                        <a:latin typeface="MB Corpo S Text Light"/>
                        <a:cs typeface="MB Corpo S Text Light"/>
                      </a:endParaRPr>
                    </a:p>
                  </a:txBody>
                  <a:tcPr marL="0" marR="0" marT="5715" marB="0">
                    <a:lnT w="3175">
                      <a:solidFill>
                        <a:srgbClr val="1A1A18"/>
                      </a:solidFill>
                      <a:prstDash val="solid"/>
                    </a:lnT>
                  </a:tcPr>
                </a:tc>
                <a:extLst>
                  <a:ext uri="{0D108BD9-81ED-4DB2-BD59-A6C34878D82A}">
                    <a16:rowId xmlns:a16="http://schemas.microsoft.com/office/drawing/2014/main" xmlns="" val="10002"/>
                  </a:ext>
                </a:extLst>
              </a:tr>
              <a:tr h="782955">
                <a:tc>
                  <a:txBody>
                    <a:bodyPr/>
                    <a:lstStyle/>
                    <a:p>
                      <a:pPr marL="50165">
                        <a:lnSpc>
                          <a:spcPts val="1065"/>
                        </a:lnSpc>
                      </a:pPr>
                      <a:r>
                        <a:rPr lang="es-ES" sz="950" b="1" dirty="0">
                          <a:solidFill>
                            <a:srgbClr val="009EE3"/>
                          </a:solidFill>
                          <a:latin typeface="MB Corpo S Text"/>
                          <a:cs typeface="MB Corpo S Text"/>
                          <a:sym typeface="MB Corpo S Text"/>
                        </a:rPr>
                        <a:t>accionamiento por </a:t>
                      </a:r>
                      <a:br>
                        <a:rPr lang="es-ES" sz="950" b="1" dirty="0">
                          <a:solidFill>
                            <a:srgbClr val="009EE3"/>
                          </a:solidFill>
                          <a:latin typeface="MB Corpo S Text"/>
                          <a:cs typeface="MB Corpo S Text"/>
                          <a:sym typeface="MB Corpo S Text"/>
                        </a:rPr>
                      </a:br>
                      <a:r>
                        <a:rPr lang="es-ES" sz="950" b="1" dirty="0">
                          <a:solidFill>
                            <a:srgbClr val="009EE3"/>
                          </a:solidFill>
                          <a:latin typeface="MB Corpo S Text"/>
                          <a:cs typeface="MB Corpo S Text"/>
                          <a:sym typeface="MB Corpo S Text"/>
                        </a:rPr>
                        <a:t>correa.</a:t>
                      </a:r>
                      <a:endParaRPr sz="950" dirty="0">
                        <a:latin typeface="MB Corpo S Text"/>
                        <a:cs typeface="MB Corpo S Text"/>
                      </a:endParaRPr>
                    </a:p>
                    <a:p>
                      <a:pPr marL="50165" marR="1409700">
                        <a:lnSpc>
                          <a:spcPct val="113300"/>
                        </a:lnSpc>
                        <a:spcBef>
                          <a:spcPts val="215"/>
                        </a:spcBef>
                      </a:pPr>
                      <a:r>
                        <a:rPr lang="es-ES" sz="700" dirty="0">
                          <a:solidFill>
                            <a:srgbClr val="1A1A18"/>
                          </a:solidFill>
                          <a:latin typeface="MB Corpo S Text Light"/>
                          <a:cs typeface="MB Corpo S Text Light"/>
                          <a:sym typeface="MB Corpo S Text Light"/>
                        </a:rPr>
                        <a:t>Generación de ruido extremadamente menor y prevención de chirridos.</a:t>
                      </a:r>
                      <a:endParaRPr sz="700" dirty="0">
                        <a:latin typeface="MB Corpo S Text Light"/>
                        <a:cs typeface="MB Corpo S Text Light"/>
                      </a:endParaRPr>
                    </a:p>
                  </a:txBody>
                  <a:tcPr marL="0" marR="0" marT="0" marB="0"/>
                </a:tc>
                <a:tc>
                  <a:txBody>
                    <a:bodyPr/>
                    <a:lstStyle/>
                    <a:p>
                      <a:pPr marL="137160">
                        <a:lnSpc>
                          <a:spcPts val="645"/>
                        </a:lnSpc>
                      </a:pPr>
                      <a:r>
                        <a:rPr lang="es-ES" sz="700" dirty="0">
                          <a:solidFill>
                            <a:srgbClr val="FFFFFF"/>
                          </a:solidFill>
                          <a:latin typeface="MB Corpo S Text Light"/>
                          <a:cs typeface="MB Corpo S Text Light"/>
                          <a:sym typeface="MB Corpo S Text Light"/>
                        </a:rPr>
                        <a:t>desgaste mecánico.</a:t>
                      </a:r>
                      <a:endParaRPr sz="700" dirty="0">
                        <a:latin typeface="MB Corpo S Text Light"/>
                        <a:cs typeface="MB Corpo S Text Light"/>
                      </a:endParaRPr>
                    </a:p>
                    <a:p>
                      <a:pPr marL="134620" indent="-84455">
                        <a:lnSpc>
                          <a:spcPct val="100000"/>
                        </a:lnSpc>
                        <a:spcBef>
                          <a:spcPts val="375"/>
                        </a:spcBef>
                        <a:buChar char="•"/>
                        <a:tabLst>
                          <a:tab pos="134620" algn="l"/>
                        </a:tabLst>
                      </a:pPr>
                      <a:r>
                        <a:rPr lang="es-ES" sz="700" dirty="0">
                          <a:solidFill>
                            <a:srgbClr val="FFFFFF"/>
                          </a:solidFill>
                          <a:latin typeface="MB Corpo S Text Light"/>
                          <a:cs typeface="MB Corpo S Text Light"/>
                          <a:sym typeface="MB Corpo S Text Light"/>
                        </a:rPr>
                        <a:t>Reduce el riesgo de daños derivados.</a:t>
                      </a:r>
                      <a:endParaRPr sz="700" dirty="0">
                        <a:latin typeface="MB Corpo S Text Light"/>
                        <a:cs typeface="MB Corpo S Text Light"/>
                      </a:endParaRPr>
                    </a:p>
                  </a:txBody>
                  <a:tcPr marL="0" marR="0" marT="0" marB="0">
                    <a:solidFill>
                      <a:srgbClr val="009EE3"/>
                    </a:solidFill>
                  </a:tcPr>
                </a:tc>
                <a:tc gridSpan="3">
                  <a:txBody>
                    <a:bodyPr/>
                    <a:lstStyle/>
                    <a:p>
                      <a:pPr marL="137160">
                        <a:lnSpc>
                          <a:spcPts val="645"/>
                        </a:lnSpc>
                        <a:tabLst>
                          <a:tab pos="2404745" algn="l"/>
                          <a:tab pos="5330190" algn="l"/>
                        </a:tabLst>
                      </a:pPr>
                      <a:r>
                        <a:rPr lang="de-DE" sz="800" dirty="0"/>
                        <a:t>	</a:t>
                      </a:r>
                      <a:r>
                        <a:rPr lang="es-ES" sz="700" dirty="0">
                          <a:solidFill>
                            <a:srgbClr val="009EE3"/>
                          </a:solidFill>
                          <a:latin typeface="MB Corpo S Text Light"/>
                          <a:cs typeface="MB Corpo S Text Light"/>
                          <a:sym typeface="MB Corpo S Text Light"/>
                        </a:rPr>
                        <a:t>Benz presenta una durabilidad de como	</a:t>
                      </a:r>
                      <a:r>
                        <a:rPr lang="es-ES" sz="1050" baseline="-35714" dirty="0">
                          <a:solidFill>
                            <a:srgbClr val="1A1A18"/>
                          </a:solidFill>
                          <a:latin typeface="MB Corpo S Text Light"/>
                          <a:cs typeface="MB Corpo S Text Light"/>
                          <a:sym typeface="MB Corpo S Text Light"/>
                        </a:rPr>
                        <a:t>Coordinación óptima con el</a:t>
                      </a:r>
                      <a:endParaRPr sz="1050" baseline="-35714" dirty="0">
                        <a:latin typeface="MB Corpo S Text Light"/>
                        <a:cs typeface="MB Corpo S Text Light"/>
                      </a:endParaRPr>
                    </a:p>
                    <a:p>
                      <a:pPr marL="2404745">
                        <a:lnSpc>
                          <a:spcPts val="665"/>
                        </a:lnSpc>
                        <a:spcBef>
                          <a:spcPts val="570"/>
                        </a:spcBef>
                        <a:tabLst>
                          <a:tab pos="5330190" algn="l"/>
                        </a:tabLst>
                      </a:pPr>
                      <a:r>
                        <a:rPr lang="es-ES" sz="1050" baseline="35714" dirty="0">
                          <a:solidFill>
                            <a:srgbClr val="009EE3"/>
                          </a:solidFill>
                          <a:latin typeface="MB Corpo S Text Light"/>
                          <a:cs typeface="MB Corpo S Text Light"/>
                          <a:sym typeface="MB Corpo S Text Light"/>
                        </a:rPr>
                        <a:t>mínimo, 90.000 km (con esfuerzo normal), 	</a:t>
                      </a:r>
                      <a:r>
                        <a:rPr lang="es-ES" sz="700" dirty="0">
                          <a:solidFill>
                            <a:srgbClr val="1A1A18"/>
                          </a:solidFill>
                          <a:latin typeface="MB Corpo S Text Light"/>
                          <a:cs typeface="MB Corpo S Text Light"/>
                          <a:sym typeface="MB Corpo S Text Light"/>
                        </a:rPr>
                        <a:t>menor consumo de combustible</a:t>
                      </a:r>
                      <a:endParaRPr lang="es-ES" sz="700" dirty="0">
                        <a:latin typeface="MB Corpo S Text Light"/>
                        <a:cs typeface="MB Corpo S Text Light"/>
                      </a:endParaRPr>
                    </a:p>
                    <a:p>
                      <a:pPr marL="2404745">
                        <a:lnSpc>
                          <a:spcPts val="665"/>
                        </a:lnSpc>
                        <a:tabLst>
                          <a:tab pos="5330190" algn="l"/>
                        </a:tabLst>
                      </a:pPr>
                      <a:r>
                        <a:rPr lang="es-ES" sz="700" dirty="0">
                          <a:solidFill>
                            <a:srgbClr val="009EE3"/>
                          </a:solidFill>
                          <a:latin typeface="MB Corpo S Text Light"/>
                          <a:cs typeface="MB Corpo S Text Light"/>
                          <a:sym typeface="MB Corpo S Text Light"/>
                        </a:rPr>
                        <a:t>Con la que un Mercedes‑Benz podría dar la	</a:t>
                      </a:r>
                      <a:r>
                        <a:rPr lang="es-ES" sz="1050" baseline="-35714" dirty="0">
                          <a:solidFill>
                            <a:srgbClr val="1A1A18"/>
                          </a:solidFill>
                          <a:latin typeface="MB Corpo S Text Light"/>
                          <a:cs typeface="MB Corpo S Text Light"/>
                          <a:sym typeface="MB Corpo S Text Light"/>
                        </a:rPr>
                        <a:t>y una larga durabilidad del</a:t>
                      </a:r>
                      <a:endParaRPr lang="es-ES" sz="1050" baseline="-35714" dirty="0">
                        <a:latin typeface="MB Corpo S Text Light"/>
                        <a:cs typeface="MB Corpo S Text Light"/>
                      </a:endParaRPr>
                    </a:p>
                    <a:p>
                      <a:pPr marL="2404745">
                        <a:lnSpc>
                          <a:spcPct val="100000"/>
                        </a:lnSpc>
                        <a:spcBef>
                          <a:spcPts val="114"/>
                        </a:spcBef>
                        <a:tabLst>
                          <a:tab pos="5330190" algn="l"/>
                        </a:tabLst>
                      </a:pPr>
                      <a:r>
                        <a:rPr lang="es-ES" sz="700" dirty="0">
                          <a:solidFill>
                            <a:srgbClr val="009EE3"/>
                          </a:solidFill>
                          <a:latin typeface="MB Corpo S Text Light"/>
                          <a:cs typeface="MB Corpo S Text Light"/>
                          <a:sym typeface="MB Corpo S Text Light"/>
                        </a:rPr>
                        <a:t>vuelta al mundo más de dos veces.	</a:t>
                      </a:r>
                      <a:r>
                        <a:rPr lang="es-ES" sz="1050" baseline="-35714" dirty="0">
                          <a:solidFill>
                            <a:srgbClr val="1A1A18"/>
                          </a:solidFill>
                          <a:latin typeface="MB Corpo S Text Light"/>
                          <a:cs typeface="MB Corpo S Text Light"/>
                          <a:sym typeface="MB Corpo S Text Light"/>
                        </a:rPr>
                        <a:t>motor.</a:t>
                      </a:r>
                      <a:endParaRPr lang="es-ES" sz="1050" baseline="-35714" dirty="0">
                        <a:latin typeface="MB Corpo S Text Light"/>
                        <a:cs typeface="MB Corpo S Text Light"/>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37160">
                        <a:lnSpc>
                          <a:spcPts val="645"/>
                        </a:lnSpc>
                      </a:pPr>
                      <a:r>
                        <a:rPr lang="es-ES" sz="700" dirty="0">
                          <a:solidFill>
                            <a:srgbClr val="FFFFFF"/>
                          </a:solidFill>
                          <a:latin typeface="MB Corpo S Text Light"/>
                          <a:cs typeface="MB Corpo S Text Light"/>
                          <a:sym typeface="MB Corpo S Text Light"/>
                        </a:rPr>
                        <a:t>uso de materiales extremadamente resistentes</a:t>
                      </a:r>
                      <a:endParaRPr sz="700" dirty="0">
                        <a:latin typeface="MB Corpo S Text Light"/>
                        <a:cs typeface="MB Corpo S Text Light"/>
                      </a:endParaRPr>
                    </a:p>
                    <a:p>
                      <a:pPr marL="137160">
                        <a:lnSpc>
                          <a:spcPct val="100000"/>
                        </a:lnSpc>
                        <a:spcBef>
                          <a:spcPts val="110"/>
                        </a:spcBef>
                      </a:pPr>
                      <a:r>
                        <a:rPr lang="es-ES" sz="700" dirty="0">
                          <a:solidFill>
                            <a:srgbClr val="FFFFFF"/>
                          </a:solidFill>
                          <a:latin typeface="MB Corpo S Text Light"/>
                          <a:cs typeface="MB Corpo S Text Light"/>
                          <a:sym typeface="MB Corpo S Text Light"/>
                        </a:rPr>
                        <a:t>y duraderos.</a:t>
                      </a:r>
                      <a:endParaRPr sz="700" dirty="0">
                        <a:latin typeface="MB Corpo S Text Light"/>
                        <a:cs typeface="MB Corpo S Text Light"/>
                      </a:endParaRPr>
                    </a:p>
                    <a:p>
                      <a:pPr marL="136525" indent="-86360">
                        <a:lnSpc>
                          <a:spcPct val="100000"/>
                        </a:lnSpc>
                        <a:spcBef>
                          <a:spcPts val="380"/>
                        </a:spcBef>
                        <a:buChar char="•"/>
                        <a:tabLst>
                          <a:tab pos="136525" algn="l"/>
                        </a:tabLst>
                      </a:pPr>
                      <a:r>
                        <a:rPr lang="es-ES" sz="700" dirty="0">
                          <a:solidFill>
                            <a:srgbClr val="FFFFFF"/>
                          </a:solidFill>
                          <a:latin typeface="MB Corpo S Text Light"/>
                          <a:cs typeface="MB Corpo S Text Light"/>
                          <a:sym typeface="MB Corpo S Text Light"/>
                        </a:rPr>
                        <a:t>Combustión efectiva y respetuosa con el medioambiente.</a:t>
                      </a:r>
                      <a:endParaRPr sz="700" dirty="0">
                        <a:latin typeface="MB Corpo S Text Light"/>
                        <a:cs typeface="MB Corpo S Text Light"/>
                      </a:endParaRPr>
                    </a:p>
                  </a:txBody>
                  <a:tcPr marL="0" marR="0" marT="0" marB="0">
                    <a:solidFill>
                      <a:srgbClr val="009EE3"/>
                    </a:solidFill>
                  </a:tcPr>
                </a:tc>
                <a:tc>
                  <a:txBody>
                    <a:bodyPr/>
                    <a:lstStyle/>
                    <a:p>
                      <a:pPr marL="137160">
                        <a:lnSpc>
                          <a:spcPts val="645"/>
                        </a:lnSpc>
                      </a:pPr>
                      <a:r>
                        <a:rPr lang="es-ES" sz="700" dirty="0">
                          <a:solidFill>
                            <a:srgbClr val="1A1A18"/>
                          </a:solidFill>
                          <a:latin typeface="MB Corpo S Text Light"/>
                          <a:cs typeface="MB Corpo S Text Light"/>
                          <a:sym typeface="MB Corpo S Text Light"/>
                        </a:rPr>
                        <a:t>para cada tipo de motor Mercedes‑Benz.</a:t>
                      </a:r>
                      <a:endParaRPr sz="700" dirty="0">
                        <a:latin typeface="MB Corpo S Text Light"/>
                        <a:cs typeface="MB Corpo S Text Light"/>
                      </a:endParaRPr>
                    </a:p>
                  </a:txBody>
                  <a:tcPr marL="0" marR="0" marT="0" marB="0"/>
                </a:tc>
                <a:extLst>
                  <a:ext uri="{0D108BD9-81ED-4DB2-BD59-A6C34878D82A}">
                    <a16:rowId xmlns:a16="http://schemas.microsoft.com/office/drawing/2014/main" xmlns="" val="10003"/>
                  </a:ext>
                </a:extLst>
              </a:tr>
            </a:tbl>
          </a:graphicData>
        </a:graphic>
      </p:graphicFrame>
      <p:grpSp>
        <p:nvGrpSpPr>
          <p:cNvPr id="5" name="object 5"/>
          <p:cNvGrpSpPr/>
          <p:nvPr/>
        </p:nvGrpSpPr>
        <p:grpSpPr>
          <a:xfrm>
            <a:off x="609214" y="3204000"/>
            <a:ext cx="6972300" cy="3175"/>
            <a:chOff x="609214" y="3178308"/>
            <a:chExt cx="6972300" cy="3175"/>
          </a:xfrm>
        </p:grpSpPr>
        <p:sp>
          <p:nvSpPr>
            <p:cNvPr id="6" name="object 6"/>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7" name="object 7"/>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5750548"/>
            <a:ext cx="6972300" cy="3175"/>
            <a:chOff x="609214" y="5750548"/>
            <a:chExt cx="6972300" cy="3175"/>
          </a:xfrm>
        </p:grpSpPr>
        <p:sp>
          <p:nvSpPr>
            <p:cNvPr id="11" name="object 11"/>
            <p:cNvSpPr/>
            <p:nvPr/>
          </p:nvSpPr>
          <p:spPr>
            <a:xfrm>
              <a:off x="609214" y="575204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2" name="object 12"/>
            <p:cNvSpPr/>
            <p:nvPr/>
          </p:nvSpPr>
          <p:spPr>
            <a:xfrm>
              <a:off x="1929180" y="575204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15" name="object 15"/>
          <p:cNvSpPr/>
          <p:nvPr/>
        </p:nvSpPr>
        <p:spPr>
          <a:xfrm>
            <a:off x="7649032" y="3204000"/>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16" name="object 16"/>
          <p:cNvSpPr/>
          <p:nvPr/>
        </p:nvSpPr>
        <p:spPr>
          <a:xfrm>
            <a:off x="7649032" y="575204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pic>
        <p:nvPicPr>
          <p:cNvPr id="17" name="object 17"/>
          <p:cNvPicPr/>
          <p:nvPr/>
        </p:nvPicPr>
        <p:blipFill>
          <a:blip r:embed="rId3" cstate="print"/>
          <a:stretch>
            <a:fillRect/>
          </a:stretch>
        </p:blipFill>
        <p:spPr>
          <a:xfrm>
            <a:off x="2015541" y="2312332"/>
            <a:ext cx="1091423" cy="553297"/>
          </a:xfrm>
          <a:prstGeom prst="rect">
            <a:avLst/>
          </a:prstGeom>
        </p:spPr>
      </p:pic>
      <p:sp>
        <p:nvSpPr>
          <p:cNvPr id="18" name="object 18"/>
          <p:cNvSpPr txBox="1"/>
          <p:nvPr/>
        </p:nvSpPr>
        <p:spPr>
          <a:xfrm>
            <a:off x="644274" y="3243313"/>
            <a:ext cx="1211534" cy="614680"/>
          </a:xfrm>
          <a:prstGeom prst="rect">
            <a:avLst/>
          </a:prstGeom>
        </p:spPr>
        <p:txBody>
          <a:bodyPr vert="horz" wrap="square" lIns="0" tIns="66040" rIns="0" bIns="0" rtlCol="0">
            <a:spAutoFit/>
          </a:bodyPr>
          <a:lstStyle/>
          <a:p>
            <a:pPr marL="12700">
              <a:lnSpc>
                <a:spcPct val="100000"/>
              </a:lnSpc>
              <a:spcBef>
                <a:spcPts val="520"/>
              </a:spcBef>
            </a:pPr>
            <a:r>
              <a:rPr lang="es-ES" sz="950" b="1" dirty="0">
                <a:solidFill>
                  <a:srgbClr val="009EE3"/>
                </a:solidFill>
                <a:latin typeface="MB Corpo S Text"/>
                <a:ea typeface="MB Corpo S Text"/>
                <a:cs typeface="MB Corpo S Text"/>
                <a:sym typeface="MB Corpo S Text"/>
              </a:rPr>
              <a:t>Batería de arranque.</a:t>
            </a:r>
            <a:endParaRPr sz="950" dirty="0">
              <a:latin typeface="MB Corpo S Text"/>
              <a:cs typeface="MB Corpo S Text"/>
            </a:endParaRPr>
          </a:p>
          <a:p>
            <a:pPr marL="12700" marR="5080">
              <a:lnSpc>
                <a:spcPct val="113300"/>
              </a:lnSpc>
              <a:spcBef>
                <a:spcPts val="220"/>
              </a:spcBef>
            </a:pPr>
            <a:r>
              <a:rPr lang="es-ES" sz="700" dirty="0">
                <a:solidFill>
                  <a:srgbClr val="1A1A18"/>
                </a:solidFill>
                <a:latin typeface="MB Corpo S Text Light"/>
                <a:ea typeface="MB Corpo S Text Light"/>
                <a:cs typeface="MB Corpo S Text Light"/>
                <a:sym typeface="MB Corpo S Text Light"/>
              </a:rPr>
              <a:t>Producto de alto rendimiento exento de mantenimiento y con una larga vida útil.</a:t>
            </a:r>
            <a:endParaRPr sz="700" dirty="0">
              <a:latin typeface="MB Corpo S Text Light"/>
              <a:cs typeface="MB Corpo S Text Light"/>
            </a:endParaRPr>
          </a:p>
        </p:txBody>
      </p:sp>
      <p:grpSp>
        <p:nvGrpSpPr>
          <p:cNvPr id="19" name="object 19"/>
          <p:cNvGrpSpPr/>
          <p:nvPr/>
        </p:nvGrpSpPr>
        <p:grpSpPr>
          <a:xfrm>
            <a:off x="1940462" y="3230568"/>
            <a:ext cx="1139825" cy="1113790"/>
            <a:chOff x="1940462" y="3230568"/>
            <a:chExt cx="1139825" cy="1113790"/>
          </a:xfrm>
        </p:grpSpPr>
        <p:pic>
          <p:nvPicPr>
            <p:cNvPr id="20" name="object 20"/>
            <p:cNvPicPr/>
            <p:nvPr/>
          </p:nvPicPr>
          <p:blipFill>
            <a:blip r:embed="rId4" cstate="print"/>
            <a:stretch>
              <a:fillRect/>
            </a:stretch>
          </p:blipFill>
          <p:spPr>
            <a:xfrm>
              <a:off x="2030707" y="3230568"/>
              <a:ext cx="1049203" cy="710744"/>
            </a:xfrm>
            <a:prstGeom prst="rect">
              <a:avLst/>
            </a:prstGeom>
          </p:spPr>
        </p:pic>
        <p:sp>
          <p:nvSpPr>
            <p:cNvPr id="21" name="object 21"/>
            <p:cNvSpPr/>
            <p:nvPr/>
          </p:nvSpPr>
          <p:spPr>
            <a:xfrm>
              <a:off x="1947925" y="394367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22" name="object 22"/>
            <p:cNvSpPr/>
            <p:nvPr/>
          </p:nvSpPr>
          <p:spPr>
            <a:xfrm>
              <a:off x="2038947" y="3990043"/>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70" y="24422"/>
                  </a:lnTo>
                  <a:lnTo>
                    <a:pt x="203606" y="24422"/>
                  </a:lnTo>
                  <a:lnTo>
                    <a:pt x="161188" y="24422"/>
                  </a:lnTo>
                  <a:lnTo>
                    <a:pt x="170154" y="40843"/>
                  </a:lnTo>
                  <a:lnTo>
                    <a:pt x="195580" y="40843"/>
                  </a:lnTo>
                  <a:lnTo>
                    <a:pt x="195580" y="270662"/>
                  </a:lnTo>
                  <a:lnTo>
                    <a:pt x="15367" y="270662"/>
                  </a:lnTo>
                  <a:lnTo>
                    <a:pt x="15367" y="40843"/>
                  </a:lnTo>
                  <a:lnTo>
                    <a:pt x="40805" y="40843"/>
                  </a:lnTo>
                  <a:lnTo>
                    <a:pt x="49771" y="24422"/>
                  </a:lnTo>
                  <a:lnTo>
                    <a:pt x="3289" y="24422"/>
                  </a:lnTo>
                  <a:lnTo>
                    <a:pt x="0" y="27724"/>
                  </a:lnTo>
                  <a:lnTo>
                    <a:pt x="0" y="283781"/>
                  </a:lnTo>
                  <a:lnTo>
                    <a:pt x="3289" y="287083"/>
                  </a:lnTo>
                  <a:lnTo>
                    <a:pt x="207670" y="287083"/>
                  </a:lnTo>
                  <a:lnTo>
                    <a:pt x="210947" y="283781"/>
                  </a:lnTo>
                  <a:lnTo>
                    <a:pt x="210947" y="27724"/>
                  </a:lnTo>
                  <a:close/>
                </a:path>
              </a:pathLst>
            </a:custGeom>
            <a:solidFill>
              <a:srgbClr val="009EE3"/>
            </a:solidFill>
          </p:spPr>
          <p:txBody>
            <a:bodyPr wrap="square" lIns="0" tIns="0" rIns="0" bIns="0" rtlCol="0"/>
            <a:lstStyle/>
            <a:p>
              <a:endParaRPr/>
            </a:p>
          </p:txBody>
        </p:sp>
        <p:pic>
          <p:nvPicPr>
            <p:cNvPr id="23" name="object 23"/>
            <p:cNvPicPr/>
            <p:nvPr/>
          </p:nvPicPr>
          <p:blipFill>
            <a:blip r:embed="rId5" cstate="print"/>
            <a:stretch>
              <a:fillRect/>
            </a:stretch>
          </p:blipFill>
          <p:spPr>
            <a:xfrm>
              <a:off x="2102311" y="4059126"/>
              <a:ext cx="125244" cy="173769"/>
            </a:xfrm>
            <a:prstGeom prst="rect">
              <a:avLst/>
            </a:prstGeom>
          </p:spPr>
        </p:pic>
      </p:grpSp>
      <p:sp>
        <p:nvSpPr>
          <p:cNvPr id="24" name="object 24"/>
          <p:cNvSpPr txBox="1"/>
          <p:nvPr/>
        </p:nvSpPr>
        <p:spPr>
          <a:xfrm>
            <a:off x="3181459" y="3230568"/>
            <a:ext cx="2200275" cy="2484000"/>
          </a:xfrm>
          <a:prstGeom prst="rect">
            <a:avLst/>
          </a:prstGeom>
          <a:solidFill>
            <a:srgbClr val="009EE3"/>
          </a:solidFill>
        </p:spPr>
        <p:txBody>
          <a:bodyPr vert="horz" wrap="square" lIns="0" tIns="86360" rIns="0" bIns="0" rtlCol="0">
            <a:spAutoFit/>
          </a:bodyPr>
          <a:lstStyle/>
          <a:p>
            <a:pPr marL="47625">
              <a:lnSpc>
                <a:spcPct val="102000"/>
              </a:lnSpc>
              <a:spcBef>
                <a:spcPts val="200"/>
              </a:spcBef>
            </a:pPr>
            <a:r>
              <a:rPr lang="es-ES" sz="700" b="1" dirty="0">
                <a:solidFill>
                  <a:srgbClr val="FFFFFF"/>
                </a:solidFill>
                <a:latin typeface="MB Corpo S Text"/>
                <a:ea typeface="MB Corpo S Text"/>
                <a:cs typeface="MB Corpo S Text"/>
                <a:sym typeface="MB Corpo S Text"/>
              </a:rPr>
              <a:t>Ventajas de la tecnología AGM:</a:t>
            </a:r>
            <a:endParaRPr sz="700" dirty="0">
              <a:latin typeface="MB Corpo S Text"/>
              <a:cs typeface="MB Corpo S Text"/>
            </a:endParaRPr>
          </a:p>
          <a:p>
            <a:pPr marL="133985" marR="475615" indent="-86995">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Vida útil tres veces más larga gracias a la gran resistencia cíclica y la estabilidad química.</a:t>
            </a:r>
            <a:endParaRPr sz="700" dirty="0">
              <a:latin typeface="MB Corpo S Text Light"/>
              <a:cs typeface="MB Corpo S Text Light"/>
            </a:endParaRPr>
          </a:p>
          <a:p>
            <a:pPr marL="133985" indent="-86360">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Propiedades de arranque en frío especialmente buenas.</a:t>
            </a:r>
            <a:endParaRPr sz="700" dirty="0">
              <a:latin typeface="MB Corpo S Text Light"/>
              <a:cs typeface="MB Corpo S Text Light"/>
            </a:endParaRPr>
          </a:p>
          <a:p>
            <a:pPr marL="133985" marR="260350" indent="-86995">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Potente y, por tanto, ideal para vehículos con equipamientos complicados.</a:t>
            </a:r>
            <a:endParaRPr sz="700" dirty="0">
              <a:latin typeface="MB Corpo S Text Light"/>
              <a:cs typeface="MB Corpo S Text Light"/>
            </a:endParaRPr>
          </a:p>
          <a:p>
            <a:pPr marL="133985" indent="-86360">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Insensible a las descargas totales.</a:t>
            </a:r>
            <a:endParaRPr sz="700" dirty="0">
              <a:latin typeface="MB Corpo S Text Light"/>
              <a:cs typeface="MB Corpo S Text Light"/>
            </a:endParaRPr>
          </a:p>
          <a:p>
            <a:pPr marL="132080" indent="-84455">
              <a:lnSpc>
                <a:spcPct val="102000"/>
              </a:lnSpc>
              <a:spcBef>
                <a:spcPts val="200"/>
              </a:spcBef>
              <a:buChar char="•"/>
              <a:tabLst>
                <a:tab pos="132080" algn="l"/>
              </a:tabLst>
            </a:pPr>
            <a:r>
              <a:rPr lang="es-ES" sz="700" dirty="0">
                <a:solidFill>
                  <a:srgbClr val="FFFFFF"/>
                </a:solidFill>
                <a:latin typeface="MB Corpo S Text Light"/>
                <a:ea typeface="MB Corpo S Text Light"/>
                <a:cs typeface="MB Corpo S Text Light"/>
                <a:sym typeface="MB Corpo S Text Light"/>
              </a:rPr>
              <a:t>Dispone de una autodescarga más reducida.</a:t>
            </a:r>
            <a:endParaRPr sz="700" dirty="0">
              <a:latin typeface="MB Corpo S Text Light"/>
              <a:cs typeface="MB Corpo S Text Light"/>
            </a:endParaRPr>
          </a:p>
          <a:p>
            <a:pPr marL="133985" indent="-86360">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Protección antivuelco y antifugas del 100 %.</a:t>
            </a:r>
            <a:endParaRPr sz="700" dirty="0">
              <a:latin typeface="MB Corpo S Text Light"/>
              <a:cs typeface="MB Corpo S Text Light"/>
            </a:endParaRPr>
          </a:p>
          <a:p>
            <a:pPr>
              <a:lnSpc>
                <a:spcPct val="102000"/>
              </a:lnSpc>
              <a:spcBef>
                <a:spcPts val="200"/>
              </a:spcBef>
              <a:buClr>
                <a:srgbClr val="FFFFFF"/>
              </a:buClr>
              <a:buFont typeface="MB Corpo S Text Light"/>
              <a:buChar char="•"/>
            </a:pPr>
            <a:endParaRPr sz="800" dirty="0">
              <a:latin typeface="MB Corpo S Text Light"/>
              <a:cs typeface="MB Corpo S Text Light"/>
            </a:endParaRPr>
          </a:p>
          <a:p>
            <a:pPr marL="47625">
              <a:lnSpc>
                <a:spcPct val="102000"/>
              </a:lnSpc>
              <a:spcBef>
                <a:spcPts val="200"/>
              </a:spcBef>
            </a:pPr>
            <a:r>
              <a:rPr lang="es-ES" sz="700" b="1" dirty="0">
                <a:solidFill>
                  <a:srgbClr val="FFFFFF"/>
                </a:solidFill>
                <a:latin typeface="MB Corpo S Text"/>
                <a:ea typeface="MB Corpo S Text"/>
                <a:cs typeface="MB Corpo S Text"/>
                <a:sym typeface="MB Corpo S Text"/>
              </a:rPr>
              <a:t>Ventajas de la tecnología de plomo-calcio-plata:</a:t>
            </a:r>
            <a:endParaRPr sz="700" dirty="0">
              <a:latin typeface="MB Corpo S Text"/>
              <a:cs typeface="MB Corpo S Text"/>
            </a:endParaRPr>
          </a:p>
          <a:p>
            <a:pPr marL="133985" marR="339090" indent="-86995">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Una vida útil hasta un 20 % más larga en comparación con las baterías convencionales.</a:t>
            </a:r>
            <a:endParaRPr sz="700" dirty="0">
              <a:latin typeface="MB Corpo S Text Light"/>
              <a:cs typeface="MB Corpo S Text Light"/>
            </a:endParaRPr>
          </a:p>
          <a:p>
            <a:pPr marL="133985" marR="404495" indent="-86995">
              <a:lnSpc>
                <a:spcPct val="102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Más resistente a los trayectos cortos y arranque en frío más seguro que las baterías convencionales.</a:t>
            </a:r>
            <a:endParaRPr sz="700" dirty="0">
              <a:latin typeface="MB Corpo S Text Light"/>
              <a:cs typeface="MB Corpo S Text Light"/>
            </a:endParaRPr>
          </a:p>
        </p:txBody>
      </p:sp>
      <p:sp>
        <p:nvSpPr>
          <p:cNvPr id="25" name="object 25"/>
          <p:cNvSpPr txBox="1"/>
          <p:nvPr/>
        </p:nvSpPr>
        <p:spPr>
          <a:xfrm>
            <a:off x="5416464" y="3290210"/>
            <a:ext cx="1908175" cy="736164"/>
          </a:xfrm>
          <a:prstGeom prst="rect">
            <a:avLst/>
          </a:prstGeom>
        </p:spPr>
        <p:txBody>
          <a:bodyPr vert="horz" wrap="square" lIns="0" tIns="12700" rIns="0" bIns="0" rtlCol="0">
            <a:spAutoFit/>
          </a:bodyPr>
          <a:lstStyle/>
          <a:p>
            <a:pPr marL="99060" marR="8890" indent="-86995">
              <a:lnSpc>
                <a:spcPct val="113300"/>
              </a:lnSpc>
              <a:spcBef>
                <a:spcPts val="100"/>
              </a:spcBef>
              <a:buChar char="•"/>
              <a:tabLst>
                <a:tab pos="99060" algn="l"/>
              </a:tabLst>
            </a:pPr>
            <a:r>
              <a:rPr lang="es-ES" sz="700" dirty="0">
                <a:solidFill>
                  <a:srgbClr val="1A1A18"/>
                </a:solidFill>
                <a:latin typeface="MB Corpo S Text Light"/>
                <a:ea typeface="MB Corpo S Text Light"/>
                <a:cs typeface="MB Corpo S Text Light"/>
                <a:sym typeface="MB Corpo S Text Light"/>
              </a:rPr>
              <a:t>Con la batería de arranque original Mercedes‑Benz su cliente obtiene un producto de alta calidad,</a:t>
            </a:r>
            <a:r>
              <a:rPr lang="es-ES" sz="700" dirty="0">
                <a:latin typeface="MB Corpo S Text Light"/>
                <a:ea typeface="MB Corpo S Text Light"/>
                <a:cs typeface="MB Corpo S Text Light"/>
                <a:sym typeface="MB Corpo S Text Light"/>
              </a:rPr>
              <a:t> </a:t>
            </a:r>
            <a:r>
              <a:rPr lang="es-ES" sz="700" dirty="0">
                <a:solidFill>
                  <a:srgbClr val="1A1A18"/>
                </a:solidFill>
                <a:latin typeface="MB Corpo S Text Light"/>
                <a:ea typeface="MB Corpo S Text Light"/>
                <a:cs typeface="MB Corpo S Text Light"/>
                <a:sym typeface="MB Corpo S Text Light"/>
              </a:rPr>
              <a:t>coordinado óptimamente con el consumo de energía de su vehículo y apto para un almacenaje más largo que las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baterías IAM convencionales.</a:t>
            </a:r>
            <a:endParaRPr sz="700" dirty="0">
              <a:latin typeface="MB Corpo S Text Light"/>
              <a:cs typeface="MB Corpo S Text Light"/>
            </a:endParaRPr>
          </a:p>
        </p:txBody>
      </p:sp>
      <p:sp>
        <p:nvSpPr>
          <p:cNvPr id="26" name="object 26"/>
          <p:cNvSpPr txBox="1"/>
          <p:nvPr/>
        </p:nvSpPr>
        <p:spPr>
          <a:xfrm>
            <a:off x="7684113" y="3290210"/>
            <a:ext cx="1686560" cy="1625381"/>
          </a:xfrm>
          <a:prstGeom prst="rect">
            <a:avLst/>
          </a:prstGeom>
        </p:spPr>
        <p:txBody>
          <a:bodyPr vert="horz" wrap="square" lIns="0" tIns="12700" rIns="0" bIns="0" rtlCol="0">
            <a:spAutoFit/>
          </a:bodyPr>
          <a:lstStyle/>
          <a:p>
            <a:pPr marL="97155" marR="238760" indent="-85090">
              <a:lnSpc>
                <a:spcPct val="113300"/>
              </a:lnSpc>
              <a:spcBef>
                <a:spcPts val="100"/>
              </a:spcBef>
              <a:buChar char="•"/>
              <a:tabLst>
                <a:tab pos="97155" algn="l"/>
              </a:tabLst>
            </a:pPr>
            <a:r>
              <a:rPr lang="es-ES" sz="700" dirty="0">
                <a:solidFill>
                  <a:srgbClr val="009EE3"/>
                </a:solidFill>
                <a:latin typeface="MB Corpo S Text Light"/>
                <a:ea typeface="MB Corpo S Text Light"/>
                <a:cs typeface="MB Corpo S Text Light"/>
                <a:sym typeface="MB Corpo S Text Light"/>
              </a:rPr>
              <a:t>AGM son las siglas para Absorbent Glass Mat (vellón de fibra de vidrio absorbente).</a:t>
            </a:r>
            <a:r>
              <a:rPr lang="es-ES" sz="700" dirty="0">
                <a:latin typeface="MB Corpo S Text Light"/>
                <a:ea typeface="MB Corpo S Text Light"/>
                <a:cs typeface="MB Corpo S Text Light"/>
                <a:sym typeface="MB Corpo S Text Light"/>
              </a:rPr>
              <a:t> </a:t>
            </a:r>
            <a:r>
              <a:rPr lang="es-ES" sz="700" dirty="0">
                <a:solidFill>
                  <a:srgbClr val="009EE3"/>
                </a:solidFill>
                <a:latin typeface="MB Corpo S Text Light"/>
                <a:ea typeface="MB Corpo S Text Light"/>
                <a:cs typeface="MB Corpo S Text Light"/>
                <a:sym typeface="MB Corpo S Text Light"/>
              </a:rPr>
              <a:t>El vellón de fibra de vidrio se satura con ácido sulfúrico. Al contrario que en las baterías de vehículo normales, ya no hay ningún líquido en la batería que pueda fugarse, por ejemplo, </a:t>
            </a:r>
            <a:br>
              <a:rPr lang="es-ES" sz="700" dirty="0">
                <a:solidFill>
                  <a:srgbClr val="009EE3"/>
                </a:solidFill>
                <a:latin typeface="MB Corpo S Text Light"/>
                <a:ea typeface="MB Corpo S Text Light"/>
                <a:cs typeface="MB Corpo S Text Light"/>
                <a:sym typeface="MB Corpo S Text Light"/>
              </a:rPr>
            </a:br>
            <a:r>
              <a:rPr lang="es-ES" sz="700" dirty="0">
                <a:solidFill>
                  <a:srgbClr val="009EE3"/>
                </a:solidFill>
                <a:latin typeface="MB Corpo S Text Light"/>
                <a:ea typeface="MB Corpo S Text Light"/>
                <a:cs typeface="MB Corpo S Text Light"/>
                <a:sym typeface="MB Corpo S Text Light"/>
              </a:rPr>
              <a:t>a causa de un accidente.</a:t>
            </a:r>
            <a:endParaRPr sz="700" dirty="0">
              <a:latin typeface="MB Corpo S Text Light"/>
              <a:cs typeface="MB Corpo S Text Light"/>
            </a:endParaRPr>
          </a:p>
          <a:p>
            <a:pPr marL="99060" indent="-86360">
              <a:lnSpc>
                <a:spcPct val="100000"/>
              </a:lnSpc>
              <a:spcBef>
                <a:spcPts val="375"/>
              </a:spcBef>
              <a:buChar char="•"/>
              <a:tabLst>
                <a:tab pos="99060" algn="l"/>
              </a:tabLst>
            </a:pPr>
            <a:r>
              <a:rPr lang="es-ES" sz="700" dirty="0">
                <a:solidFill>
                  <a:srgbClr val="009EE3"/>
                </a:solidFill>
                <a:latin typeface="MB Corpo S Text Light"/>
                <a:ea typeface="MB Corpo S Text Light"/>
                <a:cs typeface="MB Corpo S Text Light"/>
                <a:sym typeface="MB Corpo S Text Light"/>
              </a:rPr>
              <a:t>Las baterías con vellón son perfectas</a:t>
            </a:r>
            <a:endParaRPr sz="700" dirty="0">
              <a:latin typeface="MB Corpo S Text Light"/>
              <a:cs typeface="MB Corpo S Text Light"/>
            </a:endParaRPr>
          </a:p>
          <a:p>
            <a:pPr marL="99060" marR="65405">
              <a:lnSpc>
                <a:spcPct val="113300"/>
              </a:lnSpc>
            </a:pPr>
            <a:r>
              <a:rPr lang="es-ES" sz="700" dirty="0">
                <a:solidFill>
                  <a:srgbClr val="009EE3"/>
                </a:solidFill>
                <a:latin typeface="MB Corpo S Text Light"/>
                <a:ea typeface="MB Corpo S Text Light"/>
                <a:cs typeface="MB Corpo S Text Light"/>
                <a:sym typeface="MB Corpo S Text Light"/>
              </a:rPr>
              <a:t>para vehículos con muchos consumidores eléctricos y la función de arranque y parada.</a:t>
            </a:r>
            <a:endParaRPr sz="700" dirty="0">
              <a:latin typeface="MB Corpo S Text Light"/>
              <a:cs typeface="MB Corpo S Text Light"/>
            </a:endParaRPr>
          </a:p>
        </p:txBody>
      </p:sp>
      <p:grpSp>
        <p:nvGrpSpPr>
          <p:cNvPr id="27" name="object 27"/>
          <p:cNvGrpSpPr/>
          <p:nvPr/>
        </p:nvGrpSpPr>
        <p:grpSpPr>
          <a:xfrm>
            <a:off x="10661262" y="3204000"/>
            <a:ext cx="6972300" cy="3175"/>
            <a:chOff x="10661262" y="3178308"/>
            <a:chExt cx="6972300" cy="3175"/>
          </a:xfrm>
        </p:grpSpPr>
        <p:sp>
          <p:nvSpPr>
            <p:cNvPr id="28" name="object 28"/>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10661262" y="4295202"/>
            <a:ext cx="6972300" cy="3175"/>
            <a:chOff x="10661262" y="4295202"/>
            <a:chExt cx="6972300" cy="3175"/>
          </a:xfrm>
        </p:grpSpPr>
        <p:sp>
          <p:nvSpPr>
            <p:cNvPr id="33" name="object 33"/>
            <p:cNvSpPr/>
            <p:nvPr/>
          </p:nvSpPr>
          <p:spPr>
            <a:xfrm>
              <a:off x="10661262" y="429669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1981228"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13233502"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1543344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7" name="object 37"/>
          <p:cNvGrpSpPr/>
          <p:nvPr/>
        </p:nvGrpSpPr>
        <p:grpSpPr>
          <a:xfrm>
            <a:off x="10661262" y="5412096"/>
            <a:ext cx="6972300" cy="3175"/>
            <a:chOff x="10661262" y="5412096"/>
            <a:chExt cx="6972300" cy="3175"/>
          </a:xfrm>
        </p:grpSpPr>
        <p:sp>
          <p:nvSpPr>
            <p:cNvPr id="38" name="object 38"/>
            <p:cNvSpPr/>
            <p:nvPr/>
          </p:nvSpPr>
          <p:spPr>
            <a:xfrm>
              <a:off x="10661262" y="5413589"/>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9" name="object 39"/>
            <p:cNvSpPr/>
            <p:nvPr/>
          </p:nvSpPr>
          <p:spPr>
            <a:xfrm>
              <a:off x="11981228"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40" name="object 40"/>
            <p:cNvSpPr/>
            <p:nvPr/>
          </p:nvSpPr>
          <p:spPr>
            <a:xfrm>
              <a:off x="13233502"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41" name="object 41"/>
            <p:cNvSpPr/>
            <p:nvPr/>
          </p:nvSpPr>
          <p:spPr>
            <a:xfrm>
              <a:off x="1543344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pic>
        <p:nvPicPr>
          <p:cNvPr id="42" name="object 42"/>
          <p:cNvPicPr/>
          <p:nvPr/>
        </p:nvPicPr>
        <p:blipFill>
          <a:blip r:embed="rId6" cstate="print"/>
          <a:stretch>
            <a:fillRect/>
          </a:stretch>
        </p:blipFill>
        <p:spPr>
          <a:xfrm>
            <a:off x="12083867" y="2395287"/>
            <a:ext cx="1046997" cy="452132"/>
          </a:xfrm>
          <a:prstGeom prst="rect">
            <a:avLst/>
          </a:prstGeom>
        </p:spPr>
      </p:pic>
      <p:sp>
        <p:nvSpPr>
          <p:cNvPr id="43" name="object 43"/>
          <p:cNvSpPr txBox="1"/>
          <p:nvPr/>
        </p:nvSpPr>
        <p:spPr>
          <a:xfrm>
            <a:off x="10696324" y="3243313"/>
            <a:ext cx="1387544" cy="864660"/>
          </a:xfrm>
          <a:prstGeom prst="rect">
            <a:avLst/>
          </a:prstGeom>
        </p:spPr>
        <p:txBody>
          <a:bodyPr vert="horz" wrap="square" lIns="0" tIns="66040" rIns="0" bIns="0" rtlCol="0">
            <a:spAutoFit/>
          </a:bodyPr>
          <a:lstStyle/>
          <a:p>
            <a:pPr marL="12700">
              <a:lnSpc>
                <a:spcPct val="100000"/>
              </a:lnSpc>
              <a:spcBef>
                <a:spcPts val="520"/>
              </a:spcBef>
            </a:pPr>
            <a:r>
              <a:rPr lang="es-ES" sz="950" b="1" dirty="0">
                <a:solidFill>
                  <a:srgbClr val="009EE3"/>
                </a:solidFill>
                <a:latin typeface="MB Corpo S Text"/>
                <a:ea typeface="MB Corpo S Text"/>
                <a:cs typeface="MB Corpo S Text"/>
                <a:sym typeface="MB Corpo S Text"/>
              </a:rPr>
              <a:t>Bujías de precalentamiento.</a:t>
            </a:r>
            <a:endParaRPr sz="950" dirty="0">
              <a:latin typeface="MB Corpo S Text"/>
              <a:cs typeface="MB Corpo S Text"/>
            </a:endParaRPr>
          </a:p>
          <a:p>
            <a:pPr marL="12700" marR="5080">
              <a:lnSpc>
                <a:spcPct val="113300"/>
              </a:lnSpc>
              <a:spcBef>
                <a:spcPts val="220"/>
              </a:spcBef>
            </a:pPr>
            <a:r>
              <a:rPr lang="es-ES" sz="700" dirty="0">
                <a:solidFill>
                  <a:srgbClr val="1A1A18"/>
                </a:solidFill>
                <a:latin typeface="MB Corpo S Text Light"/>
                <a:ea typeface="MB Corpo S Text Light"/>
                <a:cs typeface="MB Corpo S Text Light"/>
                <a:sym typeface="MB Corpo S Text Light"/>
              </a:rPr>
              <a:t>Contribuyen a un arranque del motor rápido y una fase de calentamiento efectiva y respetuosa con el medioambiente.</a:t>
            </a:r>
            <a:endParaRPr sz="700" dirty="0">
              <a:latin typeface="MB Corpo S Text Light"/>
              <a:cs typeface="MB Corpo S Text Light"/>
            </a:endParaRPr>
          </a:p>
        </p:txBody>
      </p:sp>
      <p:pic>
        <p:nvPicPr>
          <p:cNvPr id="44" name="object 44"/>
          <p:cNvPicPr/>
          <p:nvPr/>
        </p:nvPicPr>
        <p:blipFill>
          <a:blip r:embed="rId7" cstate="print"/>
          <a:stretch>
            <a:fillRect/>
          </a:stretch>
        </p:blipFill>
        <p:spPr>
          <a:xfrm>
            <a:off x="12562060" y="3268876"/>
            <a:ext cx="90610" cy="938743"/>
          </a:xfrm>
          <a:prstGeom prst="rect">
            <a:avLst/>
          </a:prstGeom>
        </p:spPr>
      </p:pic>
      <p:sp>
        <p:nvSpPr>
          <p:cNvPr id="45" name="object 45"/>
          <p:cNvSpPr txBox="1"/>
          <p:nvPr/>
        </p:nvSpPr>
        <p:spPr>
          <a:xfrm>
            <a:off x="13233497" y="3230568"/>
            <a:ext cx="2200275" cy="1015365"/>
          </a:xfrm>
          <a:prstGeom prst="rect">
            <a:avLst/>
          </a:prstGeom>
          <a:solidFill>
            <a:srgbClr val="009EE3"/>
          </a:solidFill>
        </p:spPr>
        <p:txBody>
          <a:bodyPr vert="horz" wrap="square" lIns="0" tIns="71755" rIns="0" bIns="0" rtlCol="0">
            <a:spAutoFit/>
          </a:bodyPr>
          <a:lstStyle/>
          <a:p>
            <a:pPr marL="134620" marR="302260" indent="-86995">
              <a:lnSpc>
                <a:spcPct val="113300"/>
              </a:lnSpc>
              <a:spcBef>
                <a:spcPts val="565"/>
              </a:spcBef>
              <a:buChar char="•"/>
              <a:tabLst>
                <a:tab pos="134620" algn="l"/>
              </a:tabLst>
            </a:pPr>
            <a:r>
              <a:rPr lang="es-ES" sz="700">
                <a:solidFill>
                  <a:srgbClr val="FFFFFF"/>
                </a:solidFill>
                <a:latin typeface="MB Corpo S Text Light"/>
                <a:ea typeface="MB Corpo S Text Light"/>
                <a:cs typeface="MB Corpo S Text Light"/>
                <a:sym typeface="MB Corpo S Text Light"/>
              </a:rPr>
              <a:t>Dado que la temperatura de servicio óptima se alcanza rápidamente, las bujías de precalentamiento originales Mercedes‑Benz reducen el riesgo de formación de hollín.</a:t>
            </a:r>
            <a:endParaRPr sz="700">
              <a:latin typeface="MB Corpo S Text Light"/>
              <a:cs typeface="MB Corpo S Text Light"/>
            </a:endParaRPr>
          </a:p>
        </p:txBody>
      </p:sp>
      <p:sp>
        <p:nvSpPr>
          <p:cNvPr id="46" name="object 46"/>
          <p:cNvSpPr txBox="1"/>
          <p:nvPr/>
        </p:nvSpPr>
        <p:spPr>
          <a:xfrm>
            <a:off x="15468513" y="3290210"/>
            <a:ext cx="1853564" cy="267335"/>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1A1A18"/>
                </a:solidFill>
                <a:latin typeface="MB Corpo S Text Light"/>
                <a:ea typeface="MB Corpo S Text Light"/>
                <a:cs typeface="MB Corpo S Text Light"/>
                <a:sym typeface="MB Corpo S Text Light"/>
              </a:rPr>
              <a:t>Especialmente desarrollado y probado para cada tipo de motor Mercedes‑Benz.</a:t>
            </a:r>
            <a:endParaRPr sz="700">
              <a:latin typeface="MB Corpo S Text Light"/>
              <a:cs typeface="MB Corpo S Text Light"/>
            </a:endParaRPr>
          </a:p>
        </p:txBody>
      </p:sp>
      <p:sp>
        <p:nvSpPr>
          <p:cNvPr id="47" name="object 47"/>
          <p:cNvSpPr txBox="1"/>
          <p:nvPr/>
        </p:nvSpPr>
        <p:spPr>
          <a:xfrm>
            <a:off x="10696323" y="4360207"/>
            <a:ext cx="1066165" cy="735330"/>
          </a:xfrm>
          <a:prstGeom prst="rect">
            <a:avLst/>
          </a:prstGeom>
        </p:spPr>
        <p:txBody>
          <a:bodyPr vert="horz" wrap="square" lIns="0" tIns="66040" rIns="0" bIns="0" rtlCol="0">
            <a:spAutoFit/>
          </a:bodyPr>
          <a:lstStyle/>
          <a:p>
            <a:pPr marL="12700">
              <a:lnSpc>
                <a:spcPct val="100000"/>
              </a:lnSpc>
              <a:spcBef>
                <a:spcPts val="520"/>
              </a:spcBef>
            </a:pPr>
            <a:r>
              <a:rPr lang="es-ES" sz="950" b="1">
                <a:solidFill>
                  <a:srgbClr val="009EE3"/>
                </a:solidFill>
                <a:latin typeface="MB Corpo S Text"/>
                <a:ea typeface="MB Corpo S Text"/>
                <a:cs typeface="MB Corpo S Text"/>
                <a:sym typeface="MB Corpo S Text"/>
              </a:rPr>
              <a:t>Silenciador.</a:t>
            </a:r>
            <a:endParaRPr sz="950">
              <a:latin typeface="MB Corpo S Text"/>
              <a:cs typeface="MB Corpo S Text"/>
            </a:endParaRPr>
          </a:p>
          <a:p>
            <a:pPr marL="12700" marR="5080">
              <a:lnSpc>
                <a:spcPct val="113300"/>
              </a:lnSpc>
              <a:spcBef>
                <a:spcPts val="220"/>
              </a:spcBef>
            </a:pPr>
            <a:r>
              <a:rPr lang="es-ES" sz="700">
                <a:solidFill>
                  <a:srgbClr val="1A1A18"/>
                </a:solidFill>
                <a:latin typeface="MB Corpo S Text Light"/>
                <a:ea typeface="MB Corpo S Text Light"/>
                <a:cs typeface="MB Corpo S Text Light"/>
                <a:sym typeface="MB Corpo S Text Light"/>
              </a:rPr>
              <a:t>Máximo nivel de insonorización sin que esto menoscabe la potencia del motor.</a:t>
            </a:r>
            <a:endParaRPr sz="700">
              <a:latin typeface="MB Corpo S Text Light"/>
              <a:cs typeface="MB Corpo S Text Light"/>
            </a:endParaRPr>
          </a:p>
        </p:txBody>
      </p:sp>
      <p:pic>
        <p:nvPicPr>
          <p:cNvPr id="48" name="object 48"/>
          <p:cNvPicPr/>
          <p:nvPr/>
        </p:nvPicPr>
        <p:blipFill>
          <a:blip r:embed="rId8" cstate="print"/>
          <a:stretch>
            <a:fillRect/>
          </a:stretch>
        </p:blipFill>
        <p:spPr>
          <a:xfrm>
            <a:off x="12039542" y="4537287"/>
            <a:ext cx="1177024" cy="659252"/>
          </a:xfrm>
          <a:prstGeom prst="rect">
            <a:avLst/>
          </a:prstGeom>
        </p:spPr>
      </p:pic>
      <p:sp>
        <p:nvSpPr>
          <p:cNvPr id="49" name="object 49"/>
          <p:cNvSpPr txBox="1"/>
          <p:nvPr/>
        </p:nvSpPr>
        <p:spPr>
          <a:xfrm>
            <a:off x="13233497" y="4347458"/>
            <a:ext cx="2200275" cy="1023870"/>
          </a:xfrm>
          <a:prstGeom prst="rect">
            <a:avLst/>
          </a:prstGeom>
          <a:solidFill>
            <a:srgbClr val="009EE3"/>
          </a:solidFill>
        </p:spPr>
        <p:txBody>
          <a:bodyPr vert="horz" wrap="square" lIns="0" tIns="71755" rIns="0" bIns="0" rtlCol="0">
            <a:spAutoFit/>
          </a:bodyPr>
          <a:lstStyle/>
          <a:p>
            <a:pPr marL="134620" marR="596265" indent="-86995">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Larga vida útil y, por tanto, elevada rentabilidad.</a:t>
            </a:r>
            <a:endParaRPr sz="700" dirty="0">
              <a:latin typeface="MB Corpo S Text Light"/>
              <a:cs typeface="MB Corpo S Text Light"/>
            </a:endParaRPr>
          </a:p>
          <a:p>
            <a:pPr marL="134620" marR="643890" indent="-86995">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Especialmente desarrollado y coordinado para vehículos Mercedes‑Benz</a:t>
            </a:r>
          </a:p>
          <a:p>
            <a:pPr marL="134620" marR="643890" indent="-86995">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Estructura completa y estable gracias al acero inoxidable V2A de alta calidad.</a:t>
            </a:r>
            <a:endParaRPr sz="700" dirty="0">
              <a:latin typeface="MB Corpo S Text Light"/>
              <a:cs typeface="MB Corpo S Text Light"/>
            </a:endParaRPr>
          </a:p>
        </p:txBody>
      </p:sp>
      <p:sp>
        <p:nvSpPr>
          <p:cNvPr id="50" name="object 50"/>
          <p:cNvSpPr txBox="1"/>
          <p:nvPr/>
        </p:nvSpPr>
        <p:spPr>
          <a:xfrm>
            <a:off x="15468513" y="4407104"/>
            <a:ext cx="1887220"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1A1A18"/>
                </a:solidFill>
                <a:latin typeface="MB Corpo S Text Light"/>
                <a:ea typeface="MB Corpo S Text Light"/>
                <a:cs typeface="MB Corpo S Text Light"/>
                <a:sym typeface="MB Corpo S Text Light"/>
              </a:rPr>
              <a:t>Los silenciadores originales Mercedes‑Benz presentan una precisión de ajuste ideal para nuestros modelos Mercedes‑Benz y, por tanto, garantizan tiempos de reparación breves.</a:t>
            </a:r>
            <a:endParaRPr sz="700">
              <a:latin typeface="MB Corpo S Text Light"/>
              <a:cs typeface="MB Corpo S Text Light"/>
            </a:endParaRPr>
          </a:p>
        </p:txBody>
      </p:sp>
      <p:grpSp>
        <p:nvGrpSpPr>
          <p:cNvPr id="51" name="object 51"/>
          <p:cNvGrpSpPr/>
          <p:nvPr/>
        </p:nvGrpSpPr>
        <p:grpSpPr>
          <a:xfrm>
            <a:off x="12623444" y="2656865"/>
            <a:ext cx="408305" cy="408305"/>
            <a:chOff x="12623444" y="2656865"/>
            <a:chExt cx="408305" cy="408305"/>
          </a:xfrm>
        </p:grpSpPr>
        <p:sp>
          <p:nvSpPr>
            <p:cNvPr id="52" name="object 52"/>
            <p:cNvSpPr/>
            <p:nvPr/>
          </p:nvSpPr>
          <p:spPr>
            <a:xfrm>
              <a:off x="12630907" y="2664327"/>
              <a:ext cx="393065" cy="393065"/>
            </a:xfrm>
            <a:custGeom>
              <a:avLst/>
              <a:gdLst/>
              <a:ahLst/>
              <a:cxnLst/>
              <a:rect l="l" t="t" r="r" b="b"/>
              <a:pathLst>
                <a:path w="393065"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3" name="object 53"/>
            <p:cNvSpPr/>
            <p:nvPr/>
          </p:nvSpPr>
          <p:spPr>
            <a:xfrm>
              <a:off x="12630907" y="2664327"/>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4" name="object 54"/>
            <p:cNvSpPr/>
            <p:nvPr/>
          </p:nvSpPr>
          <p:spPr>
            <a:xfrm>
              <a:off x="12721921" y="2710696"/>
              <a:ext cx="211454" cy="287655"/>
            </a:xfrm>
            <a:custGeom>
              <a:avLst/>
              <a:gdLst/>
              <a:ahLst/>
              <a:cxnLst/>
              <a:rect l="l" t="t" r="r" b="b"/>
              <a:pathLst>
                <a:path w="211454" h="287655">
                  <a:moveTo>
                    <a:pt x="54063" y="224828"/>
                  </a:moveTo>
                  <a:lnTo>
                    <a:pt x="48615" y="219392"/>
                  </a:lnTo>
                  <a:lnTo>
                    <a:pt x="41884" y="219392"/>
                  </a:lnTo>
                  <a:lnTo>
                    <a:pt x="35166" y="219392"/>
                  </a:lnTo>
                  <a:lnTo>
                    <a:pt x="29705" y="224828"/>
                  </a:lnTo>
                  <a:lnTo>
                    <a:pt x="29705" y="238290"/>
                  </a:lnTo>
                  <a:lnTo>
                    <a:pt x="35166" y="243738"/>
                  </a:lnTo>
                  <a:lnTo>
                    <a:pt x="48615" y="243738"/>
                  </a:lnTo>
                  <a:lnTo>
                    <a:pt x="54063" y="238290"/>
                  </a:lnTo>
                  <a:lnTo>
                    <a:pt x="54063" y="224828"/>
                  </a:lnTo>
                  <a:close/>
                </a:path>
                <a:path w="211454" h="287655">
                  <a:moveTo>
                    <a:pt x="54063" y="187807"/>
                  </a:moveTo>
                  <a:lnTo>
                    <a:pt x="48615" y="182359"/>
                  </a:lnTo>
                  <a:lnTo>
                    <a:pt x="41884" y="182359"/>
                  </a:lnTo>
                  <a:lnTo>
                    <a:pt x="35166" y="182359"/>
                  </a:lnTo>
                  <a:lnTo>
                    <a:pt x="29705" y="187807"/>
                  </a:lnTo>
                  <a:lnTo>
                    <a:pt x="29705" y="201269"/>
                  </a:lnTo>
                  <a:lnTo>
                    <a:pt x="35166" y="206705"/>
                  </a:lnTo>
                  <a:lnTo>
                    <a:pt x="48615" y="206705"/>
                  </a:lnTo>
                  <a:lnTo>
                    <a:pt x="54063" y="201269"/>
                  </a:lnTo>
                  <a:lnTo>
                    <a:pt x="54063" y="187807"/>
                  </a:lnTo>
                  <a:close/>
                </a:path>
                <a:path w="211454" h="287655">
                  <a:moveTo>
                    <a:pt x="54063" y="150761"/>
                  </a:moveTo>
                  <a:lnTo>
                    <a:pt x="48615" y="145313"/>
                  </a:lnTo>
                  <a:lnTo>
                    <a:pt x="41884" y="145313"/>
                  </a:lnTo>
                  <a:lnTo>
                    <a:pt x="35166" y="145313"/>
                  </a:lnTo>
                  <a:lnTo>
                    <a:pt x="29705" y="150761"/>
                  </a:lnTo>
                  <a:lnTo>
                    <a:pt x="29705" y="164249"/>
                  </a:lnTo>
                  <a:lnTo>
                    <a:pt x="35166" y="169684"/>
                  </a:lnTo>
                  <a:lnTo>
                    <a:pt x="48615" y="169684"/>
                  </a:lnTo>
                  <a:lnTo>
                    <a:pt x="54063" y="164249"/>
                  </a:lnTo>
                  <a:lnTo>
                    <a:pt x="54063" y="150761"/>
                  </a:lnTo>
                  <a:close/>
                </a:path>
                <a:path w="211454" h="287655">
                  <a:moveTo>
                    <a:pt x="54063" y="113753"/>
                  </a:moveTo>
                  <a:lnTo>
                    <a:pt x="48615" y="108292"/>
                  </a:lnTo>
                  <a:lnTo>
                    <a:pt x="41884" y="108292"/>
                  </a:lnTo>
                  <a:lnTo>
                    <a:pt x="35166" y="108292"/>
                  </a:lnTo>
                  <a:lnTo>
                    <a:pt x="29705" y="113753"/>
                  </a:lnTo>
                  <a:lnTo>
                    <a:pt x="29705" y="127215"/>
                  </a:lnTo>
                  <a:lnTo>
                    <a:pt x="35166" y="132664"/>
                  </a:lnTo>
                  <a:lnTo>
                    <a:pt x="48615" y="132664"/>
                  </a:lnTo>
                  <a:lnTo>
                    <a:pt x="54063" y="127215"/>
                  </a:lnTo>
                  <a:lnTo>
                    <a:pt x="54063" y="113753"/>
                  </a:lnTo>
                  <a:close/>
                </a:path>
                <a:path w="211454" h="287655">
                  <a:moveTo>
                    <a:pt x="54063" y="76746"/>
                  </a:moveTo>
                  <a:lnTo>
                    <a:pt x="48615" y="71297"/>
                  </a:lnTo>
                  <a:lnTo>
                    <a:pt x="41884" y="71297"/>
                  </a:lnTo>
                  <a:lnTo>
                    <a:pt x="35166" y="71297"/>
                  </a:lnTo>
                  <a:lnTo>
                    <a:pt x="29705" y="76746"/>
                  </a:lnTo>
                  <a:lnTo>
                    <a:pt x="29705" y="90195"/>
                  </a:lnTo>
                  <a:lnTo>
                    <a:pt x="35166" y="95643"/>
                  </a:lnTo>
                  <a:lnTo>
                    <a:pt x="48615" y="95643"/>
                  </a:lnTo>
                  <a:lnTo>
                    <a:pt x="54063" y="90195"/>
                  </a:lnTo>
                  <a:lnTo>
                    <a:pt x="54063" y="76746"/>
                  </a:lnTo>
                  <a:close/>
                </a:path>
                <a:path w="211454" h="287655">
                  <a:moveTo>
                    <a:pt x="167652" y="46101"/>
                  </a:moveTo>
                  <a:lnTo>
                    <a:pt x="161226" y="34302"/>
                  </a:lnTo>
                  <a:lnTo>
                    <a:pt x="148958" y="11798"/>
                  </a:lnTo>
                  <a:lnTo>
                    <a:pt x="142532" y="0"/>
                  </a:lnTo>
                  <a:lnTo>
                    <a:pt x="116738" y="0"/>
                  </a:lnTo>
                  <a:lnTo>
                    <a:pt x="116738" y="16840"/>
                  </a:lnTo>
                  <a:lnTo>
                    <a:pt x="116738" y="29260"/>
                  </a:lnTo>
                  <a:lnTo>
                    <a:pt x="111683" y="34302"/>
                  </a:lnTo>
                  <a:lnTo>
                    <a:pt x="99263" y="34302"/>
                  </a:lnTo>
                  <a:lnTo>
                    <a:pt x="94234" y="29260"/>
                  </a:lnTo>
                  <a:lnTo>
                    <a:pt x="94234" y="16840"/>
                  </a:lnTo>
                  <a:lnTo>
                    <a:pt x="99263" y="11798"/>
                  </a:lnTo>
                  <a:lnTo>
                    <a:pt x="111683" y="11798"/>
                  </a:lnTo>
                  <a:lnTo>
                    <a:pt x="116738" y="16840"/>
                  </a:lnTo>
                  <a:lnTo>
                    <a:pt x="116738" y="0"/>
                  </a:lnTo>
                  <a:lnTo>
                    <a:pt x="68478" y="0"/>
                  </a:lnTo>
                  <a:lnTo>
                    <a:pt x="43307" y="46101"/>
                  </a:lnTo>
                  <a:lnTo>
                    <a:pt x="167652" y="46101"/>
                  </a:lnTo>
                  <a:close/>
                </a:path>
                <a:path w="211454" h="287655">
                  <a:moveTo>
                    <a:pt x="210959" y="27711"/>
                  </a:moveTo>
                  <a:lnTo>
                    <a:pt x="207670" y="24422"/>
                  </a:lnTo>
                  <a:lnTo>
                    <a:pt x="203619" y="24422"/>
                  </a:lnTo>
                  <a:lnTo>
                    <a:pt x="161201" y="24422"/>
                  </a:lnTo>
                  <a:lnTo>
                    <a:pt x="170154" y="40843"/>
                  </a:lnTo>
                  <a:lnTo>
                    <a:pt x="195592" y="40843"/>
                  </a:lnTo>
                  <a:lnTo>
                    <a:pt x="195592" y="270662"/>
                  </a:lnTo>
                  <a:lnTo>
                    <a:pt x="15367" y="270662"/>
                  </a:lnTo>
                  <a:lnTo>
                    <a:pt x="15367" y="40843"/>
                  </a:lnTo>
                  <a:lnTo>
                    <a:pt x="40817" y="40843"/>
                  </a:lnTo>
                  <a:lnTo>
                    <a:pt x="49784" y="24422"/>
                  </a:lnTo>
                  <a:lnTo>
                    <a:pt x="3289" y="24422"/>
                  </a:lnTo>
                  <a:lnTo>
                    <a:pt x="0" y="27711"/>
                  </a:lnTo>
                  <a:lnTo>
                    <a:pt x="0" y="283781"/>
                  </a:lnTo>
                  <a:lnTo>
                    <a:pt x="3289" y="287070"/>
                  </a:lnTo>
                  <a:lnTo>
                    <a:pt x="207670" y="287070"/>
                  </a:lnTo>
                  <a:lnTo>
                    <a:pt x="210959" y="283781"/>
                  </a:lnTo>
                  <a:lnTo>
                    <a:pt x="210959" y="27711"/>
                  </a:lnTo>
                  <a:close/>
                </a:path>
              </a:pathLst>
            </a:custGeom>
            <a:solidFill>
              <a:srgbClr val="009EE3"/>
            </a:solidFill>
          </p:spPr>
          <p:txBody>
            <a:bodyPr wrap="square" lIns="0" tIns="0" rIns="0" bIns="0" rtlCol="0"/>
            <a:lstStyle/>
            <a:p>
              <a:endParaRPr/>
            </a:p>
          </p:txBody>
        </p:sp>
        <p:pic>
          <p:nvPicPr>
            <p:cNvPr id="55" name="object 55"/>
            <p:cNvPicPr/>
            <p:nvPr/>
          </p:nvPicPr>
          <p:blipFill>
            <a:blip r:embed="rId9" cstate="print"/>
            <a:stretch>
              <a:fillRect/>
            </a:stretch>
          </p:blipFill>
          <p:spPr>
            <a:xfrm>
              <a:off x="12785287" y="2779775"/>
              <a:ext cx="125250" cy="173769"/>
            </a:xfrm>
            <a:prstGeom prst="rect">
              <a:avLst/>
            </a:prstGeom>
          </p:spPr>
        </p:pic>
      </p:grpSp>
      <p:grpSp>
        <p:nvGrpSpPr>
          <p:cNvPr id="56" name="object 56"/>
          <p:cNvGrpSpPr/>
          <p:nvPr/>
        </p:nvGrpSpPr>
        <p:grpSpPr>
          <a:xfrm>
            <a:off x="609219" y="6187737"/>
            <a:ext cx="271145" cy="271145"/>
            <a:chOff x="609219" y="6187737"/>
            <a:chExt cx="271145" cy="271145"/>
          </a:xfrm>
        </p:grpSpPr>
        <p:sp>
          <p:nvSpPr>
            <p:cNvPr id="57" name="object 57"/>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58" name="object 58"/>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59" name="object 59"/>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60" name="object 60"/>
          <p:cNvSpPr txBox="1"/>
          <p:nvPr/>
        </p:nvSpPr>
        <p:spPr>
          <a:xfrm>
            <a:off x="970576" y="6272636"/>
            <a:ext cx="7100273" cy="121187"/>
          </a:xfrm>
          <a:prstGeom prst="rect">
            <a:avLst/>
          </a:prstGeom>
        </p:spPr>
        <p:txBody>
          <a:bodyPr vert="horz" wrap="square" lIns="0" tIns="13335" rIns="0" bIns="0" rtlCol="0">
            <a:spAutoFit/>
          </a:bodyPr>
          <a:lstStyle/>
          <a:p>
            <a:pPr marL="12700">
              <a:lnSpc>
                <a:spcPct val="100000"/>
              </a:lnSpc>
              <a:spcBef>
                <a:spcPts val="105"/>
              </a:spcBef>
            </a:pPr>
            <a:r>
              <a:rPr lang="es-ES" sz="700" dirty="0">
                <a:solidFill>
                  <a:srgbClr val="1A1A18"/>
                </a:solidFill>
                <a:latin typeface="MB Corpo S Text Light"/>
                <a:ea typeface="MB Corpo S Text Light"/>
                <a:cs typeface="MB Corpo S Text Light"/>
                <a:sym typeface="MB Corpo S Text Light"/>
              </a:rPr>
              <a:t>Los productos con este símbolo se han sometido a comparaciones con la competencia. Encontrará una selección de los resultados de la prueba en las siguientes páginas.</a:t>
            </a:r>
            <a:endParaRPr sz="700" dirty="0">
              <a:latin typeface="MB Corpo S Text Light"/>
              <a:cs typeface="MB Corpo S Text Light"/>
            </a:endParaRPr>
          </a:p>
        </p:txBody>
      </p:sp>
      <p:sp>
        <p:nvSpPr>
          <p:cNvPr id="62" name="object 25">
            <a:extLst>
              <a:ext uri="{FF2B5EF4-FFF2-40B4-BE49-F238E27FC236}">
                <a16:creationId xmlns:a16="http://schemas.microsoft.com/office/drawing/2014/main" xmlns="" id="{7DDA2119-D81D-9FC7-AA02-C3F93DCE89B9}"/>
              </a:ext>
            </a:extLst>
          </p:cNvPr>
          <p:cNvSpPr txBox="1"/>
          <p:nvPr/>
        </p:nvSpPr>
        <p:spPr>
          <a:xfrm>
            <a:off x="5416464" y="2213828"/>
            <a:ext cx="1908175" cy="609590"/>
          </a:xfrm>
          <a:prstGeom prst="rect">
            <a:avLst/>
          </a:prstGeom>
        </p:spPr>
        <p:txBody>
          <a:bodyPr vert="horz" wrap="square" lIns="0" tIns="12700" rIns="0" bIns="0" rtlCol="0">
            <a:spAutoFit/>
          </a:bodyPr>
          <a:lstStyle/>
          <a:p>
            <a:pPr marL="136525" indent="-86360">
              <a:lnSpc>
                <a:spcPct val="112000"/>
              </a:lnSpc>
              <a:buChar char="•"/>
              <a:tabLst>
                <a:tab pos="136525" algn="l"/>
              </a:tabLst>
            </a:pPr>
            <a:r>
              <a:rPr lang="es-ES" sz="700" dirty="0">
                <a:solidFill>
                  <a:srgbClr val="1A1A18"/>
                </a:solidFill>
                <a:latin typeface="MB Corpo S Text Light"/>
                <a:cs typeface="MB Corpo S Text Light"/>
                <a:sym typeface="MB Corpo S Text Light"/>
              </a:rPr>
              <a:t>Adaptación precisa a grupos auxiliares como generador eléctrico, bomba de agua y compresor del aire acondicionado motor: </a:t>
            </a:r>
            <a:br>
              <a:rPr lang="es-ES" sz="700" dirty="0">
                <a:solidFill>
                  <a:srgbClr val="1A1A18"/>
                </a:solidFill>
                <a:latin typeface="MB Corpo S Text Light"/>
                <a:cs typeface="MB Corpo S Text Light"/>
                <a:sym typeface="MB Corpo S Text Light"/>
              </a:rPr>
            </a:br>
            <a:r>
              <a:rPr lang="es-ES" sz="700" dirty="0">
                <a:solidFill>
                  <a:srgbClr val="1A1A18"/>
                </a:solidFill>
                <a:latin typeface="MB Corpo S Text Light"/>
                <a:cs typeface="MB Corpo S Text Light"/>
                <a:sym typeface="MB Corpo S Text Light"/>
              </a:rPr>
              <a:t>para mayor potencia,</a:t>
            </a:r>
          </a:p>
          <a:p>
            <a:pPr marL="136525" indent="-86360">
              <a:lnSpc>
                <a:spcPct val="112000"/>
              </a:lnSpc>
              <a:buChar char="•"/>
              <a:tabLst>
                <a:tab pos="136525" algn="l"/>
              </a:tabLst>
            </a:pPr>
            <a:endParaRPr lang="es-ES"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10661257" y="3704449"/>
            <a:ext cx="4332199" cy="2778620"/>
          </a:xfrm>
          <a:prstGeom prst="rect">
            <a:avLst/>
          </a:prstGeom>
        </p:spPr>
      </p:pic>
      <p:grpSp>
        <p:nvGrpSpPr>
          <p:cNvPr id="3" name="object 3"/>
          <p:cNvGrpSpPr/>
          <p:nvPr/>
        </p:nvGrpSpPr>
        <p:grpSpPr>
          <a:xfrm>
            <a:off x="18663324" y="565489"/>
            <a:ext cx="845819" cy="845819"/>
            <a:chOff x="18663324" y="565489"/>
            <a:chExt cx="845819" cy="845819"/>
          </a:xfrm>
        </p:grpSpPr>
        <p:sp>
          <p:nvSpPr>
            <p:cNvPr id="4" name="object 4"/>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5" name="object 5"/>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6" name="object 6"/>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sp>
        <p:nvSpPr>
          <p:cNvPr id="7" name="object 7"/>
          <p:cNvSpPr txBox="1"/>
          <p:nvPr/>
        </p:nvSpPr>
        <p:spPr>
          <a:xfrm>
            <a:off x="16681450" y="6705946"/>
            <a:ext cx="2812047" cy="12118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Comparativa de productos</a:t>
            </a:r>
            <a:endParaRPr sz="700" dirty="0">
              <a:latin typeface="MB Corpo S Text Light"/>
              <a:cs typeface="MB Corpo S Text Light"/>
            </a:endParaRPr>
          </a:p>
        </p:txBody>
      </p:sp>
      <p:grpSp>
        <p:nvGrpSpPr>
          <p:cNvPr id="8" name="object 8"/>
          <p:cNvGrpSpPr/>
          <p:nvPr/>
        </p:nvGrpSpPr>
        <p:grpSpPr>
          <a:xfrm>
            <a:off x="15162680" y="4089399"/>
            <a:ext cx="4332605" cy="2394249"/>
            <a:chOff x="15162680" y="4089399"/>
            <a:chExt cx="4332605" cy="2394249"/>
          </a:xfrm>
        </p:grpSpPr>
        <p:sp>
          <p:nvSpPr>
            <p:cNvPr id="9" name="object 9"/>
            <p:cNvSpPr/>
            <p:nvPr/>
          </p:nvSpPr>
          <p:spPr>
            <a:xfrm>
              <a:off x="15162680" y="4089399"/>
              <a:ext cx="4332605" cy="2394249"/>
            </a:xfrm>
            <a:custGeom>
              <a:avLst/>
              <a:gdLst/>
              <a:ahLst/>
              <a:cxnLst/>
              <a:rect l="l" t="t" r="r" b="b"/>
              <a:pathLst>
                <a:path w="4332605" h="2504440">
                  <a:moveTo>
                    <a:pt x="4332199" y="0"/>
                  </a:moveTo>
                  <a:lnTo>
                    <a:pt x="0" y="0"/>
                  </a:lnTo>
                  <a:lnTo>
                    <a:pt x="0" y="2503860"/>
                  </a:lnTo>
                  <a:lnTo>
                    <a:pt x="4332199" y="2503860"/>
                  </a:lnTo>
                  <a:lnTo>
                    <a:pt x="4332199" y="0"/>
                  </a:lnTo>
                  <a:close/>
                </a:path>
              </a:pathLst>
            </a:custGeom>
            <a:solidFill>
              <a:srgbClr val="ECECED"/>
            </a:solidFill>
          </p:spPr>
          <p:txBody>
            <a:bodyPr wrap="square" lIns="0" tIns="0" rIns="0" bIns="0" rtlCol="0"/>
            <a:lstStyle/>
            <a:p>
              <a:endParaRPr/>
            </a:p>
          </p:txBody>
        </p:sp>
        <p:pic>
          <p:nvPicPr>
            <p:cNvPr id="10" name="object 10"/>
            <p:cNvPicPr/>
            <p:nvPr/>
          </p:nvPicPr>
          <p:blipFill>
            <a:blip r:embed="rId4" cstate="print"/>
            <a:stretch>
              <a:fillRect/>
            </a:stretch>
          </p:blipFill>
          <p:spPr>
            <a:xfrm>
              <a:off x="15230367" y="4345200"/>
              <a:ext cx="169235" cy="169223"/>
            </a:xfrm>
            <a:prstGeom prst="rect">
              <a:avLst/>
            </a:prstGeom>
          </p:spPr>
        </p:pic>
        <p:pic>
          <p:nvPicPr>
            <p:cNvPr id="11" name="object 11"/>
            <p:cNvPicPr/>
            <p:nvPr/>
          </p:nvPicPr>
          <p:blipFill>
            <a:blip r:embed="rId4" cstate="print"/>
            <a:stretch>
              <a:fillRect/>
            </a:stretch>
          </p:blipFill>
          <p:spPr>
            <a:xfrm>
              <a:off x="15230367" y="4680000"/>
              <a:ext cx="169235" cy="169223"/>
            </a:xfrm>
            <a:prstGeom prst="rect">
              <a:avLst/>
            </a:prstGeom>
          </p:spPr>
        </p:pic>
        <p:pic>
          <p:nvPicPr>
            <p:cNvPr id="12" name="object 12"/>
            <p:cNvPicPr/>
            <p:nvPr/>
          </p:nvPicPr>
          <p:blipFill>
            <a:blip r:embed="rId5" cstate="print"/>
            <a:stretch>
              <a:fillRect/>
            </a:stretch>
          </p:blipFill>
          <p:spPr>
            <a:xfrm>
              <a:off x="15230367" y="5040000"/>
              <a:ext cx="169235" cy="169223"/>
            </a:xfrm>
            <a:prstGeom prst="rect">
              <a:avLst/>
            </a:prstGeom>
          </p:spPr>
        </p:pic>
        <p:pic>
          <p:nvPicPr>
            <p:cNvPr id="13" name="object 13"/>
            <p:cNvPicPr/>
            <p:nvPr/>
          </p:nvPicPr>
          <p:blipFill>
            <a:blip r:embed="rId5" cstate="print"/>
            <a:stretch>
              <a:fillRect/>
            </a:stretch>
          </p:blipFill>
          <p:spPr>
            <a:xfrm>
              <a:off x="15230367" y="5256000"/>
              <a:ext cx="169235" cy="169223"/>
            </a:xfrm>
            <a:prstGeom prst="rect">
              <a:avLst/>
            </a:prstGeom>
          </p:spPr>
        </p:pic>
        <p:pic>
          <p:nvPicPr>
            <p:cNvPr id="14" name="object 14"/>
            <p:cNvPicPr/>
            <p:nvPr/>
          </p:nvPicPr>
          <p:blipFill>
            <a:blip r:embed="rId5" cstate="print"/>
            <a:stretch>
              <a:fillRect/>
            </a:stretch>
          </p:blipFill>
          <p:spPr>
            <a:xfrm>
              <a:off x="15230367" y="5760000"/>
              <a:ext cx="169235" cy="169223"/>
            </a:xfrm>
            <a:prstGeom prst="rect">
              <a:avLst/>
            </a:prstGeom>
          </p:spPr>
        </p:pic>
        <p:pic>
          <p:nvPicPr>
            <p:cNvPr id="15" name="object 15"/>
            <p:cNvPicPr/>
            <p:nvPr/>
          </p:nvPicPr>
          <p:blipFill>
            <a:blip r:embed="rId5" cstate="print"/>
            <a:stretch>
              <a:fillRect/>
            </a:stretch>
          </p:blipFill>
          <p:spPr>
            <a:xfrm>
              <a:off x="15230367" y="6120000"/>
              <a:ext cx="169235" cy="169223"/>
            </a:xfrm>
            <a:prstGeom prst="rect">
              <a:avLst/>
            </a:prstGeom>
          </p:spPr>
        </p:pic>
      </p:grpSp>
      <p:sp>
        <p:nvSpPr>
          <p:cNvPr id="16" name="object 16"/>
          <p:cNvSpPr txBox="1"/>
          <p:nvPr/>
        </p:nvSpPr>
        <p:spPr>
          <a:xfrm>
            <a:off x="15157450" y="4089400"/>
            <a:ext cx="4332605" cy="2419445"/>
          </a:xfrm>
          <a:prstGeom prst="rect">
            <a:avLst/>
          </a:prstGeom>
        </p:spPr>
        <p:txBody>
          <a:bodyPr vert="horz" wrap="square" lIns="0" tIns="45085" rIns="0" bIns="0" rtlCol="0">
            <a:spAutoFit/>
          </a:bodyPr>
          <a:lstStyle/>
          <a:p>
            <a:pPr marL="67310">
              <a:lnSpc>
                <a:spcPct val="105000"/>
              </a:lnSpc>
              <a:spcBef>
                <a:spcPts val="500"/>
              </a:spcBef>
            </a:pPr>
            <a:r>
              <a:rPr lang="es-ES" sz="950" b="1" dirty="0">
                <a:solidFill>
                  <a:srgbClr val="1A1A18"/>
                </a:solidFill>
                <a:latin typeface="MB Corpo S Text"/>
                <a:ea typeface="MB Corpo S Text"/>
                <a:cs typeface="MB Corpo S Text"/>
                <a:sym typeface="MB Corpo S Text"/>
              </a:rPr>
              <a:t>Ventajas de las baterías de arranque originales Mercedes-Benz.</a:t>
            </a:r>
            <a:endParaRPr sz="950" dirty="0">
              <a:latin typeface="MB Corpo S Text"/>
              <a:cs typeface="MB Corpo S Text"/>
            </a:endParaRPr>
          </a:p>
          <a:p>
            <a:pPr marL="372110" marR="402590">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Ponen mucha energía a disposición del vehículo y prestan un rendimiento fiable también con temperaturas bajas</a:t>
            </a:r>
            <a:endParaRPr sz="950" dirty="0">
              <a:latin typeface="MB Corpo S Text Light"/>
              <a:cs typeface="MB Corpo S Text Light"/>
            </a:endParaRPr>
          </a:p>
          <a:p>
            <a:pPr marL="372110" marR="591820">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Mayor resistencia cíclica y vida útil más larga gracias a la tecnología avanzada</a:t>
            </a:r>
            <a:endParaRPr sz="950" dirty="0">
              <a:latin typeface="MB Corpo S Text Light"/>
              <a:cs typeface="MB Corpo S Text Light"/>
            </a:endParaRPr>
          </a:p>
          <a:p>
            <a:pPr marL="372110">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Ideal para trayectos cortos y largos</a:t>
            </a:r>
            <a:endParaRPr sz="950" dirty="0">
              <a:latin typeface="MB Corpo S Text Light"/>
              <a:cs typeface="MB Corpo S Text Light"/>
            </a:endParaRPr>
          </a:p>
          <a:p>
            <a:pPr marL="372110" marR="402590">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Consumo de corriente óptimo y, como consecuencia, menor consumo de combustible en vehículos con función de arranque y parada y recuperación de la energía de frenado*</a:t>
            </a:r>
            <a:endParaRPr sz="950" dirty="0">
              <a:latin typeface="MB Corpo S Text Light"/>
              <a:cs typeface="MB Corpo S Text Light"/>
            </a:endParaRPr>
          </a:p>
          <a:p>
            <a:pPr marL="372110" marR="862965">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Rendimiento excelente para motores potentes y vehículos con equipamiento de alta calidad</a:t>
            </a:r>
            <a:endParaRPr sz="950" dirty="0">
              <a:latin typeface="MB Corpo S Text Light"/>
              <a:cs typeface="MB Corpo S Text Light"/>
            </a:endParaRPr>
          </a:p>
          <a:p>
            <a:pPr marL="372110">
              <a:lnSpc>
                <a:spcPct val="105000"/>
              </a:lnSpc>
              <a:spcBef>
                <a:spcPts val="400"/>
              </a:spcBef>
            </a:pPr>
            <a:r>
              <a:rPr lang="es-ES" sz="950" dirty="0">
                <a:solidFill>
                  <a:srgbClr val="1A1A18"/>
                </a:solidFill>
                <a:latin typeface="MB Corpo S Text Light"/>
                <a:ea typeface="MB Corpo S Text Light"/>
                <a:cs typeface="MB Corpo S Text Light"/>
                <a:sym typeface="MB Corpo S Text Light"/>
              </a:rPr>
              <a:t>Coordinación óptima con el consumo de energía del vehículo correspondiente</a:t>
            </a:r>
            <a:endParaRPr sz="950" dirty="0">
              <a:latin typeface="MB Corpo S Text Light"/>
              <a:cs typeface="MB Corpo S Text Light"/>
            </a:endParaRPr>
          </a:p>
        </p:txBody>
      </p:sp>
      <p:sp>
        <p:nvSpPr>
          <p:cNvPr id="17" name="object 17"/>
          <p:cNvSpPr txBox="1"/>
          <p:nvPr/>
        </p:nvSpPr>
        <p:spPr>
          <a:xfrm>
            <a:off x="609219" y="3092603"/>
            <a:ext cx="284353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PRUEBAS PREVIAS</a:t>
            </a:r>
            <a:endParaRPr sz="950">
              <a:latin typeface="MB Corpo S Text Light"/>
              <a:cs typeface="MB Corpo S Text Light"/>
            </a:endParaRPr>
          </a:p>
        </p:txBody>
      </p:sp>
      <p:sp>
        <p:nvSpPr>
          <p:cNvPr id="18" name="object 18"/>
          <p:cNvSpPr/>
          <p:nvPr/>
        </p:nvSpPr>
        <p:spPr>
          <a:xfrm>
            <a:off x="609214" y="3366621"/>
            <a:ext cx="2843530" cy="67945"/>
          </a:xfrm>
          <a:custGeom>
            <a:avLst/>
            <a:gdLst/>
            <a:ahLst/>
            <a:cxnLst/>
            <a:rect l="l" t="t" r="r" b="b"/>
            <a:pathLst>
              <a:path w="2843529" h="67945">
                <a:moveTo>
                  <a:pt x="0" y="298"/>
                </a:moveTo>
                <a:lnTo>
                  <a:pt x="1353813" y="298"/>
                </a:lnTo>
                <a:lnTo>
                  <a:pt x="1421500" y="67842"/>
                </a:lnTo>
                <a:lnTo>
                  <a:pt x="1489187" y="298"/>
                </a:lnTo>
                <a:lnTo>
                  <a:pt x="2843000" y="0"/>
                </a:lnTo>
              </a:path>
            </a:pathLst>
          </a:custGeom>
          <a:ln w="3581">
            <a:solidFill>
              <a:srgbClr val="1A1A18"/>
            </a:solidFill>
          </a:ln>
        </p:spPr>
        <p:txBody>
          <a:bodyPr wrap="square" lIns="0" tIns="0" rIns="0" bIns="0" rtlCol="0"/>
          <a:lstStyle/>
          <a:p>
            <a:endParaRPr/>
          </a:p>
        </p:txBody>
      </p:sp>
      <p:sp>
        <p:nvSpPr>
          <p:cNvPr id="19" name="object 19"/>
          <p:cNvSpPr txBox="1"/>
          <p:nvPr/>
        </p:nvSpPr>
        <p:spPr>
          <a:xfrm>
            <a:off x="664205" y="3403600"/>
            <a:ext cx="3063245" cy="1116971"/>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capacidad 1 (capacidad de suministro)</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arranque en frío 1</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capacidad 2</a:t>
            </a:r>
            <a:endParaRPr sz="950" dirty="0">
              <a:latin typeface="MB Corpo S Text Light"/>
              <a:cs typeface="MB Corpo S Text Light"/>
            </a:endParaRPr>
          </a:p>
          <a:p>
            <a:pPr marL="128270" indent="-115570">
              <a:lnSpc>
                <a:spcPct val="100000"/>
              </a:lnSpc>
              <a:spcBef>
                <a:spcPts val="125"/>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arranque en frío 2</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capacidad 3/comprobación de capacidad de reserva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arranque en frío 3</a:t>
            </a:r>
            <a:endParaRPr sz="950" dirty="0">
              <a:latin typeface="MB Corpo S Text Light"/>
              <a:cs typeface="MB Corpo S Text Light"/>
            </a:endParaRPr>
          </a:p>
        </p:txBody>
      </p:sp>
      <p:sp>
        <p:nvSpPr>
          <p:cNvPr id="20" name="object 20"/>
          <p:cNvSpPr txBox="1"/>
          <p:nvPr/>
        </p:nvSpPr>
        <p:spPr>
          <a:xfrm>
            <a:off x="609219" y="4650754"/>
            <a:ext cx="284353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VIDA ÚTIL</a:t>
            </a:r>
            <a:endParaRPr sz="950">
              <a:latin typeface="MB Corpo S Text Light"/>
              <a:cs typeface="MB Corpo S Text Light"/>
            </a:endParaRPr>
          </a:p>
        </p:txBody>
      </p:sp>
      <p:sp>
        <p:nvSpPr>
          <p:cNvPr id="21" name="object 21"/>
          <p:cNvSpPr/>
          <p:nvPr/>
        </p:nvSpPr>
        <p:spPr>
          <a:xfrm>
            <a:off x="609214" y="4924773"/>
            <a:ext cx="2843530" cy="67945"/>
          </a:xfrm>
          <a:custGeom>
            <a:avLst/>
            <a:gdLst/>
            <a:ahLst/>
            <a:cxnLst/>
            <a:rect l="l" t="t" r="r" b="b"/>
            <a:pathLst>
              <a:path w="2843529" h="67945">
                <a:moveTo>
                  <a:pt x="0" y="298"/>
                </a:moveTo>
                <a:lnTo>
                  <a:pt x="1353813" y="298"/>
                </a:lnTo>
                <a:lnTo>
                  <a:pt x="1421500" y="67842"/>
                </a:lnTo>
                <a:lnTo>
                  <a:pt x="1489187" y="298"/>
                </a:lnTo>
                <a:lnTo>
                  <a:pt x="2843000" y="0"/>
                </a:lnTo>
              </a:path>
            </a:pathLst>
          </a:custGeom>
          <a:ln w="3581">
            <a:solidFill>
              <a:srgbClr val="1A1A18"/>
            </a:solidFill>
          </a:ln>
        </p:spPr>
        <p:txBody>
          <a:bodyPr wrap="square" lIns="0" tIns="0" rIns="0" bIns="0" rtlCol="0"/>
          <a:lstStyle/>
          <a:p>
            <a:endParaRPr/>
          </a:p>
        </p:txBody>
      </p:sp>
      <p:sp>
        <p:nvSpPr>
          <p:cNvPr id="22" name="object 22"/>
          <p:cNvSpPr txBox="1"/>
          <p:nvPr/>
        </p:nvSpPr>
        <p:spPr>
          <a:xfrm>
            <a:off x="664204" y="5006321"/>
            <a:ext cx="3433307" cy="34798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Prueba cíclica con un 50 % de profundidad de descarga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Prueba cíclica con un 17,5 % de profundidad de descarga</a:t>
            </a:r>
            <a:endParaRPr sz="950" dirty="0">
              <a:latin typeface="MB Corpo S Text Light"/>
              <a:cs typeface="MB Corpo S Text Light"/>
            </a:endParaRPr>
          </a:p>
        </p:txBody>
      </p:sp>
      <p:sp>
        <p:nvSpPr>
          <p:cNvPr id="23" name="object 23"/>
          <p:cNvSpPr txBox="1"/>
          <p:nvPr/>
        </p:nvSpPr>
        <p:spPr>
          <a:xfrm>
            <a:off x="609219" y="5564154"/>
            <a:ext cx="284353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RENDIMIENTO/POTENCIA</a:t>
            </a:r>
            <a:endParaRPr sz="950">
              <a:latin typeface="MB Corpo S Text Light"/>
              <a:cs typeface="MB Corpo S Text Light"/>
            </a:endParaRPr>
          </a:p>
        </p:txBody>
      </p:sp>
      <p:sp>
        <p:nvSpPr>
          <p:cNvPr id="24" name="object 24"/>
          <p:cNvSpPr/>
          <p:nvPr/>
        </p:nvSpPr>
        <p:spPr>
          <a:xfrm>
            <a:off x="609214" y="5838173"/>
            <a:ext cx="2843530" cy="67945"/>
          </a:xfrm>
          <a:custGeom>
            <a:avLst/>
            <a:gdLst/>
            <a:ahLst/>
            <a:cxnLst/>
            <a:rect l="l" t="t" r="r" b="b"/>
            <a:pathLst>
              <a:path w="2843529" h="67945">
                <a:moveTo>
                  <a:pt x="0" y="298"/>
                </a:moveTo>
                <a:lnTo>
                  <a:pt x="1353813" y="298"/>
                </a:lnTo>
                <a:lnTo>
                  <a:pt x="1421500" y="67842"/>
                </a:lnTo>
                <a:lnTo>
                  <a:pt x="1489187" y="298"/>
                </a:lnTo>
                <a:lnTo>
                  <a:pt x="2843000" y="0"/>
                </a:lnTo>
              </a:path>
            </a:pathLst>
          </a:custGeom>
          <a:ln w="3581">
            <a:solidFill>
              <a:srgbClr val="1A1A18"/>
            </a:solidFill>
          </a:ln>
        </p:spPr>
        <p:txBody>
          <a:bodyPr wrap="square" lIns="0" tIns="0" rIns="0" bIns="0" rtlCol="0"/>
          <a:lstStyle/>
          <a:p>
            <a:endParaRPr/>
          </a:p>
        </p:txBody>
      </p:sp>
      <p:sp>
        <p:nvSpPr>
          <p:cNvPr id="25" name="object 25"/>
          <p:cNvSpPr txBox="1"/>
          <p:nvPr/>
        </p:nvSpPr>
        <p:spPr>
          <a:xfrm>
            <a:off x="664205" y="5919720"/>
            <a:ext cx="2900291" cy="34798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consumo de corriente 1</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consumo de corriente 2</a:t>
            </a:r>
            <a:endParaRPr sz="950" dirty="0">
              <a:latin typeface="MB Corpo S Text Light"/>
              <a:cs typeface="MB Corpo S Text Light"/>
            </a:endParaRPr>
          </a:p>
        </p:txBody>
      </p:sp>
      <p:sp>
        <p:nvSpPr>
          <p:cNvPr id="26" name="object 26"/>
          <p:cNvSpPr txBox="1"/>
          <p:nvPr/>
        </p:nvSpPr>
        <p:spPr>
          <a:xfrm>
            <a:off x="596386" y="1819810"/>
            <a:ext cx="8693664" cy="653449"/>
          </a:xfrm>
          <a:prstGeom prst="rect">
            <a:avLst/>
          </a:prstGeom>
        </p:spPr>
        <p:txBody>
          <a:bodyPr vert="horz" wrap="square" lIns="0" tIns="12700" rIns="0" bIns="0" rtlCol="0">
            <a:spAutoFit/>
          </a:bodyPr>
          <a:lstStyle/>
          <a:p>
            <a:pPr marL="12700" marR="139065">
              <a:lnSpc>
                <a:spcPct val="111300"/>
              </a:lnSpc>
              <a:spcBef>
                <a:spcPts val="100"/>
              </a:spcBef>
            </a:pPr>
            <a:r>
              <a:rPr lang="es-ES" sz="950" dirty="0">
                <a:solidFill>
                  <a:srgbClr val="1A1A18"/>
                </a:solidFill>
                <a:latin typeface="MB Corpo S Text Light"/>
                <a:ea typeface="MB Corpo S Text Light"/>
                <a:cs typeface="MB Corpo S Text Light"/>
                <a:sym typeface="MB Corpo S Text Light"/>
              </a:rPr>
              <a:t>En los vehículos cada vez se integran más consumidores eléctricos con consumo intensivo de corriente como los sistemas de asistencia y los productos de entretenimiento. De forma que, junto con el confort, también aumenta la exigencia para la batería. El laboratorio de pruebas "Batterieingenieure GmbH" de Aachen, certificado por DEKRA, ha probado, por encargo de</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Mercedes‑Benz Group AG, la batería de arranque original Mercedes‑Benz A 001 982 82 08 frente a cinco productos comparables de la competencia de Alemania y EE. UU. Conclusión: la batería de arranque original Mercedes‑Benz convence en todas las pruebas.</a:t>
            </a:r>
            <a:endParaRPr sz="950" dirty="0">
              <a:latin typeface="MB Corpo S Text Light"/>
              <a:cs typeface="MB Corpo S Text Light"/>
            </a:endParaRPr>
          </a:p>
        </p:txBody>
      </p:sp>
      <p:sp>
        <p:nvSpPr>
          <p:cNvPr id="27" name="object 27"/>
          <p:cNvSpPr txBox="1"/>
          <p:nvPr/>
        </p:nvSpPr>
        <p:spPr>
          <a:xfrm>
            <a:off x="4097512" y="2786939"/>
            <a:ext cx="5353050" cy="993140"/>
          </a:xfrm>
          <a:prstGeom prst="rect">
            <a:avLst/>
          </a:prstGeom>
        </p:spPr>
        <p:txBody>
          <a:bodyPr vert="horz" wrap="square" lIns="0" tIns="12700" rIns="0" bIns="0" rtlCol="0">
            <a:spAutoFit/>
          </a:bodyPr>
          <a:lstStyle/>
          <a:p>
            <a:pPr marL="12700" marR="106680" indent="-635">
              <a:lnSpc>
                <a:spcPct val="111300"/>
              </a:lnSpc>
              <a:spcBef>
                <a:spcPts val="100"/>
              </a:spcBef>
            </a:pPr>
            <a:r>
              <a:rPr lang="es-ES" sz="950" b="1">
                <a:solidFill>
                  <a:srgbClr val="1A1A18"/>
                </a:solidFill>
                <a:latin typeface="MB Corpo S Text"/>
                <a:ea typeface="MB Corpo S Text"/>
                <a:cs typeface="MB Corpo S Text"/>
                <a:sym typeface="MB Corpo S Text"/>
              </a:rPr>
              <a:t>Pruebas previas. </a:t>
            </a:r>
            <a:r>
              <a:rPr lang="es-ES" sz="950">
                <a:solidFill>
                  <a:srgbClr val="1A1A18"/>
                </a:solidFill>
                <a:latin typeface="MB Corpo S Text Light"/>
                <a:ea typeface="MB Corpo S Text Light"/>
                <a:cs typeface="MB Corpo S Text Light"/>
                <a:sym typeface="MB Corpo S Text Light"/>
              </a:rPr>
              <a:t>En las pruebas previas se determina si los valores de medición de las baterías se corresponden con los valores nominales indicados (capacidad y corriente). La batería de arranque original Mercedes‑Benz tiene una capacidad de suministro de corriente mejor que la mayoría de baterías ajenas y, por tanto, tiende a una mayor potencia de arranque.</a:t>
            </a:r>
            <a:endParaRPr sz="950">
              <a:latin typeface="MB Corpo S Text Light"/>
              <a:cs typeface="MB Corpo S Text Light"/>
            </a:endParaRPr>
          </a:p>
          <a:p>
            <a:pPr marL="12700" marR="5080">
              <a:lnSpc>
                <a:spcPct val="111300"/>
              </a:lnSpc>
            </a:pPr>
            <a:r>
              <a:rPr lang="es-ES" sz="950">
                <a:solidFill>
                  <a:srgbClr val="1A1A18"/>
                </a:solidFill>
                <a:latin typeface="MB Corpo S Text Light"/>
                <a:ea typeface="MB Corpo S Text Light"/>
                <a:cs typeface="MB Corpo S Text Light"/>
                <a:sym typeface="MB Corpo S Text Light"/>
              </a:rPr>
              <a:t>También en lo que respecta al tiempo (10 y 30 segundos después de la duración de la prueba) muestra una buena capacidad de suministro de corriente. La batería tiene suficiente energía para arrancar el motor. En cuanto a la medición de la capacidad de reserva, la batería de arranque original Mercedes‑Benz supera el tiempo de descarga nominal en casi un 25 %.</a:t>
            </a:r>
            <a:endParaRPr sz="950">
              <a:latin typeface="MB Corpo S Text Light"/>
              <a:cs typeface="MB Corpo S Text Light"/>
            </a:endParaRPr>
          </a:p>
        </p:txBody>
      </p:sp>
      <p:sp>
        <p:nvSpPr>
          <p:cNvPr id="28" name="object 28"/>
          <p:cNvSpPr txBox="1"/>
          <p:nvPr/>
        </p:nvSpPr>
        <p:spPr>
          <a:xfrm>
            <a:off x="10648436" y="1819810"/>
            <a:ext cx="4312285" cy="1476375"/>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Prueba cíclica con un 17,5 % de profundidad de descarga. </a:t>
            </a:r>
            <a:r>
              <a:rPr lang="es-ES" sz="950" dirty="0">
                <a:solidFill>
                  <a:srgbClr val="1A1A18"/>
                </a:solidFill>
                <a:latin typeface="MB Corpo S Text Light"/>
                <a:ea typeface="MB Corpo S Text Light"/>
                <a:cs typeface="MB Corpo S Text Light"/>
                <a:sym typeface="MB Corpo S Text Light"/>
              </a:rPr>
              <a:t>Esta prueba refleja las condiciones próximas a la realidad. Las baterías se someten durante un total de 18 semanas a 1.530 ciclos de carga y descarga con un 17,5 % de profundidad de descarga. A este respecto, la batería de arranque original Mercedes‑Benz ha mostrado la menor pérdida de peso/ácido entre todas las baterías probadas. Junto con un producto competidor, la batería de arranque original Mercedes‑Benz posee el factor de carga más bajo: necesita una energía mínima para la carga. Después de esta prueba, la batería también puede enfrentarse sin problemas a un arranque en frío y convence por su resistencia cíclica y larga vida útil.</a:t>
            </a:r>
            <a:endParaRPr sz="950" dirty="0">
              <a:latin typeface="MB Corpo S Text Light"/>
              <a:cs typeface="MB Corpo S Text Light"/>
            </a:endParaRPr>
          </a:p>
        </p:txBody>
      </p:sp>
      <p:sp>
        <p:nvSpPr>
          <p:cNvPr id="29" name="object 29"/>
          <p:cNvSpPr txBox="1"/>
          <p:nvPr/>
        </p:nvSpPr>
        <p:spPr>
          <a:xfrm>
            <a:off x="4097512" y="4089400"/>
            <a:ext cx="5347335" cy="1789464"/>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Prueba cíclica con un 50 % de profundidad de descarga. </a:t>
            </a:r>
            <a:r>
              <a:rPr lang="es-ES" sz="950" dirty="0">
                <a:solidFill>
                  <a:srgbClr val="1A1A18"/>
                </a:solidFill>
                <a:latin typeface="MB Corpo S Text Light"/>
                <a:ea typeface="MB Corpo S Text Light"/>
                <a:cs typeface="MB Corpo S Text Light"/>
                <a:sym typeface="MB Corpo S Text Light"/>
              </a:rPr>
              <a:t>En esta dura comprobación, durante varios días se realiza una descarga profunda de la batería y se recarga hasta el 50 % del estado de carga,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y se somete a una prueba con 360 ciclos. Aquí se comprueba con qué frecuencia la batería puede descargarse y cargarse un 50 %. Solo dos de las baterías probadas pudieron superar esta prueba, entre ellas, la batería de arranque original Mercedes‑Benz. En la comparativa, esta presenta el factor de carga más bajo y, por tanto, la mínima pérdida al cargarse. A continuación, en la prueba de arranque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en frío a –18° C, esta convence por</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una elevada tensión de más de 9 V, lo que permite que pueda enfrentarse sin problemas a un arranque en frío.</a:t>
            </a:r>
            <a:endParaRPr sz="950" dirty="0">
              <a:latin typeface="MB Corpo S Text Light"/>
              <a:cs typeface="MB Corpo S Text Light"/>
            </a:endParaRPr>
          </a:p>
          <a:p>
            <a:pPr marL="12700" marR="8255">
              <a:lnSpc>
                <a:spcPct val="111300"/>
              </a:lnSpc>
            </a:pPr>
            <a:r>
              <a:rPr lang="es-ES" sz="950" dirty="0">
                <a:solidFill>
                  <a:srgbClr val="1A1A18"/>
                </a:solidFill>
                <a:latin typeface="MB Corpo S Text Light"/>
                <a:ea typeface="MB Corpo S Text Light"/>
                <a:cs typeface="MB Corpo S Text Light"/>
                <a:sym typeface="MB Corpo S Text Light"/>
              </a:rPr>
              <a:t>La batería original Mercedes‑Benz cuenta con un elevado caudal de carga. Es robusta y resistente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a los ciclos. Presenta una larga vida útil, conforme a todas y cada una de las exigencias internas de Mercedes‑Benz y más duradera que la vida útil de otros productos probados de la competencia.</a:t>
            </a:r>
            <a:endParaRPr sz="950" dirty="0">
              <a:latin typeface="MB Corpo S Text Light"/>
              <a:cs typeface="MB Corpo S Text Light"/>
            </a:endParaRPr>
          </a:p>
        </p:txBody>
      </p:sp>
      <p:sp>
        <p:nvSpPr>
          <p:cNvPr id="30" name="object 30"/>
          <p:cNvSpPr txBox="1"/>
          <p:nvPr/>
        </p:nvSpPr>
        <p:spPr>
          <a:xfrm>
            <a:off x="596506" y="2804849"/>
            <a:ext cx="2967990" cy="168910"/>
          </a:xfrm>
          <a:prstGeom prst="rect">
            <a:avLst/>
          </a:prstGeom>
        </p:spPr>
        <p:txBody>
          <a:bodyPr vert="horz" wrap="square" lIns="0" tIns="11430" rIns="0" bIns="0" rtlCol="0">
            <a:spAutoFit/>
          </a:bodyPr>
          <a:lstStyle/>
          <a:p>
            <a:pPr marL="12700">
              <a:lnSpc>
                <a:spcPct val="100000"/>
              </a:lnSpc>
              <a:spcBef>
                <a:spcPts val="90"/>
              </a:spcBef>
            </a:pPr>
            <a:r>
              <a:rPr lang="es-ES" sz="950" b="1">
                <a:solidFill>
                  <a:srgbClr val="1A1A18"/>
                </a:solidFill>
                <a:latin typeface="MB Corpo S Text"/>
                <a:ea typeface="MB Corpo S Text"/>
                <a:cs typeface="MB Corpo S Text"/>
                <a:sym typeface="MB Corpo S Text"/>
              </a:rPr>
              <a:t>Aquí encontrará un resumen de los resultados:</a:t>
            </a:r>
            <a:endParaRPr sz="950">
              <a:latin typeface="MB Corpo S Text"/>
              <a:cs typeface="MB Corpo S Text"/>
            </a:endParaRPr>
          </a:p>
        </p:txBody>
      </p:sp>
      <p:sp>
        <p:nvSpPr>
          <p:cNvPr id="31" name="object 31"/>
          <p:cNvSpPr txBox="1"/>
          <p:nvPr/>
        </p:nvSpPr>
        <p:spPr>
          <a:xfrm>
            <a:off x="15149864" y="1727200"/>
            <a:ext cx="4343633" cy="2235227"/>
          </a:xfrm>
          <a:prstGeom prst="rect">
            <a:avLst/>
          </a:prstGeom>
        </p:spPr>
        <p:txBody>
          <a:bodyPr vert="horz" wrap="square" lIns="0" tIns="12700" rIns="0" bIns="0" rtlCol="0">
            <a:spAutoFit/>
          </a:bodyPr>
          <a:lstStyle/>
          <a:p>
            <a:pPr marL="12700" marR="156210">
              <a:lnSpc>
                <a:spcPct val="111300"/>
              </a:lnSpc>
              <a:spcBef>
                <a:spcPts val="100"/>
              </a:spcBef>
            </a:pPr>
            <a:r>
              <a:rPr lang="es-ES" sz="950" b="1" dirty="0">
                <a:solidFill>
                  <a:srgbClr val="1A1A18"/>
                </a:solidFill>
                <a:latin typeface="MB Corpo S Text"/>
                <a:ea typeface="MB Corpo S Text"/>
                <a:cs typeface="MB Corpo S Text"/>
                <a:sym typeface="MB Corpo S Text"/>
              </a:rPr>
              <a:t>Comprobación de consumo de corriente 1 y 2. </a:t>
            </a:r>
            <a:r>
              <a:rPr lang="es-ES" sz="950" dirty="0">
                <a:solidFill>
                  <a:srgbClr val="1A1A18"/>
                </a:solidFill>
                <a:latin typeface="MB Corpo S Text Light"/>
                <a:ea typeface="MB Corpo S Text Light"/>
                <a:cs typeface="MB Corpo S Text Light"/>
                <a:sym typeface="MB Corpo S Text Light"/>
              </a:rPr>
              <a:t>En estas pruebas se verifica con qué rapidez puede absorber la batería la corriente necesaria tras una descarga total y con diferentes estados de descarga. Cuanto más rápida sea la carga, mayor será el consumo de corriente durante las fases de recuperación. Las pruebas muestran lo siguiente:</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la batería de arranque original Mercedes‑Benz puede volver a absorber la corriente rápida y eficientemente. Puede volver a recuperar la energía consumida, p. ej., con parada en un semáforo, muy rápidamente y, así, asiste a la función de arranque y parada de los vehículos Mercedes‑Benz modernos, con lo que puede ahorrarse combustible.*</a:t>
            </a:r>
            <a:endParaRPr sz="950" dirty="0">
              <a:latin typeface="MB Corpo S Text Light"/>
              <a:cs typeface="MB Corpo S Text Light"/>
            </a:endParaRPr>
          </a:p>
          <a:p>
            <a:pPr marL="61594" marR="238760" indent="-49530">
              <a:lnSpc>
                <a:spcPct val="113300"/>
              </a:lnSpc>
              <a:spcBef>
                <a:spcPts val="300"/>
              </a:spcBef>
            </a:pPr>
            <a:r>
              <a:rPr lang="es-ES" sz="700" dirty="0">
                <a:solidFill>
                  <a:srgbClr val="1A1A18"/>
                </a:solidFill>
                <a:latin typeface="MB Corpo S Text Light"/>
                <a:ea typeface="MB Corpo S Text Light"/>
                <a:cs typeface="MB Corpo S Text Light"/>
                <a:sym typeface="MB Corpo S Text Light"/>
              </a:rPr>
              <a:t>* Con perfil de conductor ocasional hasta 40–140 EUR/año y con perfil de conductor frecuente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hasta 80–280 EUR/ año. Calculado con: conductor ocasional 15.000 km/año, conductor frecuente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30.000 km/año; precio medio de la gasolina 1,35 EUR/l;</a:t>
            </a:r>
            <a:r>
              <a:rPr lang="es-ES" sz="700" dirty="0">
                <a:latin typeface="MB Corpo S Text Light"/>
                <a:ea typeface="MB Corpo S Text Light"/>
                <a:cs typeface="MB Corpo S Text Light"/>
                <a:sym typeface="MB Corpo S Text Light"/>
              </a:rPr>
              <a:t> </a:t>
            </a:r>
            <a:r>
              <a:rPr lang="es-ES" sz="700" dirty="0">
                <a:solidFill>
                  <a:srgbClr val="1A1A18"/>
                </a:solidFill>
                <a:latin typeface="MB Corpo S Text Light"/>
                <a:ea typeface="MB Corpo S Text Light"/>
                <a:cs typeface="MB Corpo S Text Light"/>
                <a:sym typeface="MB Corpo S Text Light"/>
              </a:rPr>
              <a:t>0,2 l/100 km de ahorro de combustible con función de arranque y parada en un motor Otto de 4 cilindros con cambio manual; 0,7 l/100 km de ahorro de combustible con función de arranque y parada en un motor Otto de 6 cilindros con cambio automático según NEFZ con un 20 % de paradas.</a:t>
            </a:r>
            <a:endParaRPr sz="700" dirty="0">
              <a:latin typeface="MB Corpo S Text Light"/>
              <a:cs typeface="MB Corpo S Text Light"/>
            </a:endParaRPr>
          </a:p>
        </p:txBody>
      </p:sp>
      <p:sp>
        <p:nvSpPr>
          <p:cNvPr id="32" name="object 32"/>
          <p:cNvSpPr txBox="1">
            <a:spLocks noGrp="1"/>
          </p:cNvSpPr>
          <p:nvPr>
            <p:ph type="title"/>
          </p:nvPr>
        </p:nvSpPr>
        <p:spPr>
          <a:xfrm>
            <a:off x="596514" y="219940"/>
            <a:ext cx="8859520" cy="1590820"/>
          </a:xfrm>
          <a:prstGeom prst="rect">
            <a:avLst/>
          </a:prstGeom>
        </p:spPr>
        <p:txBody>
          <a:bodyPr vert="horz" wrap="square" lIns="0" tIns="241935" rIns="0" bIns="0" rtlCol="0">
            <a:spAutoFit/>
          </a:bodyPr>
          <a:lstStyle/>
          <a:p>
            <a:pPr marL="12700">
              <a:lnSpc>
                <a:spcPct val="100000"/>
              </a:lnSpc>
              <a:spcBef>
                <a:spcPts val="1905"/>
              </a:spcBef>
            </a:pPr>
            <a:r>
              <a:rPr lang="es-ES" dirty="0"/>
              <a:t>Comparación con la competencia: batería de arranque (tecnología AGM).</a:t>
            </a:r>
          </a:p>
          <a:p>
            <a:pPr marL="12700">
              <a:lnSpc>
                <a:spcPct val="100000"/>
              </a:lnSpc>
              <a:spcBef>
                <a:spcPts val="300"/>
              </a:spcBef>
            </a:pPr>
            <a:r>
              <a:rPr lang="es-ES" sz="1400" dirty="0">
                <a:latin typeface="MB Corpo S Text Light"/>
                <a:cs typeface="MB Corpo S Text Light"/>
                <a:sym typeface="MB Corpo S Text Light"/>
              </a:rPr>
              <a:t>Original vs. competidores.</a:t>
            </a:r>
            <a:endParaRPr sz="140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1147</Words>
  <Application>Microsoft Office PowerPoint</Application>
  <PresentationFormat>Benutzerdefiniert</PresentationFormat>
  <Paragraphs>92</Paragraphs>
  <Slides>2</Slides>
  <Notes>2</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Motor.</vt:lpstr>
      <vt:lpstr>Comparación con la competencia: batería de arranque (tecnología AGM). Original vs. competidores.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beo</cp:lastModifiedBy>
  <cp:revision>5</cp:revision>
  <dcterms:created xsi:type="dcterms:W3CDTF">2023-08-25T08:54:48Z</dcterms:created>
  <dcterms:modified xsi:type="dcterms:W3CDTF">2023-09-07T11:48:04Z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2023-08-25T08:54:50Z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f6684452-d192-4aa2-8913-45e6d06cbcfa</vt:lpwstr>
  </property>
  <property fmtid="{D5CDD505-2E9C-101B-9397-08002B2CF9AE}" pid="12" name="MSIP_Label_924dbb1d-991d-4bbd-aad5-33bac1d8ffaf_ContentBits">
    <vt:lpwstr>0</vt:lpwstr>
  </property>
</Properties>
</file>