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91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8859520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Peças originais Mercedes-Benz </a:t>
            </a:r>
            <a:r>
              <a:rPr>
                <a:latin typeface="MB Corpo S Text Light"/>
                <a:cs typeface="MB Corpo S Text Light"/>
              </a:rPr>
              <a:t>| Manutenção e desgaste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514" y="446794"/>
            <a:ext cx="1835536" cy="570230"/>
          </a:xfrm>
          <a:prstGeom prst="rect">
            <a:avLst/>
          </a:prstGeom>
        </p:spPr>
        <p:txBody>
          <a:bodyPr vert="horz" wrap="square" lIns="0" tIns="152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Motor.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57125"/>
              </p:ext>
            </p:extLst>
          </p:nvPr>
        </p:nvGraphicFramePr>
        <p:xfrm>
          <a:off x="609214" y="1862987"/>
          <a:ext cx="17028791" cy="1389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2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915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Produto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As vantagens para seus clientes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As vantagens para você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35"/>
                        </a:spcBef>
                        <a:defRPr sz="950" b="1">
                          <a:solidFill>
                            <a:srgbClr val="FFFFFF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Dica prática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9845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Produto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As vantagens para seus clientes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25"/>
                        </a:spcBef>
                        <a:defRPr sz="950" b="1">
                          <a:solidFill>
                            <a:srgbClr val="1A1A18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As vantagens para você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285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1A1A1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878">
                <a:tc>
                  <a:txBody>
                    <a:bodyPr/>
                    <a:lstStyle/>
                    <a:p>
                      <a:pPr marL="50165">
                        <a:lnSpc>
                          <a:spcPts val="1105"/>
                        </a:lnSpc>
                        <a:spcBef>
                          <a:spcPts val="1025"/>
                        </a:spcBef>
                        <a:defRPr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Correias em V e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t>Longa durabilidade graças ao baixo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 err="1"/>
                        <a:t>Precisamente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adaptada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em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agregados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auxiliares</a:t>
                      </a:r>
                      <a:r>
                        <a:rPr dirty="0"/>
                        <a:t>, </a:t>
                      </a:r>
                      <a:r>
                        <a:rPr dirty="0" err="1"/>
                        <a:t>como</a:t>
                      </a:r>
                      <a:r>
                        <a:rPr dirty="0"/>
                        <a:t> o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009EE3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/>
                        <a:t>A </a:t>
                      </a:r>
                      <a:r>
                        <a:rPr dirty="0" err="1"/>
                        <a:t>correia</a:t>
                      </a:r>
                      <a:r>
                        <a:rPr dirty="0"/>
                        <a:t> poly-V original Mercedes-Benz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68730">
                        <a:lnSpc>
                          <a:spcPts val="1105"/>
                        </a:lnSpc>
                        <a:spcBef>
                          <a:spcPts val="1025"/>
                        </a:spcBef>
                        <a:defRPr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t>Velas de ignição.</a:t>
                      </a:r>
                      <a:endParaRPr sz="950">
                        <a:latin typeface="MB Corpo S Text"/>
                        <a:cs typeface="MB Corpo S Text"/>
                      </a:endParaRPr>
                    </a:p>
                  </a:txBody>
                  <a:tcPr marL="0" marR="0" marT="13017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680"/>
                        </a:spcBef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 err="1"/>
                        <a:t>Estrutura</a:t>
                      </a:r>
                      <a:r>
                        <a:rPr dirty="0"/>
                        <a:t> dos </a:t>
                      </a:r>
                      <a:r>
                        <a:rPr dirty="0" err="1"/>
                        <a:t>componentes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alta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qualidade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através</a:t>
                      </a:r>
                      <a:r>
                        <a:rPr lang="pt-BR" dirty="0"/>
                        <a:t> do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8636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 err="1"/>
                        <a:t>Desenvolvida</a:t>
                      </a:r>
                      <a:r>
                        <a:rPr dirty="0"/>
                        <a:t> e </a:t>
                      </a:r>
                      <a:r>
                        <a:rPr dirty="0" err="1"/>
                        <a:t>testada</a:t>
                      </a:r>
                      <a:r>
                        <a:rPr dirty="0"/>
                        <a:t> </a:t>
                      </a:r>
                      <a:r>
                        <a:rPr lang="pt-BR" dirty="0"/>
                        <a:t>especialmente </a:t>
                      </a:r>
                      <a:r>
                        <a:rPr dirty="0"/>
                        <a:t>para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5715" marB="0">
                    <a:lnT w="3175">
                      <a:solidFill>
                        <a:srgbClr val="1A1A18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955">
                <a:tc>
                  <a:txBody>
                    <a:bodyPr/>
                    <a:lstStyle/>
                    <a:p>
                      <a:pPr marL="50165">
                        <a:lnSpc>
                          <a:spcPts val="1065"/>
                        </a:lnSpc>
                        <a:defRPr sz="950" b="1">
                          <a:solidFill>
                            <a:srgbClr val="009EE3"/>
                          </a:solidFill>
                          <a:latin typeface="MB Corpo S Text"/>
                          <a:cs typeface="MB Corpo S Text"/>
                        </a:defRPr>
                      </a:pPr>
                      <a:r>
                        <a:rPr dirty="0" err="1"/>
                        <a:t>Transmissão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por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correia</a:t>
                      </a:r>
                      <a:r>
                        <a:rPr dirty="0"/>
                        <a:t>.</a:t>
                      </a:r>
                      <a:endParaRPr sz="950" dirty="0">
                        <a:latin typeface="MB Corpo S Text"/>
                        <a:cs typeface="MB Corpo S Text"/>
                      </a:endParaRPr>
                    </a:p>
                    <a:p>
                      <a:pPr marL="50165" marR="1409700">
                        <a:lnSpc>
                          <a:spcPct val="113300"/>
                        </a:lnSpc>
                        <a:spcBef>
                          <a:spcPts val="215"/>
                        </a:spcBef>
                        <a:defRPr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 err="1"/>
                        <a:t>Geração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ruído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extremamente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baixa</a:t>
                      </a:r>
                      <a:r>
                        <a:rPr dirty="0"/>
                        <a:t> e </a:t>
                      </a:r>
                      <a:r>
                        <a:rPr dirty="0" err="1"/>
                        <a:t>prevenção</a:t>
                      </a:r>
                      <a:r>
                        <a:rPr dirty="0"/>
                        <a:t> de </a:t>
                      </a:r>
                      <a:r>
                        <a:rPr dirty="0" err="1"/>
                        <a:t>rangidos</a:t>
                      </a:r>
                      <a:r>
                        <a:rPr dirty="0"/>
                        <a:t>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t>desgaste mecânico.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  <a:p>
                      <a:pPr marL="134620" indent="-84455">
                        <a:lnSpc>
                          <a:spcPct val="100000"/>
                        </a:lnSpc>
                        <a:spcBef>
                          <a:spcPts val="375"/>
                        </a:spcBef>
                        <a:buChar char="•"/>
                        <a:tabLst>
                          <a:tab pos="134620" algn="l"/>
                        </a:tabLst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t>Reduz o risco de danos consequentes.</a:t>
                      </a:r>
                      <a:endParaRPr sz="70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tabLst>
                          <a:tab pos="2404745" algn="l"/>
                          <a:tab pos="5330190" algn="l"/>
                        </a:tabLst>
                        <a:defRPr>
                          <a:latin typeface="MB Corpo S Text Light"/>
                          <a:cs typeface="MB Corpo S Text Light"/>
                        </a:defRPr>
                      </a:pPr>
                      <a:r>
                        <a:rPr lang="pt-BR" sz="700" dirty="0">
                          <a:solidFill>
                            <a:srgbClr val="1A1A18"/>
                          </a:solidFill>
                        </a:rPr>
                        <a:t>alternador, 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a 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bomba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 de 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água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, e o compressor do 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ar</a:t>
                      </a:r>
                      <a:r>
                        <a:rPr lang="pt-BR" sz="700" dirty="0">
                          <a:solidFill>
                            <a:srgbClr val="1A1A18"/>
                          </a:solidFill>
                        </a:rPr>
                        <a:t>-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	</a:t>
                      </a:r>
                      <a:r>
                        <a:rPr sz="700" dirty="0" err="1">
                          <a:solidFill>
                            <a:srgbClr val="009EE3"/>
                          </a:solidFill>
                        </a:rPr>
                        <a:t>têm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 </a:t>
                      </a:r>
                      <a:r>
                        <a:rPr sz="700" dirty="0" err="1">
                          <a:solidFill>
                            <a:srgbClr val="009EE3"/>
                          </a:solidFill>
                        </a:rPr>
                        <a:t>uma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 </a:t>
                      </a:r>
                      <a:r>
                        <a:rPr sz="700" dirty="0" err="1">
                          <a:solidFill>
                            <a:srgbClr val="009EE3"/>
                          </a:solidFill>
                        </a:rPr>
                        <a:t>durabilidade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 de</a:t>
                      </a:r>
                      <a:r>
                        <a:rPr lang="pt-BR" sz="700" dirty="0">
                          <a:solidFill>
                            <a:srgbClr val="009EE3"/>
                          </a:solidFill>
                        </a:rPr>
                        <a:t> pelo menos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	</a:t>
                      </a:r>
                      <a:r>
                        <a:rPr sz="1050" baseline="-35714" dirty="0" err="1">
                          <a:solidFill>
                            <a:srgbClr val="1A1A18"/>
                          </a:solidFill>
                        </a:rPr>
                        <a:t>Combinado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 de forma ideal com o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404745" algn="l"/>
                          <a:tab pos="5330190" algn="l"/>
                        </a:tabLst>
                        <a:defRPr>
                          <a:latin typeface="MB Corpo S Text Light"/>
                          <a:cs typeface="MB Corpo S Text Light"/>
                        </a:defRPr>
                      </a:pPr>
                      <a:r>
                        <a:rPr lang="pt-BR" sz="700" dirty="0">
                          <a:solidFill>
                            <a:srgbClr val="1A1A18"/>
                          </a:solidFill>
                        </a:rPr>
                        <a:t>Condicionado.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	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90.000 km (com </a:t>
                      </a:r>
                      <a:r>
                        <a:rPr sz="700" dirty="0" err="1">
                          <a:solidFill>
                            <a:srgbClr val="009EE3"/>
                          </a:solidFill>
                        </a:rPr>
                        <a:t>esforço</a:t>
                      </a:r>
                      <a:r>
                        <a:rPr lang="pt-BR" sz="700" dirty="0">
                          <a:solidFill>
                            <a:srgbClr val="009EE3"/>
                          </a:solidFill>
                        </a:rPr>
                        <a:t> normal), com a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	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motor – para </a:t>
                      </a:r>
                      <a:r>
                        <a:rPr sz="1050" baseline="-35714" dirty="0" err="1">
                          <a:solidFill>
                            <a:srgbClr val="1A1A18"/>
                          </a:solidFill>
                        </a:rPr>
                        <a:t>mais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 </a:t>
                      </a:r>
                      <a:r>
                        <a:rPr sz="1050" baseline="-35714" dirty="0" err="1">
                          <a:solidFill>
                            <a:srgbClr val="1A1A18"/>
                          </a:solidFill>
                        </a:rPr>
                        <a:t>potência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,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spcBef>
                          <a:spcPts val="570"/>
                        </a:spcBef>
                        <a:tabLst>
                          <a:tab pos="5330190" algn="l"/>
                        </a:tabLst>
                        <a:defRPr>
                          <a:latin typeface="MB Corpo S Text Light"/>
                          <a:cs typeface="MB Corpo S Text Light"/>
                        </a:defRPr>
                      </a:pPr>
                      <a:r>
                        <a:rPr lang="pt-BR" sz="1050" baseline="35714" dirty="0">
                          <a:solidFill>
                            <a:srgbClr val="009EE3"/>
                          </a:solidFill>
                        </a:rPr>
                        <a:t>Q</a:t>
                      </a:r>
                      <a:r>
                        <a:rPr sz="1050" baseline="35714" dirty="0" err="1">
                          <a:solidFill>
                            <a:srgbClr val="009EE3"/>
                          </a:solidFill>
                        </a:rPr>
                        <a:t>ual</a:t>
                      </a:r>
                      <a:r>
                        <a:rPr lang="pt-BR" sz="1050" baseline="35714" dirty="0">
                          <a:solidFill>
                            <a:srgbClr val="009EE3"/>
                          </a:solidFill>
                        </a:rPr>
                        <a:t> um Mercedes-Benz poderia dar a</a:t>
                      </a:r>
                      <a:r>
                        <a:rPr sz="1050" baseline="35714" dirty="0">
                          <a:solidFill>
                            <a:srgbClr val="009EE3"/>
                          </a:solidFill>
                        </a:rPr>
                        <a:t>	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menor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 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consumo</a:t>
                      </a:r>
                      <a:r>
                        <a:rPr sz="700" dirty="0">
                          <a:solidFill>
                            <a:srgbClr val="1A1A18"/>
                          </a:solidFill>
                        </a:rPr>
                        <a:t> de </a:t>
                      </a:r>
                      <a:r>
                        <a:rPr sz="700" dirty="0" err="1">
                          <a:solidFill>
                            <a:srgbClr val="1A1A18"/>
                          </a:solidFill>
                        </a:rPr>
                        <a:t>combustível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ts val="665"/>
                        </a:lnSpc>
                        <a:tabLst>
                          <a:tab pos="5330190" algn="l"/>
                        </a:tabLst>
                        <a:defRPr>
                          <a:latin typeface="MB Corpo S Text Light"/>
                          <a:cs typeface="MB Corpo S Text Light"/>
                        </a:defRPr>
                      </a:pPr>
                      <a:r>
                        <a:rPr lang="pt-BR" sz="700" dirty="0">
                          <a:solidFill>
                            <a:srgbClr val="009EE3"/>
                          </a:solidFill>
                        </a:rPr>
                        <a:t>V</a:t>
                      </a:r>
                      <a:r>
                        <a:rPr sz="700" dirty="0" err="1">
                          <a:solidFill>
                            <a:srgbClr val="009EE3"/>
                          </a:solidFill>
                        </a:rPr>
                        <a:t>olta</a:t>
                      </a:r>
                      <a:r>
                        <a:rPr lang="pt-BR" sz="700" dirty="0">
                          <a:solidFill>
                            <a:srgbClr val="009EE3"/>
                          </a:solidFill>
                        </a:rPr>
                        <a:t> na Terra mais de duas vezes.</a:t>
                      </a:r>
                      <a:r>
                        <a:rPr sz="700" dirty="0">
                          <a:solidFill>
                            <a:srgbClr val="009EE3"/>
                          </a:solidFill>
                        </a:rPr>
                        <a:t>	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e </a:t>
                      </a:r>
                      <a:r>
                        <a:rPr sz="1050" baseline="-35714" dirty="0" err="1">
                          <a:solidFill>
                            <a:srgbClr val="1A1A18"/>
                          </a:solidFill>
                        </a:rPr>
                        <a:t>uma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 longa </a:t>
                      </a:r>
                      <a:r>
                        <a:rPr sz="1050" baseline="-35714" dirty="0" err="1">
                          <a:solidFill>
                            <a:srgbClr val="1A1A18"/>
                          </a:solidFill>
                        </a:rPr>
                        <a:t>durabilidade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  <a:p>
                      <a:pPr marL="2404745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5330190" algn="l"/>
                        </a:tabLst>
                        <a:defRPr>
                          <a:latin typeface="MB Corpo S Text Light"/>
                          <a:cs typeface="MB Corpo S Text Light"/>
                        </a:defRPr>
                      </a:pPr>
                      <a:r>
                        <a:rPr sz="700" dirty="0">
                          <a:solidFill>
                            <a:srgbClr val="009EE3"/>
                          </a:solidFill>
                        </a:rPr>
                        <a:t>	</a:t>
                      </a:r>
                      <a:r>
                        <a:rPr sz="1050" baseline="-35714" dirty="0">
                          <a:solidFill>
                            <a:srgbClr val="1A1A18"/>
                          </a:solidFill>
                        </a:rPr>
                        <a:t>do motor.</a:t>
                      </a:r>
                      <a:endParaRPr sz="1050" baseline="-35714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lang="pt-BR" dirty="0"/>
                        <a:t>uso </a:t>
                      </a:r>
                      <a:r>
                        <a:rPr dirty="0"/>
                        <a:t>de </a:t>
                      </a:r>
                      <a:r>
                        <a:rPr dirty="0" err="1"/>
                        <a:t>materiais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extremamente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resistentes</a:t>
                      </a:r>
                      <a:r>
                        <a:rPr lang="pt-BR" dirty="0"/>
                        <a:t> e duráveis.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  <a:p>
                      <a:pPr marL="136525" indent="-86360">
                        <a:lnSpc>
                          <a:spcPct val="100000"/>
                        </a:lnSpc>
                        <a:spcBef>
                          <a:spcPts val="380"/>
                        </a:spcBef>
                        <a:buChar char="•"/>
                        <a:tabLst>
                          <a:tab pos="136525" algn="l"/>
                        </a:tabLst>
                        <a:defRPr sz="700">
                          <a:solidFill>
                            <a:srgbClr val="FFFFFF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dirty="0" err="1"/>
                        <a:t>Combustão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eficaz</a:t>
                      </a:r>
                      <a:r>
                        <a:rPr dirty="0"/>
                        <a:t> e </a:t>
                      </a:r>
                      <a:r>
                        <a:rPr dirty="0" err="1"/>
                        <a:t>ecológica</a:t>
                      </a:r>
                      <a:r>
                        <a:rPr dirty="0"/>
                        <a:t>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645"/>
                        </a:lnSpc>
                        <a:defRPr sz="700">
                          <a:solidFill>
                            <a:srgbClr val="1A1A18"/>
                          </a:solidFill>
                          <a:latin typeface="MB Corpo S Text Light"/>
                          <a:cs typeface="MB Corpo S Text Light"/>
                        </a:defRPr>
                      </a:pPr>
                      <a:r>
                        <a:rPr lang="pt-BR" dirty="0"/>
                        <a:t>cada tipo de </a:t>
                      </a:r>
                      <a:r>
                        <a:rPr dirty="0"/>
                        <a:t>motor Mercedes-Benz.</a:t>
                      </a:r>
                      <a:endParaRPr sz="700" dirty="0">
                        <a:latin typeface="MB Corpo S Text Light"/>
                        <a:cs typeface="MB Corpo S Text Ligh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609214" y="3178308"/>
            <a:ext cx="6972300" cy="3175"/>
            <a:chOff x="609214" y="3178308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29180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5750548"/>
            <a:ext cx="6972300" cy="3175"/>
            <a:chOff x="609214" y="5750548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575204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29180" y="575204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575204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7649032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49032" y="575204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15541" y="2312332"/>
            <a:ext cx="1091423" cy="553297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44274" y="3243313"/>
            <a:ext cx="1010285" cy="614680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Bateria de partida.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Produto de alto desempenho completamente livre de manutenção com uma longa vida útil.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940462" y="3230568"/>
            <a:ext cx="1139825" cy="1113790"/>
            <a:chOff x="1940462" y="3230568"/>
            <a:chExt cx="1139825" cy="1113790"/>
          </a:xfrm>
        </p:grpSpPr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0707" y="3230568"/>
              <a:ext cx="1049203" cy="71074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947925" y="394367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38947" y="3990043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5" h="287654">
                  <a:moveTo>
                    <a:pt x="54063" y="187820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20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20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25" y="0"/>
                  </a:lnTo>
                  <a:lnTo>
                    <a:pt x="116725" y="16840"/>
                  </a:lnTo>
                  <a:lnTo>
                    <a:pt x="116725" y="29273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25" y="16840"/>
                  </a:lnTo>
                  <a:lnTo>
                    <a:pt x="116725" y="0"/>
                  </a:lnTo>
                  <a:lnTo>
                    <a:pt x="68465" y="0"/>
                  </a:lnTo>
                  <a:lnTo>
                    <a:pt x="43294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188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89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02311" y="4059126"/>
              <a:ext cx="125244" cy="17376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81459" y="3230568"/>
            <a:ext cx="2200275" cy="247078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86360" rIns="0" bIns="0">
            <a:spAutoFit/>
          </a:bodyPr>
          <a:lstStyle/>
          <a:p>
            <a:pPr marL="47625">
              <a:lnSpc>
                <a:spcPct val="100000"/>
              </a:lnSpc>
              <a:spcBef>
                <a:spcPts val="680"/>
              </a:spcBef>
              <a:defRPr sz="700" b="1">
                <a:solidFill>
                  <a:srgbClr val="FFFFFF"/>
                </a:solidFill>
                <a:latin typeface="MB Corpo S Text"/>
                <a:cs typeface="MB Corpo S Text"/>
              </a:defRPr>
            </a:pPr>
            <a:r>
              <a:t>Vantagens da tecnologia AGM:</a:t>
            </a:r>
            <a:endParaRPr sz="700">
              <a:latin typeface="MB Corpo S Text"/>
              <a:cs typeface="MB Corpo S Text"/>
            </a:endParaRPr>
          </a:p>
          <a:p>
            <a:pPr marL="133985" marR="47561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Vida útil três vezes mais longa devido à alta estabilidade do ciclo e estabilidade química.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Propriedades de partida a frio particularmente boas.</a:t>
            </a:r>
            <a:endParaRPr sz="700">
              <a:latin typeface="MB Corpo S Text Light"/>
              <a:cs typeface="MB Corpo S Text Light"/>
            </a:endParaRPr>
          </a:p>
          <a:p>
            <a:pPr marL="133985" marR="26035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Poderoso e, portanto, perfeito para veículos luxuosamente equipados.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Insensível a descargas profundas.</a:t>
            </a:r>
            <a:endParaRPr sz="700">
              <a:latin typeface="MB Corpo S Text Light"/>
              <a:cs typeface="MB Corpo S Text Light"/>
            </a:endParaRPr>
          </a:p>
          <a:p>
            <a:pPr marL="132080" indent="-84455">
              <a:lnSpc>
                <a:spcPct val="100000"/>
              </a:lnSpc>
              <a:spcBef>
                <a:spcPts val="380"/>
              </a:spcBef>
              <a:buChar char="•"/>
              <a:tabLst>
                <a:tab pos="13208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Tem uma descarga espontânea mais baixa.</a:t>
            </a:r>
            <a:endParaRPr sz="700">
              <a:latin typeface="MB Corpo S Text Light"/>
              <a:cs typeface="MB Corpo S Text Light"/>
            </a:endParaRPr>
          </a:p>
          <a:p>
            <a:pPr marL="133985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100% de segurança contra tombamento e vazamento.</a:t>
            </a:r>
            <a:endParaRPr sz="70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MB Corpo S Text Light"/>
              <a:buChar char="•"/>
            </a:pPr>
            <a:endParaRPr sz="800">
              <a:latin typeface="MB Corpo S Text Light"/>
              <a:cs typeface="MB Corpo S Text Light"/>
            </a:endParaRPr>
          </a:p>
          <a:p>
            <a:pPr marL="47625">
              <a:lnSpc>
                <a:spcPct val="100000"/>
              </a:lnSpc>
              <a:spcBef>
                <a:spcPts val="575"/>
              </a:spcBef>
              <a:defRPr sz="700" b="1">
                <a:solidFill>
                  <a:srgbClr val="FFFFFF"/>
                </a:solidFill>
                <a:latin typeface="MB Corpo S Text"/>
                <a:cs typeface="MB Corpo S Text"/>
              </a:defRPr>
            </a:pPr>
            <a:r>
              <a:t>Vantagens da tecnologia de chumbo-cálcio-prata:</a:t>
            </a:r>
            <a:endParaRPr sz="700">
              <a:latin typeface="MB Corpo S Text"/>
              <a:cs typeface="MB Corpo S Text"/>
            </a:endParaRPr>
          </a:p>
          <a:p>
            <a:pPr marL="133985" marR="3390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Vida útil até 20% mais longa em comparação com as baterias convencionais.</a:t>
            </a:r>
            <a:endParaRPr sz="700">
              <a:latin typeface="MB Corpo S Text Light"/>
              <a:cs typeface="MB Corpo S Text Light"/>
            </a:endParaRPr>
          </a:p>
          <a:p>
            <a:pPr marL="133985" marR="404495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Mais resistente a curtos percursos e partida a frio do que as baterias convencionais.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16464" y="3290210"/>
            <a:ext cx="2044786" cy="6146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889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Com a </a:t>
            </a:r>
            <a:r>
              <a:rPr dirty="0" err="1"/>
              <a:t>bateria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original Mercedes-Benz, o </a:t>
            </a:r>
            <a:r>
              <a:rPr dirty="0" err="1"/>
              <a:t>seu</a:t>
            </a:r>
            <a:r>
              <a:rPr dirty="0"/>
              <a:t> </a:t>
            </a:r>
            <a:r>
              <a:rPr dirty="0" err="1"/>
              <a:t>cliente</a:t>
            </a:r>
            <a:r>
              <a:rPr dirty="0"/>
              <a:t> </a:t>
            </a:r>
            <a:r>
              <a:rPr dirty="0" err="1"/>
              <a:t>recebe</a:t>
            </a:r>
            <a:r>
              <a:rPr dirty="0"/>
              <a:t> um </a:t>
            </a:r>
            <a:r>
              <a:rPr dirty="0" err="1"/>
              <a:t>produto</a:t>
            </a:r>
            <a:r>
              <a:rPr dirty="0"/>
              <a:t> de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,</a:t>
            </a:r>
            <a:endParaRPr sz="700" dirty="0">
              <a:latin typeface="MB Corpo S Text Light"/>
              <a:cs typeface="MB Corpo S Text Light"/>
            </a:endParaRPr>
          </a:p>
          <a:p>
            <a:pPr marL="99060" marR="5080">
              <a:lnSpc>
                <a:spcPct val="113300"/>
              </a:lnSpc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que é </a:t>
            </a:r>
            <a:r>
              <a:rPr dirty="0" err="1"/>
              <a:t>perfeitamente</a:t>
            </a:r>
            <a:r>
              <a:rPr dirty="0"/>
              <a:t> </a:t>
            </a:r>
            <a:r>
              <a:rPr dirty="0" err="1"/>
              <a:t>compatível</a:t>
            </a:r>
            <a:r>
              <a:rPr dirty="0"/>
              <a:t> com a </a:t>
            </a:r>
            <a:r>
              <a:rPr dirty="0" err="1"/>
              <a:t>demanda</a:t>
            </a:r>
            <a:r>
              <a:rPr dirty="0"/>
              <a:t> de </a:t>
            </a:r>
            <a:r>
              <a:rPr dirty="0" err="1"/>
              <a:t>energia</a:t>
            </a:r>
            <a:r>
              <a:rPr dirty="0"/>
              <a:t> do </a:t>
            </a:r>
            <a:r>
              <a:rPr dirty="0" err="1"/>
              <a:t>seu</a:t>
            </a:r>
            <a:r>
              <a:rPr dirty="0"/>
              <a:t> </a:t>
            </a:r>
            <a:r>
              <a:rPr dirty="0" err="1"/>
              <a:t>veículo</a:t>
            </a:r>
            <a:r>
              <a:rPr dirty="0"/>
              <a:t> e </a:t>
            </a:r>
            <a:r>
              <a:rPr dirty="0" err="1"/>
              <a:t>pode</a:t>
            </a:r>
            <a:r>
              <a:rPr dirty="0"/>
              <a:t> ser </a:t>
            </a:r>
            <a:r>
              <a:rPr dirty="0" err="1"/>
              <a:t>armazenado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tempo do que as </a:t>
            </a:r>
            <a:r>
              <a:rPr dirty="0" err="1"/>
              <a:t>baterias</a:t>
            </a:r>
            <a:r>
              <a:rPr dirty="0"/>
              <a:t> IAM </a:t>
            </a:r>
            <a:r>
              <a:rPr dirty="0" err="1"/>
              <a:t>convencionais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84112" y="3290210"/>
            <a:ext cx="1758727" cy="1260473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7155" marR="23876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AGM </a:t>
            </a:r>
            <a:r>
              <a:rPr dirty="0" err="1"/>
              <a:t>significa</a:t>
            </a:r>
            <a:r>
              <a:rPr dirty="0"/>
              <a:t> Absorbent Glass Mat (manta de </a:t>
            </a:r>
            <a:r>
              <a:rPr dirty="0" err="1"/>
              <a:t>fibra</a:t>
            </a:r>
            <a:r>
              <a:rPr dirty="0"/>
              <a:t> de </a:t>
            </a:r>
            <a:r>
              <a:rPr dirty="0" err="1"/>
              <a:t>vidro</a:t>
            </a:r>
            <a:r>
              <a:rPr dirty="0"/>
              <a:t> </a:t>
            </a:r>
            <a:r>
              <a:rPr dirty="0" err="1"/>
              <a:t>absorvente</a:t>
            </a:r>
            <a:r>
              <a:rPr dirty="0"/>
              <a:t>).</a:t>
            </a:r>
            <a:endParaRPr sz="700" dirty="0">
              <a:latin typeface="MB Corpo S Text Light"/>
              <a:cs typeface="MB Corpo S Text Light"/>
            </a:endParaRPr>
          </a:p>
          <a:p>
            <a:pPr marL="97155" marR="5080">
              <a:lnSpc>
                <a:spcPct val="113300"/>
              </a:lnSpc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Uma manta de </a:t>
            </a:r>
            <a:r>
              <a:rPr dirty="0" err="1"/>
              <a:t>fibra</a:t>
            </a:r>
            <a:r>
              <a:rPr dirty="0"/>
              <a:t> de </a:t>
            </a:r>
            <a:r>
              <a:rPr dirty="0" err="1"/>
              <a:t>vidro</a:t>
            </a:r>
            <a:r>
              <a:rPr dirty="0"/>
              <a:t> é </a:t>
            </a:r>
            <a:r>
              <a:rPr dirty="0" err="1"/>
              <a:t>saturada</a:t>
            </a:r>
            <a:r>
              <a:rPr dirty="0"/>
              <a:t> com </a:t>
            </a:r>
            <a:r>
              <a:rPr dirty="0" err="1"/>
              <a:t>ácido</a:t>
            </a:r>
            <a:r>
              <a:rPr dirty="0"/>
              <a:t> </a:t>
            </a:r>
            <a:r>
              <a:rPr dirty="0" err="1"/>
              <a:t>sulfúrico</a:t>
            </a:r>
            <a:r>
              <a:rPr dirty="0"/>
              <a:t>. Ao </a:t>
            </a:r>
            <a:r>
              <a:rPr dirty="0" err="1"/>
              <a:t>contrário</a:t>
            </a:r>
            <a:r>
              <a:rPr dirty="0"/>
              <a:t> das </a:t>
            </a:r>
            <a:r>
              <a:rPr dirty="0" err="1"/>
              <a:t>baterias</a:t>
            </a:r>
            <a:r>
              <a:rPr dirty="0"/>
              <a:t> de </a:t>
            </a:r>
            <a:r>
              <a:rPr dirty="0" err="1"/>
              <a:t>carro</a:t>
            </a:r>
            <a:r>
              <a:rPr dirty="0"/>
              <a:t> </a:t>
            </a:r>
            <a:r>
              <a:rPr dirty="0" err="1"/>
              <a:t>normais</a:t>
            </a:r>
            <a:r>
              <a:rPr dirty="0"/>
              <a:t>, </a:t>
            </a:r>
            <a:r>
              <a:rPr dirty="0" err="1"/>
              <a:t>não</a:t>
            </a:r>
            <a:r>
              <a:rPr dirty="0"/>
              <a:t> </a:t>
            </a:r>
            <a:r>
              <a:rPr dirty="0" err="1"/>
              <a:t>há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nenhum</a:t>
            </a:r>
            <a:r>
              <a:rPr dirty="0"/>
              <a:t> </a:t>
            </a:r>
            <a:r>
              <a:rPr dirty="0" err="1"/>
              <a:t>líquido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bateria</a:t>
            </a:r>
            <a:r>
              <a:rPr dirty="0"/>
              <a:t> que </a:t>
            </a:r>
            <a:r>
              <a:rPr dirty="0" err="1"/>
              <a:t>poderia</a:t>
            </a:r>
            <a:r>
              <a:rPr dirty="0"/>
              <a:t> </a:t>
            </a:r>
            <a:r>
              <a:rPr dirty="0" err="1"/>
              <a:t>vazar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um </a:t>
            </a:r>
            <a:r>
              <a:rPr dirty="0" err="1"/>
              <a:t>acidente</a:t>
            </a:r>
            <a:r>
              <a:rPr dirty="0"/>
              <a:t>,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exemplo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As </a:t>
            </a:r>
            <a:r>
              <a:rPr dirty="0" err="1"/>
              <a:t>baterias</a:t>
            </a:r>
            <a:r>
              <a:rPr dirty="0"/>
              <a:t> AGM </a:t>
            </a:r>
            <a:r>
              <a:rPr dirty="0" err="1"/>
              <a:t>são</a:t>
            </a:r>
            <a:r>
              <a:rPr dirty="0"/>
              <a:t> </a:t>
            </a:r>
            <a:r>
              <a:rPr dirty="0" err="1"/>
              <a:t>ideais</a:t>
            </a:r>
            <a:endParaRPr sz="700" dirty="0">
              <a:latin typeface="MB Corpo S Text Light"/>
              <a:cs typeface="MB Corpo S Text Light"/>
            </a:endParaRPr>
          </a:p>
          <a:p>
            <a:pPr marL="99060" marR="65405">
              <a:lnSpc>
                <a:spcPct val="113300"/>
              </a:lnSpc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para </a:t>
            </a:r>
            <a:r>
              <a:rPr dirty="0" err="1"/>
              <a:t>veículos</a:t>
            </a:r>
            <a:r>
              <a:rPr dirty="0"/>
              <a:t> com </a:t>
            </a:r>
            <a:r>
              <a:rPr dirty="0" err="1"/>
              <a:t>muitos</a:t>
            </a:r>
            <a:r>
              <a:rPr dirty="0"/>
              <a:t> </a:t>
            </a:r>
            <a:r>
              <a:rPr dirty="0" err="1"/>
              <a:t>consumidores</a:t>
            </a:r>
            <a:r>
              <a:rPr dirty="0"/>
              <a:t> </a:t>
            </a:r>
            <a:r>
              <a:rPr dirty="0" err="1"/>
              <a:t>elétricos</a:t>
            </a:r>
            <a:r>
              <a:rPr dirty="0"/>
              <a:t> e </a:t>
            </a:r>
            <a:r>
              <a:rPr dirty="0" err="1"/>
              <a:t>função</a:t>
            </a:r>
            <a:r>
              <a:rPr dirty="0"/>
              <a:t> start-stop.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28" name="object 28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0661262" y="4295202"/>
            <a:ext cx="6972300" cy="3175"/>
            <a:chOff x="10661262" y="4295202"/>
            <a:chExt cx="6972300" cy="3175"/>
          </a:xfrm>
        </p:grpSpPr>
        <p:sp>
          <p:nvSpPr>
            <p:cNvPr id="33" name="object 33"/>
            <p:cNvSpPr/>
            <p:nvPr/>
          </p:nvSpPr>
          <p:spPr>
            <a:xfrm>
              <a:off x="10661262" y="429669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981228" y="429669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3233502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433445" y="429669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10661262" y="5412096"/>
            <a:ext cx="6972300" cy="3175"/>
            <a:chOff x="10661262" y="5412096"/>
            <a:chExt cx="6972300" cy="3175"/>
          </a:xfrm>
        </p:grpSpPr>
        <p:sp>
          <p:nvSpPr>
            <p:cNvPr id="38" name="object 38"/>
            <p:cNvSpPr/>
            <p:nvPr/>
          </p:nvSpPr>
          <p:spPr>
            <a:xfrm>
              <a:off x="10661262" y="5413589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81228" y="5413589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3233502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433445" y="5413589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pic>
        <p:nvPicPr>
          <p:cNvPr id="42" name="object 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083867" y="2395287"/>
            <a:ext cx="1046997" cy="452132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10696323" y="3243313"/>
            <a:ext cx="1161415" cy="735330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Velas incandescentes.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Auxiliam uma partida rápida do motor e uma fase de aquecimento eficaz e ecológica.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4" name="object 4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62060" y="3268876"/>
            <a:ext cx="90610" cy="938743"/>
          </a:xfrm>
          <a:prstGeom prst="rect">
            <a:avLst/>
          </a:prstGeom>
        </p:spPr>
      </p:pic>
      <p:sp>
        <p:nvSpPr>
          <p:cNvPr id="45" name="object 45"/>
          <p:cNvSpPr txBox="1"/>
          <p:nvPr/>
        </p:nvSpPr>
        <p:spPr>
          <a:xfrm>
            <a:off x="13233497" y="323056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4620" marR="3022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/>
              <a:t>Como a </a:t>
            </a:r>
            <a:r>
              <a:rPr dirty="0" err="1"/>
              <a:t>temperatura</a:t>
            </a:r>
            <a:r>
              <a:rPr dirty="0"/>
              <a:t> ideal de </a:t>
            </a:r>
            <a:r>
              <a:rPr dirty="0" err="1"/>
              <a:t>operação</a:t>
            </a:r>
            <a:r>
              <a:rPr dirty="0"/>
              <a:t> é </a:t>
            </a:r>
            <a:r>
              <a:rPr dirty="0" err="1"/>
              <a:t>atingida</a:t>
            </a:r>
            <a:r>
              <a:rPr dirty="0"/>
              <a:t> </a:t>
            </a:r>
            <a:r>
              <a:rPr dirty="0" err="1"/>
              <a:t>rapidamente</a:t>
            </a:r>
            <a:r>
              <a:rPr dirty="0"/>
              <a:t>, as </a:t>
            </a:r>
            <a:r>
              <a:rPr dirty="0" err="1"/>
              <a:t>velas</a:t>
            </a:r>
            <a:r>
              <a:rPr dirty="0"/>
              <a:t> </a:t>
            </a:r>
            <a:r>
              <a:rPr dirty="0" err="1"/>
              <a:t>incandescentes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 </a:t>
            </a:r>
            <a:r>
              <a:rPr dirty="0" err="1"/>
              <a:t>reduzem</a:t>
            </a:r>
            <a:r>
              <a:rPr dirty="0"/>
              <a:t> o </a:t>
            </a:r>
            <a:r>
              <a:rPr dirty="0" err="1"/>
              <a:t>risco</a:t>
            </a:r>
            <a:r>
              <a:rPr dirty="0"/>
              <a:t> de </a:t>
            </a:r>
            <a:r>
              <a:rPr dirty="0" err="1"/>
              <a:t>acúmulo</a:t>
            </a:r>
            <a:r>
              <a:rPr dirty="0"/>
              <a:t> de </a:t>
            </a:r>
            <a:r>
              <a:rPr dirty="0" err="1"/>
              <a:t>fuligem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68513" y="3290210"/>
            <a:ext cx="1853564" cy="26733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Desenvolvida e testada especialmente para cada tipo de motor Mercedes-Benz.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96323" y="4360207"/>
            <a:ext cx="1066165" cy="735330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Silenciador.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O mais alto nível de redução de ruído sem comprometer o desempenho do motor.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8" name="object 4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39542" y="4537287"/>
            <a:ext cx="1177024" cy="659252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13233497" y="4347458"/>
            <a:ext cx="2200275" cy="101536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4620" marR="59626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462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/>
              <a:t>Longa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útil</a:t>
            </a:r>
            <a:r>
              <a:rPr dirty="0"/>
              <a:t> e, </a:t>
            </a:r>
            <a:r>
              <a:rPr dirty="0" err="1"/>
              <a:t>portanto</a:t>
            </a:r>
            <a:r>
              <a:rPr dirty="0"/>
              <a:t>, alto </a:t>
            </a:r>
            <a:r>
              <a:rPr dirty="0" err="1"/>
              <a:t>custo-benefício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134620" marR="6064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462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Especialmente</a:t>
            </a:r>
            <a:r>
              <a:rPr dirty="0"/>
              <a:t> </a:t>
            </a:r>
            <a:r>
              <a:rPr dirty="0" err="1"/>
              <a:t>desenvolvido</a:t>
            </a:r>
            <a:r>
              <a:rPr dirty="0"/>
              <a:t> e </a:t>
            </a:r>
            <a:r>
              <a:rPr dirty="0" err="1"/>
              <a:t>adaptado</a:t>
            </a:r>
            <a:r>
              <a:rPr dirty="0"/>
              <a:t> para </a:t>
            </a:r>
            <a:r>
              <a:rPr dirty="0" err="1"/>
              <a:t>veículos</a:t>
            </a:r>
            <a:r>
              <a:rPr dirty="0"/>
              <a:t> Mercedes-Benz.</a:t>
            </a:r>
            <a:endParaRPr sz="700" dirty="0">
              <a:latin typeface="MB Corpo S Text Light"/>
              <a:cs typeface="MB Corpo S Text Light"/>
            </a:endParaRPr>
          </a:p>
          <a:p>
            <a:pPr marL="134620" marR="64389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462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Construção</a:t>
            </a:r>
            <a:r>
              <a:rPr dirty="0"/>
              <a:t> </a:t>
            </a:r>
            <a:r>
              <a:rPr dirty="0" err="1"/>
              <a:t>complexa</a:t>
            </a:r>
            <a:r>
              <a:rPr dirty="0"/>
              <a:t> e </a:t>
            </a:r>
            <a:r>
              <a:rPr dirty="0" err="1"/>
              <a:t>estável</a:t>
            </a:r>
            <a:r>
              <a:rPr dirty="0"/>
              <a:t> </a:t>
            </a:r>
            <a:r>
              <a:rPr dirty="0" err="1"/>
              <a:t>graças</a:t>
            </a:r>
            <a:r>
              <a:rPr lang="pt-BR"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aço</a:t>
            </a:r>
            <a:r>
              <a:rPr dirty="0"/>
              <a:t> </a:t>
            </a:r>
            <a:r>
              <a:rPr dirty="0" err="1"/>
              <a:t>inoxidável</a:t>
            </a:r>
            <a:r>
              <a:rPr dirty="0"/>
              <a:t> V2A de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468513" y="4407104"/>
            <a:ext cx="1887220" cy="5092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Os silenciadores originais Mercedes-Benz apresentam um ajuste ideal para os nossos modelos Mercedes-Benz e, assim, garantem tempos de reparação curtos.</a:t>
            </a:r>
            <a:endParaRPr sz="700">
              <a:latin typeface="MB Corpo S Text Light"/>
              <a:cs typeface="MB Corpo S Text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623444" y="2656865"/>
            <a:ext cx="408305" cy="408305"/>
            <a:chOff x="12623444" y="2656865"/>
            <a:chExt cx="408305" cy="408305"/>
          </a:xfrm>
        </p:grpSpPr>
        <p:sp>
          <p:nvSpPr>
            <p:cNvPr id="52" name="object 52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09" y="5188"/>
                  </a:lnTo>
                  <a:lnTo>
                    <a:pt x="110057" y="19966"/>
                  </a:lnTo>
                  <a:lnTo>
                    <a:pt x="73580" y="43156"/>
                  </a:lnTo>
                  <a:lnTo>
                    <a:pt x="43157" y="73577"/>
                  </a:lnTo>
                  <a:lnTo>
                    <a:pt x="19966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6" y="282840"/>
                  </a:lnTo>
                  <a:lnTo>
                    <a:pt x="43157" y="319315"/>
                  </a:lnTo>
                  <a:lnTo>
                    <a:pt x="73580" y="349736"/>
                  </a:lnTo>
                  <a:lnTo>
                    <a:pt x="110057" y="372926"/>
                  </a:lnTo>
                  <a:lnTo>
                    <a:pt x="151409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630907" y="2664327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2721921" y="2710696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15" y="219392"/>
                  </a:lnTo>
                  <a:lnTo>
                    <a:pt x="41884" y="219392"/>
                  </a:lnTo>
                  <a:lnTo>
                    <a:pt x="35166" y="219392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38"/>
                  </a:lnTo>
                  <a:lnTo>
                    <a:pt x="48615" y="243738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15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66" y="206705"/>
                  </a:lnTo>
                  <a:lnTo>
                    <a:pt x="48615" y="206705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15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66" y="169684"/>
                  </a:lnTo>
                  <a:lnTo>
                    <a:pt x="48615" y="169684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15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15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46"/>
                  </a:moveTo>
                  <a:lnTo>
                    <a:pt x="48615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46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15" y="95643"/>
                  </a:lnTo>
                  <a:lnTo>
                    <a:pt x="54063" y="90195"/>
                  </a:lnTo>
                  <a:lnTo>
                    <a:pt x="54063" y="76746"/>
                  </a:lnTo>
                  <a:close/>
                </a:path>
                <a:path w="211454" h="287655">
                  <a:moveTo>
                    <a:pt x="167652" y="46101"/>
                  </a:moveTo>
                  <a:lnTo>
                    <a:pt x="161226" y="34302"/>
                  </a:lnTo>
                  <a:lnTo>
                    <a:pt x="148958" y="11798"/>
                  </a:lnTo>
                  <a:lnTo>
                    <a:pt x="142532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63" y="34302"/>
                  </a:lnTo>
                  <a:lnTo>
                    <a:pt x="94234" y="29260"/>
                  </a:lnTo>
                  <a:lnTo>
                    <a:pt x="94234" y="16840"/>
                  </a:lnTo>
                  <a:lnTo>
                    <a:pt x="99263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52" y="46101"/>
                  </a:lnTo>
                  <a:close/>
                </a:path>
                <a:path w="211454" h="287655">
                  <a:moveTo>
                    <a:pt x="210959" y="27711"/>
                  </a:moveTo>
                  <a:lnTo>
                    <a:pt x="207670" y="24422"/>
                  </a:lnTo>
                  <a:lnTo>
                    <a:pt x="203619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92" y="40843"/>
                  </a:lnTo>
                  <a:lnTo>
                    <a:pt x="195592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17" y="40843"/>
                  </a:lnTo>
                  <a:lnTo>
                    <a:pt x="49784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59" y="283781"/>
                  </a:lnTo>
                  <a:lnTo>
                    <a:pt x="210959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85287" y="2779775"/>
              <a:ext cx="125250" cy="17376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Foram realizadas comparações competitivas para produtos com este símbolo. Uma seleção dos resultados do teste pode ser encontrada nas páginas a seguir.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3704449"/>
            <a:ext cx="4332199" cy="277862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" name="object 4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7082893" y="6705947"/>
            <a:ext cx="2222047" cy="121187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</a:defRPr>
            </a:pPr>
            <a:r>
              <a:rPr b="1" dirty="0" err="1">
                <a:latin typeface="MB Corpo S Text"/>
                <a:cs typeface="MB Corpo S Text"/>
              </a:rPr>
              <a:t>Peças</a:t>
            </a:r>
            <a:r>
              <a:rPr b="1" dirty="0">
                <a:latin typeface="MB Corpo S Text"/>
                <a:cs typeface="MB Corpo S Text"/>
              </a:rPr>
              <a:t> </a:t>
            </a:r>
            <a:r>
              <a:rPr b="1" dirty="0" err="1">
                <a:latin typeface="MB Corpo S Text"/>
                <a:cs typeface="MB Corpo S Text"/>
              </a:rPr>
              <a:t>originais</a:t>
            </a:r>
            <a:r>
              <a:rPr b="1" dirty="0">
                <a:latin typeface="MB Corpo S Text"/>
                <a:cs typeface="MB Corpo S Text"/>
              </a:rPr>
              <a:t> Mercedes-Benz </a:t>
            </a:r>
            <a:r>
              <a:rPr dirty="0">
                <a:latin typeface="MB Corpo S Text Light"/>
                <a:cs typeface="MB Corpo S Text Light"/>
              </a:rPr>
              <a:t>| </a:t>
            </a:r>
            <a:r>
              <a:rPr dirty="0" err="1">
                <a:latin typeface="MB Corpo S Text Light"/>
                <a:cs typeface="MB Corpo S Text Light"/>
              </a:rPr>
              <a:t>Comparação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produtos</a:t>
            </a:r>
            <a:endParaRPr sz="700" dirty="0">
              <a:latin typeface="MB Corpo S Text Light"/>
              <a:cs typeface="MB Corpo S Text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162680" y="3979209"/>
            <a:ext cx="4332605" cy="2504440"/>
            <a:chOff x="15162680" y="3979209"/>
            <a:chExt cx="4332605" cy="2504440"/>
          </a:xfrm>
        </p:grpSpPr>
        <p:sp>
          <p:nvSpPr>
            <p:cNvPr id="9" name="object 9"/>
            <p:cNvSpPr/>
            <p:nvPr/>
          </p:nvSpPr>
          <p:spPr>
            <a:xfrm>
              <a:off x="15162680" y="3979209"/>
              <a:ext cx="4332605" cy="2504440"/>
            </a:xfrm>
            <a:custGeom>
              <a:avLst/>
              <a:gdLst/>
              <a:ahLst/>
              <a:cxnLst/>
              <a:rect l="l" t="t" r="r" b="b"/>
              <a:pathLst>
                <a:path w="4332605" h="2504440">
                  <a:moveTo>
                    <a:pt x="4332199" y="0"/>
                  </a:moveTo>
                  <a:lnTo>
                    <a:pt x="0" y="0"/>
                  </a:lnTo>
                  <a:lnTo>
                    <a:pt x="0" y="2503860"/>
                  </a:lnTo>
                  <a:lnTo>
                    <a:pt x="4332199" y="2503860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238778"/>
              <a:ext cx="169235" cy="16922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30367" y="4662690"/>
              <a:ext cx="169235" cy="1692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086601"/>
              <a:ext cx="169235" cy="16922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349325"/>
              <a:ext cx="169235" cy="1692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5773236"/>
              <a:ext cx="169235" cy="16922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230367" y="6197154"/>
              <a:ext cx="169235" cy="16922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5149864" y="3927379"/>
            <a:ext cx="4490570" cy="2384627"/>
          </a:xfrm>
          <a:prstGeom prst="rect">
            <a:avLst/>
          </a:prstGeom>
        </p:spPr>
        <p:txBody>
          <a:bodyPr vert="horz" wrap="square" lIns="0" tIns="45085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 err="1"/>
              <a:t>Vantagens</a:t>
            </a:r>
            <a:r>
              <a:rPr dirty="0"/>
              <a:t> das </a:t>
            </a:r>
            <a:r>
              <a:rPr dirty="0" err="1"/>
              <a:t>baterias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02590">
              <a:spcBef>
                <a:spcPts val="6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Fornecem</a:t>
            </a:r>
            <a:r>
              <a:rPr dirty="0"/>
              <a:t> </a:t>
            </a:r>
            <a:r>
              <a:rPr dirty="0" err="1"/>
              <a:t>muita</a:t>
            </a:r>
            <a:r>
              <a:rPr dirty="0"/>
              <a:t> </a:t>
            </a:r>
            <a:r>
              <a:rPr dirty="0" err="1"/>
              <a:t>potência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veículo</a:t>
            </a:r>
            <a:r>
              <a:rPr dirty="0"/>
              <a:t> e </a:t>
            </a:r>
            <a:r>
              <a:rPr dirty="0" err="1"/>
              <a:t>proporcionam</a:t>
            </a:r>
            <a:r>
              <a:rPr dirty="0"/>
              <a:t> um </a:t>
            </a:r>
            <a:r>
              <a:rPr dirty="0" err="1"/>
              <a:t>desempenho</a:t>
            </a:r>
            <a:r>
              <a:rPr dirty="0"/>
              <a:t> </a:t>
            </a:r>
            <a:r>
              <a:rPr dirty="0" err="1"/>
              <a:t>confiável</a:t>
            </a:r>
            <a:r>
              <a:rPr dirty="0"/>
              <a:t>, </a:t>
            </a:r>
            <a:r>
              <a:rPr dirty="0" err="1"/>
              <a:t>mesmo</a:t>
            </a:r>
            <a:r>
              <a:rPr dirty="0"/>
              <a:t> a </a:t>
            </a:r>
            <a:r>
              <a:rPr dirty="0" err="1"/>
              <a:t>baixas</a:t>
            </a:r>
            <a:r>
              <a:rPr dirty="0"/>
              <a:t> </a:t>
            </a:r>
            <a:r>
              <a:rPr dirty="0" err="1"/>
              <a:t>temperaturas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591820">
              <a:spcBef>
                <a:spcPts val="11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Maior</a:t>
            </a:r>
            <a:r>
              <a:rPr dirty="0"/>
              <a:t> </a:t>
            </a:r>
            <a:r>
              <a:rPr dirty="0" err="1"/>
              <a:t>estabilidade</a:t>
            </a:r>
            <a:r>
              <a:rPr dirty="0"/>
              <a:t> do </a:t>
            </a:r>
            <a:r>
              <a:rPr dirty="0" err="1"/>
              <a:t>ciclo</a:t>
            </a:r>
            <a:r>
              <a:rPr dirty="0"/>
              <a:t> e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útil</a:t>
            </a:r>
            <a:r>
              <a:rPr dirty="0"/>
              <a:t> </a:t>
            </a:r>
            <a:r>
              <a:rPr dirty="0" err="1"/>
              <a:t>devido</a:t>
            </a:r>
            <a:r>
              <a:rPr dirty="0"/>
              <a:t> à </a:t>
            </a:r>
            <a:r>
              <a:rPr dirty="0" err="1"/>
              <a:t>tecnologia</a:t>
            </a:r>
            <a:r>
              <a:rPr lang="pt-BR" dirty="0"/>
              <a:t> avançada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spcBef>
                <a:spcPts val="6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endParaRPr lang="pt-BR" dirty="0"/>
          </a:p>
          <a:p>
            <a:pPr marL="372110">
              <a:spcBef>
                <a:spcPts val="4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Mais </a:t>
            </a:r>
            <a:r>
              <a:rPr dirty="0" err="1"/>
              <a:t>adequado</a:t>
            </a:r>
            <a:r>
              <a:rPr dirty="0"/>
              <a:t> para </a:t>
            </a:r>
            <a:r>
              <a:rPr dirty="0" err="1"/>
              <a:t>percursos</a:t>
            </a:r>
            <a:r>
              <a:rPr dirty="0"/>
              <a:t> </a:t>
            </a:r>
            <a:r>
              <a:rPr dirty="0" err="1"/>
              <a:t>curtos</a:t>
            </a:r>
            <a:r>
              <a:rPr dirty="0"/>
              <a:t> e </a:t>
            </a:r>
            <a:r>
              <a:rPr dirty="0" err="1"/>
              <a:t>longos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402590">
              <a:spcBef>
                <a:spcPts val="6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Absorção</a:t>
            </a:r>
            <a:r>
              <a:rPr dirty="0"/>
              <a:t> de </a:t>
            </a:r>
            <a:r>
              <a:rPr dirty="0" err="1"/>
              <a:t>corrente</a:t>
            </a:r>
            <a:r>
              <a:rPr dirty="0"/>
              <a:t> ideal e, </a:t>
            </a:r>
            <a:r>
              <a:rPr dirty="0" err="1"/>
              <a:t>consequentemente</a:t>
            </a:r>
            <a:r>
              <a:rPr dirty="0"/>
              <a:t>, </a:t>
            </a:r>
            <a:r>
              <a:rPr dirty="0" err="1"/>
              <a:t>consumo</a:t>
            </a:r>
            <a:r>
              <a:rPr dirty="0"/>
              <a:t> de </a:t>
            </a:r>
            <a:r>
              <a:rPr dirty="0" err="1"/>
              <a:t>combustível</a:t>
            </a:r>
            <a:r>
              <a:rPr dirty="0"/>
              <a:t> </a:t>
            </a:r>
            <a:r>
              <a:rPr dirty="0" err="1"/>
              <a:t>reduzido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veículos</a:t>
            </a:r>
            <a:r>
              <a:rPr dirty="0"/>
              <a:t> com </a:t>
            </a:r>
            <a:r>
              <a:rPr dirty="0" err="1"/>
              <a:t>função</a:t>
            </a:r>
            <a:r>
              <a:rPr dirty="0"/>
              <a:t> start-stop e </a:t>
            </a:r>
            <a:r>
              <a:rPr dirty="0" err="1"/>
              <a:t>frenagem</a:t>
            </a:r>
            <a:r>
              <a:rPr dirty="0"/>
              <a:t> </a:t>
            </a:r>
            <a:r>
              <a:rPr dirty="0" err="1"/>
              <a:t>regenerativa</a:t>
            </a:r>
            <a:r>
              <a:rPr dirty="0"/>
              <a:t>*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862965">
              <a:spcBef>
                <a:spcPts val="14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Excelente</a:t>
            </a:r>
            <a:r>
              <a:rPr dirty="0"/>
              <a:t> </a:t>
            </a:r>
            <a:r>
              <a:rPr dirty="0" err="1"/>
              <a:t>desempenho</a:t>
            </a:r>
            <a:r>
              <a:rPr dirty="0"/>
              <a:t> para </a:t>
            </a:r>
            <a:r>
              <a:rPr dirty="0" err="1"/>
              <a:t>motores</a:t>
            </a:r>
            <a:r>
              <a:rPr dirty="0"/>
              <a:t> </a:t>
            </a:r>
            <a:r>
              <a:rPr dirty="0" err="1"/>
              <a:t>potentes</a:t>
            </a:r>
            <a:r>
              <a:rPr dirty="0"/>
              <a:t> e </a:t>
            </a:r>
            <a:r>
              <a:rPr dirty="0" err="1"/>
              <a:t>veículos</a:t>
            </a:r>
            <a:r>
              <a:rPr dirty="0"/>
              <a:t> </a:t>
            </a:r>
            <a:r>
              <a:rPr dirty="0" err="1"/>
              <a:t>equipados</a:t>
            </a:r>
            <a:r>
              <a:rPr dirty="0"/>
              <a:t> com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qualidade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spcBef>
                <a:spcPts val="10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Ideal para a </a:t>
            </a:r>
            <a:r>
              <a:rPr dirty="0" err="1"/>
              <a:t>demanda</a:t>
            </a:r>
            <a:r>
              <a:rPr dirty="0"/>
              <a:t> de </a:t>
            </a:r>
            <a:r>
              <a:rPr dirty="0" err="1"/>
              <a:t>energia</a:t>
            </a:r>
            <a:r>
              <a:rPr dirty="0"/>
              <a:t> do </a:t>
            </a:r>
            <a:r>
              <a:rPr dirty="0" err="1"/>
              <a:t>respectivo</a:t>
            </a:r>
            <a:r>
              <a:rPr dirty="0"/>
              <a:t> </a:t>
            </a:r>
            <a:r>
              <a:rPr dirty="0" err="1"/>
              <a:t>veículo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219" y="3092603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  <a:defRPr sz="95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PRÉ-TESTES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214" y="3366621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4205" y="3448168"/>
            <a:ext cx="2843530" cy="993140"/>
          </a:xfrm>
          <a:prstGeom prst="rect">
            <a:avLst/>
          </a:prstGeom>
        </p:spPr>
        <p:txBody>
          <a:bodyPr vert="horz" wrap="square" lIns="0" tIns="29209" rIns="0" bIns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capacidade</a:t>
            </a:r>
            <a:r>
              <a:rPr dirty="0"/>
              <a:t> 1 (</a:t>
            </a:r>
            <a:r>
              <a:rPr dirty="0" err="1"/>
              <a:t>capacidade</a:t>
            </a:r>
            <a:r>
              <a:rPr dirty="0"/>
              <a:t> de </a:t>
            </a:r>
            <a:r>
              <a:rPr dirty="0" err="1"/>
              <a:t>entrega</a:t>
            </a:r>
            <a:r>
              <a:rPr dirty="0"/>
              <a:t>)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partida</a:t>
            </a:r>
            <a:r>
              <a:rPr dirty="0"/>
              <a:t> a </a:t>
            </a:r>
            <a:r>
              <a:rPr dirty="0" err="1"/>
              <a:t>frio</a:t>
            </a:r>
            <a:r>
              <a:rPr dirty="0"/>
              <a:t> 1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capacidade</a:t>
            </a:r>
            <a:r>
              <a:rPr dirty="0"/>
              <a:t> 2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25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partida</a:t>
            </a:r>
            <a:r>
              <a:rPr dirty="0"/>
              <a:t> a </a:t>
            </a:r>
            <a:r>
              <a:rPr dirty="0" err="1"/>
              <a:t>frio</a:t>
            </a:r>
            <a:r>
              <a:rPr dirty="0"/>
              <a:t> 2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capacidade</a:t>
            </a:r>
            <a:r>
              <a:rPr dirty="0"/>
              <a:t> 3/Teste de </a:t>
            </a:r>
            <a:r>
              <a:rPr dirty="0" err="1"/>
              <a:t>capacidade</a:t>
            </a:r>
            <a:r>
              <a:rPr dirty="0"/>
              <a:t> de </a:t>
            </a:r>
            <a:r>
              <a:rPr dirty="0" err="1"/>
              <a:t>reserva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partida</a:t>
            </a:r>
            <a:r>
              <a:rPr dirty="0"/>
              <a:t> a </a:t>
            </a:r>
            <a:r>
              <a:rPr dirty="0" err="1"/>
              <a:t>frio</a:t>
            </a:r>
            <a:r>
              <a:rPr dirty="0"/>
              <a:t> 3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219" y="4650754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  <a:defRPr sz="95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VIDA ÚTIL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9214" y="4924773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64204" y="5006321"/>
            <a:ext cx="2900291" cy="347980"/>
          </a:xfrm>
          <a:prstGeom prst="rect">
            <a:avLst/>
          </a:prstGeom>
        </p:spPr>
        <p:txBody>
          <a:bodyPr vert="horz" wrap="square" lIns="0" tIns="29209" rIns="0" bIns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ciclo</a:t>
            </a:r>
            <a:r>
              <a:rPr dirty="0"/>
              <a:t> com 50% de </a:t>
            </a:r>
            <a:r>
              <a:rPr dirty="0" err="1"/>
              <a:t>profundidade</a:t>
            </a:r>
            <a:r>
              <a:rPr dirty="0"/>
              <a:t> de </a:t>
            </a:r>
            <a:r>
              <a:rPr dirty="0" err="1"/>
              <a:t>descarga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ciclo</a:t>
            </a:r>
            <a:r>
              <a:rPr dirty="0"/>
              <a:t> com 17,5% de </a:t>
            </a:r>
            <a:r>
              <a:rPr dirty="0" err="1"/>
              <a:t>profundidade</a:t>
            </a:r>
            <a:r>
              <a:rPr dirty="0"/>
              <a:t> de </a:t>
            </a:r>
            <a:r>
              <a:rPr dirty="0" err="1"/>
              <a:t>descarga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8815" y="5620357"/>
            <a:ext cx="284353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  <a:defRPr sz="95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DESEMPENHO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214" y="5870041"/>
            <a:ext cx="2843530" cy="67945"/>
          </a:xfrm>
          <a:custGeom>
            <a:avLst/>
            <a:gdLst/>
            <a:ahLst/>
            <a:cxnLst/>
            <a:rect l="l" t="t" r="r" b="b"/>
            <a:pathLst>
              <a:path w="2843529" h="67945">
                <a:moveTo>
                  <a:pt x="0" y="298"/>
                </a:moveTo>
                <a:lnTo>
                  <a:pt x="1353813" y="298"/>
                </a:lnTo>
                <a:lnTo>
                  <a:pt x="1421500" y="67842"/>
                </a:lnTo>
                <a:lnTo>
                  <a:pt x="1489187" y="298"/>
                </a:lnTo>
                <a:lnTo>
                  <a:pt x="2843000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64205" y="5919720"/>
            <a:ext cx="2453645" cy="347980"/>
          </a:xfrm>
          <a:prstGeom prst="rect">
            <a:avLst/>
          </a:prstGeom>
        </p:spPr>
        <p:txBody>
          <a:bodyPr vert="horz" wrap="square" lIns="0" tIns="29209" rIns="0" bIns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absorção</a:t>
            </a:r>
            <a:r>
              <a:rPr dirty="0"/>
              <a:t> de </a:t>
            </a:r>
            <a:r>
              <a:rPr dirty="0" err="1"/>
              <a:t>corrente</a:t>
            </a:r>
            <a:r>
              <a:rPr dirty="0"/>
              <a:t> 1</a:t>
            </a:r>
            <a:endParaRPr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Teste de </a:t>
            </a:r>
            <a:r>
              <a:rPr dirty="0" err="1"/>
              <a:t>absorção</a:t>
            </a:r>
            <a:r>
              <a:rPr dirty="0"/>
              <a:t> de </a:t>
            </a:r>
            <a:r>
              <a:rPr dirty="0" err="1"/>
              <a:t>corrente</a:t>
            </a:r>
            <a:r>
              <a:rPr dirty="0"/>
              <a:t> 2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6386" y="1819810"/>
            <a:ext cx="8378825" cy="67056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139065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Cada</a:t>
            </a:r>
            <a:r>
              <a:rPr dirty="0"/>
              <a:t> </a:t>
            </a:r>
            <a:r>
              <a:rPr dirty="0" err="1"/>
              <a:t>vez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consumidores</a:t>
            </a:r>
            <a:r>
              <a:rPr dirty="0"/>
              <a:t> </a:t>
            </a:r>
            <a:r>
              <a:rPr dirty="0" err="1"/>
              <a:t>elétricos</a:t>
            </a:r>
            <a:r>
              <a:rPr dirty="0"/>
              <a:t> e com </a:t>
            </a:r>
            <a:r>
              <a:rPr dirty="0" err="1"/>
              <a:t>uso</a:t>
            </a:r>
            <a:r>
              <a:rPr dirty="0"/>
              <a:t> </a:t>
            </a:r>
            <a:r>
              <a:rPr dirty="0" err="1"/>
              <a:t>intensivo</a:t>
            </a:r>
            <a:r>
              <a:rPr dirty="0"/>
              <a:t> de </a:t>
            </a:r>
            <a:r>
              <a:rPr dirty="0" err="1"/>
              <a:t>energia</a:t>
            </a:r>
            <a:r>
              <a:rPr dirty="0"/>
              <a:t>,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sistemas</a:t>
            </a:r>
            <a:r>
              <a:rPr dirty="0"/>
              <a:t> de </a:t>
            </a:r>
            <a:r>
              <a:rPr dirty="0" err="1"/>
              <a:t>assistência</a:t>
            </a:r>
            <a:r>
              <a:rPr dirty="0"/>
              <a:t> e </a:t>
            </a:r>
            <a:r>
              <a:rPr dirty="0" err="1"/>
              <a:t>produtos</a:t>
            </a:r>
            <a:r>
              <a:rPr dirty="0"/>
              <a:t> de </a:t>
            </a:r>
            <a:r>
              <a:rPr dirty="0" err="1"/>
              <a:t>entretenimento</a:t>
            </a:r>
            <a:r>
              <a:rPr dirty="0"/>
              <a:t>, </a:t>
            </a:r>
            <a:r>
              <a:rPr dirty="0" err="1"/>
              <a:t>estão</a:t>
            </a:r>
            <a:r>
              <a:rPr dirty="0"/>
              <a:t> </a:t>
            </a:r>
            <a:r>
              <a:rPr dirty="0" err="1"/>
              <a:t>sendo</a:t>
            </a:r>
            <a:r>
              <a:rPr dirty="0"/>
              <a:t> </a:t>
            </a:r>
            <a:r>
              <a:rPr dirty="0" err="1"/>
              <a:t>integrados</a:t>
            </a:r>
            <a:r>
              <a:rPr dirty="0"/>
              <a:t> </a:t>
            </a:r>
            <a:r>
              <a:rPr dirty="0" err="1"/>
              <a:t>aos</a:t>
            </a:r>
            <a:r>
              <a:rPr dirty="0"/>
              <a:t> </a:t>
            </a:r>
            <a:r>
              <a:rPr dirty="0" err="1"/>
              <a:t>veículos</a:t>
            </a:r>
            <a:r>
              <a:rPr dirty="0"/>
              <a:t>. </a:t>
            </a:r>
            <a:r>
              <a:rPr dirty="0" err="1"/>
              <a:t>Assim</a:t>
            </a:r>
            <a:r>
              <a:rPr dirty="0"/>
              <a:t>, as </a:t>
            </a:r>
            <a:r>
              <a:rPr dirty="0" err="1"/>
              <a:t>demandas</a:t>
            </a:r>
            <a:r>
              <a:rPr dirty="0"/>
              <a:t> </a:t>
            </a:r>
            <a:r>
              <a:rPr dirty="0" err="1"/>
              <a:t>sobre</a:t>
            </a:r>
            <a:r>
              <a:rPr dirty="0"/>
              <a:t> a </a:t>
            </a:r>
            <a:r>
              <a:rPr dirty="0" err="1"/>
              <a:t>bateria</a:t>
            </a:r>
            <a:r>
              <a:rPr dirty="0"/>
              <a:t> </a:t>
            </a:r>
            <a:r>
              <a:rPr dirty="0" err="1"/>
              <a:t>também</a:t>
            </a:r>
            <a:r>
              <a:rPr dirty="0"/>
              <a:t> </a:t>
            </a:r>
            <a:r>
              <a:rPr dirty="0" err="1"/>
              <a:t>aumentam</a:t>
            </a:r>
            <a:r>
              <a:rPr dirty="0"/>
              <a:t> com o </a:t>
            </a:r>
            <a:r>
              <a:rPr dirty="0" err="1"/>
              <a:t>conforto</a:t>
            </a:r>
            <a:r>
              <a:rPr dirty="0"/>
              <a:t>. O </a:t>
            </a:r>
            <a:r>
              <a:rPr dirty="0" err="1"/>
              <a:t>laboratório</a:t>
            </a:r>
            <a:r>
              <a:rPr dirty="0"/>
              <a:t> de testes </a:t>
            </a:r>
            <a:r>
              <a:rPr dirty="0" err="1"/>
              <a:t>independente</a:t>
            </a:r>
            <a:r>
              <a:rPr dirty="0"/>
              <a:t> e </a:t>
            </a:r>
            <a:r>
              <a:rPr dirty="0" err="1"/>
              <a:t>certificado</a:t>
            </a:r>
            <a:r>
              <a:rPr dirty="0"/>
              <a:t> pela DEKRA, </a:t>
            </a:r>
            <a:r>
              <a:rPr dirty="0" err="1"/>
              <a:t>Batterieingenieure</a:t>
            </a:r>
            <a:r>
              <a:rPr dirty="0"/>
              <a:t> GmbH, de Aachen,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nome</a:t>
            </a:r>
            <a:r>
              <a:rPr dirty="0"/>
              <a:t> do</a:t>
            </a:r>
            <a:r>
              <a:rPr lang="pt-BR" dirty="0"/>
              <a:t> </a:t>
            </a:r>
            <a:r>
              <a:rPr dirty="0"/>
              <a:t>Mercedes-Benz Group AG, </a:t>
            </a:r>
            <a:r>
              <a:rPr dirty="0" err="1"/>
              <a:t>testou</a:t>
            </a:r>
            <a:r>
              <a:rPr dirty="0"/>
              <a:t> a </a:t>
            </a:r>
            <a:r>
              <a:rPr dirty="0" err="1"/>
              <a:t>bateria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original Mercedes-Benz A 001 982 82 08 contra </a:t>
            </a:r>
            <a:r>
              <a:rPr dirty="0" err="1"/>
              <a:t>cinco</a:t>
            </a:r>
            <a:r>
              <a:rPr dirty="0"/>
              <a:t> </a:t>
            </a:r>
            <a:r>
              <a:rPr dirty="0" err="1"/>
              <a:t>produtos</a:t>
            </a:r>
            <a:r>
              <a:rPr dirty="0"/>
              <a:t> </a:t>
            </a:r>
            <a:r>
              <a:rPr dirty="0" err="1"/>
              <a:t>concorrentes</a:t>
            </a:r>
            <a:r>
              <a:rPr dirty="0"/>
              <a:t> </a:t>
            </a:r>
            <a:r>
              <a:rPr dirty="0" err="1"/>
              <a:t>comparáveis</a:t>
            </a:r>
            <a:r>
              <a:rPr dirty="0"/>
              <a:t> da </a:t>
            </a:r>
            <a:r>
              <a:rPr dirty="0" err="1"/>
              <a:t>Alemanha</a:t>
            </a:r>
            <a:r>
              <a:rPr dirty="0"/>
              <a:t> e dos EUA. A </a:t>
            </a:r>
            <a:r>
              <a:rPr dirty="0" err="1"/>
              <a:t>conclusão</a:t>
            </a:r>
            <a:r>
              <a:rPr dirty="0"/>
              <a:t>: a </a:t>
            </a:r>
            <a:r>
              <a:rPr dirty="0" err="1"/>
              <a:t>bateria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original Mercedes-Benz </a:t>
            </a:r>
            <a:r>
              <a:rPr lang="pt-BR" dirty="0"/>
              <a:t>impressiona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todos</a:t>
            </a:r>
            <a:r>
              <a:rPr dirty="0"/>
              <a:t> </a:t>
            </a:r>
            <a:r>
              <a:rPr dirty="0" err="1"/>
              <a:t>os</a:t>
            </a:r>
            <a:r>
              <a:rPr dirty="0"/>
              <a:t> testes.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97512" y="2786939"/>
            <a:ext cx="5421138" cy="11404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106680" indent="-635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 dirty="0" err="1">
                <a:latin typeface="MB Corpo S Text"/>
                <a:cs typeface="MB Corpo S Text"/>
              </a:rPr>
              <a:t>Pré</a:t>
            </a:r>
            <a:r>
              <a:rPr b="1" dirty="0">
                <a:latin typeface="MB Corpo S Text"/>
                <a:cs typeface="MB Corpo S Text"/>
              </a:rPr>
              <a:t>-testes. </a:t>
            </a:r>
            <a:r>
              <a:rPr dirty="0" err="1">
                <a:latin typeface="MB Corpo S Text Light"/>
                <a:cs typeface="MB Corpo S Text Light"/>
              </a:rPr>
              <a:t>Os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pré</a:t>
            </a:r>
            <a:r>
              <a:rPr dirty="0">
                <a:latin typeface="MB Corpo S Text Light"/>
                <a:cs typeface="MB Corpo S Text Light"/>
              </a:rPr>
              <a:t>-testes </a:t>
            </a:r>
            <a:r>
              <a:rPr dirty="0" err="1">
                <a:latin typeface="MB Corpo S Text Light"/>
                <a:cs typeface="MB Corpo S Text Light"/>
              </a:rPr>
              <a:t>determinam</a:t>
            </a:r>
            <a:r>
              <a:rPr dirty="0">
                <a:latin typeface="MB Corpo S Text Light"/>
                <a:cs typeface="MB Corpo S Text Light"/>
              </a:rPr>
              <a:t> se </a:t>
            </a:r>
            <a:r>
              <a:rPr dirty="0" err="1">
                <a:latin typeface="MB Corpo S Text Light"/>
                <a:cs typeface="MB Corpo S Text Light"/>
              </a:rPr>
              <a:t>os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valores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medidos</a:t>
            </a:r>
            <a:r>
              <a:rPr dirty="0">
                <a:latin typeface="MB Corpo S Text Light"/>
                <a:cs typeface="MB Corpo S Text Light"/>
              </a:rPr>
              <a:t> das </a:t>
            </a:r>
            <a:r>
              <a:rPr dirty="0" err="1">
                <a:latin typeface="MB Corpo S Text Light"/>
                <a:cs typeface="MB Corpo S Text Light"/>
              </a:rPr>
              <a:t>baterias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correspondem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aos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valores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nominais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especificados</a:t>
            </a:r>
            <a:r>
              <a:rPr dirty="0">
                <a:latin typeface="MB Corpo S Text Light"/>
                <a:cs typeface="MB Corpo S Text Light"/>
              </a:rPr>
              <a:t> (</a:t>
            </a:r>
            <a:r>
              <a:rPr dirty="0" err="1">
                <a:latin typeface="MB Corpo S Text Light"/>
                <a:cs typeface="MB Corpo S Text Light"/>
              </a:rPr>
              <a:t>capacidade</a:t>
            </a:r>
            <a:r>
              <a:rPr dirty="0">
                <a:latin typeface="MB Corpo S Text Light"/>
                <a:cs typeface="MB Corpo S Text Light"/>
              </a:rPr>
              <a:t> e </a:t>
            </a:r>
            <a:r>
              <a:rPr dirty="0" err="1">
                <a:latin typeface="MB Corpo S Text Light"/>
                <a:cs typeface="MB Corpo S Text Light"/>
              </a:rPr>
              <a:t>corrente</a:t>
            </a:r>
            <a:r>
              <a:rPr dirty="0">
                <a:latin typeface="MB Corpo S Text Light"/>
                <a:cs typeface="MB Corpo S Text Light"/>
              </a:rPr>
              <a:t>).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original Mercedes-Benz </a:t>
            </a:r>
            <a:r>
              <a:rPr dirty="0" err="1">
                <a:latin typeface="MB Corpo S Text Light"/>
                <a:cs typeface="MB Corpo S Text Light"/>
              </a:rPr>
              <a:t>tem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uma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melhor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capacidade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fornecimento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energia</a:t>
            </a:r>
            <a:r>
              <a:rPr dirty="0">
                <a:latin typeface="MB Corpo S Text Light"/>
                <a:cs typeface="MB Corpo S Text Light"/>
              </a:rPr>
              <a:t> do que a </a:t>
            </a:r>
            <a:r>
              <a:rPr dirty="0" err="1">
                <a:latin typeface="MB Corpo S Text Light"/>
                <a:cs typeface="MB Corpo S Text Light"/>
              </a:rPr>
              <a:t>maioria</a:t>
            </a:r>
            <a:r>
              <a:rPr dirty="0">
                <a:latin typeface="MB Corpo S Text Light"/>
                <a:cs typeface="MB Corpo S Text Light"/>
              </a:rPr>
              <a:t> das </a:t>
            </a:r>
            <a:r>
              <a:rPr dirty="0" err="1">
                <a:latin typeface="MB Corpo S Text Light"/>
                <a:cs typeface="MB Corpo S Text Light"/>
              </a:rPr>
              <a:t>outras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baterias</a:t>
            </a:r>
            <a:r>
              <a:rPr dirty="0">
                <a:latin typeface="MB Corpo S Text Light"/>
                <a:cs typeface="MB Corpo S Text Light"/>
              </a:rPr>
              <a:t> e, </a:t>
            </a:r>
            <a:r>
              <a:rPr dirty="0" err="1">
                <a:latin typeface="MB Corpo S Text Light"/>
                <a:cs typeface="MB Corpo S Text Light"/>
              </a:rPr>
              <a:t>portanto</a:t>
            </a:r>
            <a:r>
              <a:rPr dirty="0">
                <a:latin typeface="MB Corpo S Text Light"/>
                <a:cs typeface="MB Corpo S Text Light"/>
              </a:rPr>
              <a:t>, </a:t>
            </a:r>
            <a:r>
              <a:rPr dirty="0" err="1">
                <a:latin typeface="MB Corpo S Text Light"/>
                <a:cs typeface="MB Corpo S Text Light"/>
              </a:rPr>
              <a:t>tende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ter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uma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potência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mais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alta.</a:t>
            </a:r>
            <a:endParaRPr sz="95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Também</a:t>
            </a:r>
            <a:r>
              <a:rPr dirty="0"/>
              <a:t> </a:t>
            </a:r>
            <a:r>
              <a:rPr dirty="0" err="1"/>
              <a:t>mostra</a:t>
            </a:r>
            <a:r>
              <a:rPr dirty="0"/>
              <a:t> boa </a:t>
            </a:r>
            <a:r>
              <a:rPr dirty="0" err="1"/>
              <a:t>capacidade</a:t>
            </a:r>
            <a:r>
              <a:rPr dirty="0"/>
              <a:t> de </a:t>
            </a:r>
            <a:r>
              <a:rPr dirty="0" err="1"/>
              <a:t>fornecimento</a:t>
            </a:r>
            <a:r>
              <a:rPr dirty="0"/>
              <a:t> de </a:t>
            </a:r>
            <a:r>
              <a:rPr dirty="0" err="1"/>
              <a:t>energia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longo</a:t>
            </a:r>
            <a:r>
              <a:rPr dirty="0"/>
              <a:t> do tempo (</a:t>
            </a:r>
            <a:r>
              <a:rPr dirty="0" err="1"/>
              <a:t>após</a:t>
            </a:r>
            <a:r>
              <a:rPr dirty="0"/>
              <a:t> 10 e 30 </a:t>
            </a:r>
            <a:r>
              <a:rPr dirty="0" err="1"/>
              <a:t>segundos</a:t>
            </a:r>
            <a:r>
              <a:rPr dirty="0"/>
              <a:t> do </a:t>
            </a:r>
            <a:r>
              <a:rPr dirty="0" err="1"/>
              <a:t>período</a:t>
            </a:r>
            <a:r>
              <a:rPr dirty="0"/>
              <a:t> de teste). A </a:t>
            </a:r>
            <a:r>
              <a:rPr dirty="0" err="1"/>
              <a:t>bateria</a:t>
            </a:r>
            <a:r>
              <a:rPr dirty="0"/>
              <a:t> </a:t>
            </a:r>
            <a:r>
              <a:rPr dirty="0" err="1"/>
              <a:t>tem</a:t>
            </a:r>
            <a:r>
              <a:rPr dirty="0"/>
              <a:t> </a:t>
            </a:r>
            <a:r>
              <a:rPr dirty="0" err="1"/>
              <a:t>potência</a:t>
            </a:r>
            <a:r>
              <a:rPr dirty="0"/>
              <a:t> </a:t>
            </a:r>
            <a:r>
              <a:rPr dirty="0" err="1"/>
              <a:t>suficiente</a:t>
            </a:r>
            <a:r>
              <a:rPr dirty="0"/>
              <a:t> para </a:t>
            </a:r>
            <a:r>
              <a:rPr dirty="0" err="1"/>
              <a:t>ligar</a:t>
            </a:r>
            <a:r>
              <a:rPr dirty="0"/>
              <a:t> o motor. Na </a:t>
            </a:r>
            <a:r>
              <a:rPr dirty="0" err="1"/>
              <a:t>medição</a:t>
            </a:r>
            <a:r>
              <a:rPr dirty="0"/>
              <a:t> da </a:t>
            </a:r>
            <a:r>
              <a:rPr dirty="0" err="1"/>
              <a:t>capacidade</a:t>
            </a:r>
            <a:r>
              <a:rPr dirty="0"/>
              <a:t> de </a:t>
            </a:r>
            <a:r>
              <a:rPr dirty="0" err="1"/>
              <a:t>reserva</a:t>
            </a:r>
            <a:r>
              <a:rPr dirty="0"/>
              <a:t>, a </a:t>
            </a:r>
            <a:r>
              <a:rPr dirty="0" err="1"/>
              <a:t>bateria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original Mercedes-Benz </a:t>
            </a:r>
            <a:r>
              <a:rPr dirty="0" err="1"/>
              <a:t>excede</a:t>
            </a:r>
            <a:r>
              <a:rPr dirty="0"/>
              <a:t> o tempo de </a:t>
            </a:r>
            <a:r>
              <a:rPr dirty="0" err="1"/>
              <a:t>descarga</a:t>
            </a:r>
            <a:r>
              <a:rPr dirty="0"/>
              <a:t> </a:t>
            </a:r>
            <a:r>
              <a:rPr dirty="0" err="1"/>
              <a:t>especificado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quase</a:t>
            </a:r>
            <a:r>
              <a:rPr dirty="0"/>
              <a:t> 25%.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648436" y="1819810"/>
            <a:ext cx="4312285" cy="130272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 dirty="0">
                <a:latin typeface="MB Corpo S Text"/>
                <a:cs typeface="MB Corpo S Text"/>
              </a:rPr>
              <a:t>Teste de </a:t>
            </a:r>
            <a:r>
              <a:rPr b="1" dirty="0" err="1">
                <a:latin typeface="MB Corpo S Text"/>
                <a:cs typeface="MB Corpo S Text"/>
              </a:rPr>
              <a:t>ciclo</a:t>
            </a:r>
            <a:r>
              <a:rPr b="1" dirty="0">
                <a:latin typeface="MB Corpo S Text"/>
                <a:cs typeface="MB Corpo S Text"/>
              </a:rPr>
              <a:t> com 17,5% de </a:t>
            </a:r>
            <a:r>
              <a:rPr b="1" dirty="0" err="1">
                <a:latin typeface="MB Corpo S Text"/>
                <a:cs typeface="MB Corpo S Text"/>
              </a:rPr>
              <a:t>profundidade</a:t>
            </a:r>
            <a:r>
              <a:rPr b="1" dirty="0">
                <a:latin typeface="MB Corpo S Text"/>
                <a:cs typeface="MB Corpo S Text"/>
              </a:rPr>
              <a:t> de </a:t>
            </a:r>
            <a:r>
              <a:rPr b="1" dirty="0" err="1">
                <a:latin typeface="MB Corpo S Text"/>
                <a:cs typeface="MB Corpo S Text"/>
              </a:rPr>
              <a:t>descarga</a:t>
            </a:r>
            <a:r>
              <a:rPr b="1" dirty="0">
                <a:latin typeface="MB Corpo S Text"/>
                <a:cs typeface="MB Corpo S Text"/>
              </a:rPr>
              <a:t>. </a:t>
            </a:r>
            <a:r>
              <a:rPr dirty="0">
                <a:latin typeface="MB Corpo S Text Light"/>
                <a:cs typeface="MB Corpo S Text Light"/>
              </a:rPr>
              <a:t>Este teste </a:t>
            </a:r>
            <a:r>
              <a:rPr dirty="0" err="1">
                <a:latin typeface="MB Corpo S Text Light"/>
                <a:cs typeface="MB Corpo S Text Light"/>
              </a:rPr>
              <a:t>reflete</a:t>
            </a:r>
            <a:r>
              <a:rPr dirty="0">
                <a:latin typeface="MB Corpo S Text Light"/>
                <a:cs typeface="MB Corpo S Text Light"/>
              </a:rPr>
              <a:t> as </a:t>
            </a:r>
            <a:r>
              <a:rPr dirty="0" err="1">
                <a:latin typeface="MB Corpo S Text Light"/>
                <a:cs typeface="MB Corpo S Text Light"/>
              </a:rPr>
              <a:t>condições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realistas</a:t>
            </a:r>
            <a:r>
              <a:rPr dirty="0">
                <a:latin typeface="MB Corpo S Text Light"/>
                <a:cs typeface="MB Corpo S Text Light"/>
              </a:rPr>
              <a:t>. As </a:t>
            </a:r>
            <a:r>
              <a:rPr dirty="0" err="1">
                <a:latin typeface="MB Corpo S Text Light"/>
                <a:cs typeface="MB Corpo S Text Light"/>
              </a:rPr>
              <a:t>baterias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são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submetidas</a:t>
            </a:r>
            <a:r>
              <a:rPr dirty="0">
                <a:latin typeface="MB Corpo S Text Light"/>
                <a:cs typeface="MB Corpo S Text Light"/>
              </a:rPr>
              <a:t> a 1.530 </a:t>
            </a:r>
            <a:r>
              <a:rPr dirty="0" err="1">
                <a:latin typeface="MB Corpo S Text Light"/>
                <a:cs typeface="MB Corpo S Text Light"/>
              </a:rPr>
              <a:t>ciclos</a:t>
            </a:r>
            <a:r>
              <a:rPr dirty="0">
                <a:latin typeface="MB Corpo S Text Light"/>
                <a:cs typeface="MB Corpo S Text Light"/>
              </a:rPr>
              <a:t> de carga e </a:t>
            </a:r>
            <a:r>
              <a:rPr dirty="0" err="1">
                <a:latin typeface="MB Corpo S Text Light"/>
                <a:cs typeface="MB Corpo S Text Light"/>
              </a:rPr>
              <a:t>descarga</a:t>
            </a:r>
            <a:r>
              <a:rPr dirty="0">
                <a:latin typeface="MB Corpo S Text Light"/>
                <a:cs typeface="MB Corpo S Text Light"/>
              </a:rPr>
              <a:t> com </a:t>
            </a:r>
            <a:r>
              <a:rPr dirty="0" err="1">
                <a:latin typeface="MB Corpo S Text Light"/>
                <a:cs typeface="MB Corpo S Text Light"/>
              </a:rPr>
              <a:t>uma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profundidade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descarga</a:t>
            </a:r>
            <a:r>
              <a:rPr dirty="0">
                <a:latin typeface="MB Corpo S Text Light"/>
                <a:cs typeface="MB Corpo S Text Light"/>
              </a:rPr>
              <a:t> de 17,5% </a:t>
            </a:r>
            <a:r>
              <a:rPr dirty="0" err="1">
                <a:latin typeface="MB Corpo S Text Light"/>
                <a:cs typeface="MB Corpo S Text Light"/>
              </a:rPr>
              <a:t>ao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longo</a:t>
            </a:r>
            <a:r>
              <a:rPr dirty="0">
                <a:latin typeface="MB Corpo S Text Light"/>
                <a:cs typeface="MB Corpo S Text Light"/>
              </a:rPr>
              <a:t> de um total de 18 </a:t>
            </a:r>
            <a:r>
              <a:rPr dirty="0" err="1">
                <a:latin typeface="MB Corpo S Text Light"/>
                <a:cs typeface="MB Corpo S Text Light"/>
              </a:rPr>
              <a:t>semanas</a:t>
            </a:r>
            <a:r>
              <a:rPr dirty="0">
                <a:latin typeface="MB Corpo S Text Light"/>
                <a:cs typeface="MB Corpo S Text Light"/>
              </a:rPr>
              <a:t>.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original Mercedes-Benz </a:t>
            </a:r>
            <a:r>
              <a:rPr dirty="0" err="1">
                <a:latin typeface="MB Corpo S Text Light"/>
                <a:cs typeface="MB Corpo S Text Light"/>
              </a:rPr>
              <a:t>apresentou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menor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perda</a:t>
            </a:r>
            <a:r>
              <a:rPr dirty="0">
                <a:latin typeface="MB Corpo S Text Light"/>
                <a:cs typeface="MB Corpo S Text Light"/>
              </a:rPr>
              <a:t> de peso/</a:t>
            </a:r>
            <a:r>
              <a:rPr dirty="0" err="1">
                <a:latin typeface="MB Corpo S Text Light"/>
                <a:cs typeface="MB Corpo S Text Light"/>
              </a:rPr>
              <a:t>ácido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todas</a:t>
            </a:r>
            <a:r>
              <a:rPr dirty="0">
                <a:latin typeface="MB Corpo S Text Light"/>
                <a:cs typeface="MB Corpo S Text Light"/>
              </a:rPr>
              <a:t> as </a:t>
            </a:r>
            <a:r>
              <a:rPr dirty="0" err="1">
                <a:latin typeface="MB Corpo S Text Light"/>
                <a:cs typeface="MB Corpo S Text Light"/>
              </a:rPr>
              <a:t>baterias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testadas</a:t>
            </a:r>
            <a:r>
              <a:rPr dirty="0">
                <a:latin typeface="MB Corpo S Text Light"/>
                <a:cs typeface="MB Corpo S Text Light"/>
              </a:rPr>
              <a:t>. </a:t>
            </a:r>
            <a:r>
              <a:rPr dirty="0" err="1">
                <a:latin typeface="MB Corpo S Text Light"/>
                <a:cs typeface="MB Corpo S Text Light"/>
              </a:rPr>
              <a:t>Juntamente</a:t>
            </a:r>
            <a:r>
              <a:rPr dirty="0">
                <a:latin typeface="MB Corpo S Text Light"/>
                <a:cs typeface="MB Corpo S Text Light"/>
              </a:rPr>
              <a:t> com um </a:t>
            </a:r>
            <a:r>
              <a:rPr dirty="0" err="1">
                <a:latin typeface="MB Corpo S Text Light"/>
                <a:cs typeface="MB Corpo S Text Light"/>
              </a:rPr>
              <a:t>produto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concorrente</a:t>
            </a:r>
            <a:r>
              <a:rPr dirty="0">
                <a:latin typeface="MB Corpo S Text Light"/>
                <a:cs typeface="MB Corpo S Text Light"/>
              </a:rPr>
              <a:t>,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original Mercedes-Benz </a:t>
            </a:r>
            <a:r>
              <a:rPr dirty="0" err="1">
                <a:latin typeface="MB Corpo S Text Light"/>
                <a:cs typeface="MB Corpo S Text Light"/>
              </a:rPr>
              <a:t>tem</a:t>
            </a:r>
            <a:r>
              <a:rPr dirty="0">
                <a:latin typeface="MB Corpo S Text Light"/>
                <a:cs typeface="MB Corpo S Text Light"/>
              </a:rPr>
              <a:t> o </a:t>
            </a:r>
            <a:r>
              <a:rPr dirty="0" err="1">
                <a:latin typeface="MB Corpo S Text Light"/>
                <a:cs typeface="MB Corpo S Text Light"/>
              </a:rPr>
              <a:t>menor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fator</a:t>
            </a:r>
            <a:r>
              <a:rPr dirty="0">
                <a:latin typeface="MB Corpo S Text Light"/>
                <a:cs typeface="MB Corpo S Text Light"/>
              </a:rPr>
              <a:t> de carga – </a:t>
            </a:r>
            <a:r>
              <a:rPr dirty="0" err="1">
                <a:latin typeface="MB Corpo S Text Light"/>
                <a:cs typeface="MB Corpo S Text Light"/>
              </a:rPr>
              <a:t>requer</a:t>
            </a:r>
            <a:r>
              <a:rPr dirty="0">
                <a:latin typeface="MB Corpo S Text Light"/>
                <a:cs typeface="MB Corpo S Text Light"/>
              </a:rPr>
              <a:t> o </a:t>
            </a:r>
            <a:r>
              <a:rPr dirty="0" err="1">
                <a:latin typeface="MB Corpo S Text Light"/>
                <a:cs typeface="MB Corpo S Text Light"/>
              </a:rPr>
              <a:t>mínimo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energia</a:t>
            </a:r>
            <a:r>
              <a:rPr dirty="0">
                <a:latin typeface="MB Corpo S Text Light"/>
                <a:cs typeface="MB Corpo S Text Light"/>
              </a:rPr>
              <a:t> para </a:t>
            </a:r>
            <a:r>
              <a:rPr dirty="0" err="1">
                <a:latin typeface="MB Corpo S Text Light"/>
                <a:cs typeface="MB Corpo S Text Light"/>
              </a:rPr>
              <a:t>carregar</a:t>
            </a:r>
            <a:r>
              <a:rPr dirty="0">
                <a:latin typeface="MB Corpo S Text Light"/>
                <a:cs typeface="MB Corpo S Text Light"/>
              </a:rPr>
              <a:t>. </a:t>
            </a:r>
            <a:r>
              <a:rPr dirty="0" err="1">
                <a:latin typeface="MB Corpo S Text Light"/>
                <a:cs typeface="MB Corpo S Text Light"/>
              </a:rPr>
              <a:t>Mesmo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após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este</a:t>
            </a:r>
            <a:r>
              <a:rPr dirty="0">
                <a:latin typeface="MB Corpo S Text Light"/>
                <a:cs typeface="MB Corpo S Text Light"/>
              </a:rPr>
              <a:t> teste,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pode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facilmente</a:t>
            </a:r>
            <a:r>
              <a:rPr dirty="0">
                <a:latin typeface="MB Corpo S Text Light"/>
                <a:cs typeface="MB Corpo S Text Light"/>
              </a:rPr>
              <a:t> lidar com </a:t>
            </a:r>
            <a:r>
              <a:rPr dirty="0" err="1">
                <a:latin typeface="MB Corpo S Text Light"/>
                <a:cs typeface="MB Corpo S Text Light"/>
              </a:rPr>
              <a:t>uma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frio</a:t>
            </a:r>
            <a:r>
              <a:rPr dirty="0">
                <a:latin typeface="MB Corpo S Text Light"/>
                <a:cs typeface="MB Corpo S Text Light"/>
              </a:rPr>
              <a:t> e </a:t>
            </a:r>
            <a:r>
              <a:rPr dirty="0" err="1">
                <a:latin typeface="MB Corpo S Text Light"/>
                <a:cs typeface="MB Corpo S Text Light"/>
              </a:rPr>
              <a:t>impressiona</a:t>
            </a:r>
            <a:r>
              <a:rPr dirty="0">
                <a:latin typeface="MB Corpo S Text Light"/>
                <a:cs typeface="MB Corpo S Text Light"/>
              </a:rPr>
              <a:t> com </a:t>
            </a:r>
            <a:r>
              <a:rPr dirty="0" err="1">
                <a:latin typeface="MB Corpo S Text Light"/>
                <a:cs typeface="MB Corpo S Text Light"/>
              </a:rPr>
              <a:t>sua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estabilidade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ciclo</a:t>
            </a:r>
            <a:r>
              <a:rPr dirty="0">
                <a:latin typeface="MB Corpo S Text Light"/>
                <a:cs typeface="MB Corpo S Text Light"/>
              </a:rPr>
              <a:t> e longa </a:t>
            </a:r>
            <a:r>
              <a:rPr dirty="0" err="1">
                <a:latin typeface="MB Corpo S Text Light"/>
                <a:cs typeface="MB Corpo S Text Light"/>
              </a:rPr>
              <a:t>vida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útil</a:t>
            </a:r>
            <a:r>
              <a:rPr dirty="0">
                <a:latin typeface="MB Corpo S Text Light"/>
                <a:cs typeface="MB Corpo S Text Light"/>
              </a:rPr>
              <a:t>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97512" y="3915256"/>
            <a:ext cx="5347335" cy="163766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 dirty="0">
                <a:latin typeface="MB Corpo S Text"/>
                <a:cs typeface="MB Corpo S Text"/>
              </a:rPr>
              <a:t>Teste de </a:t>
            </a:r>
            <a:r>
              <a:rPr b="1" dirty="0" err="1">
                <a:latin typeface="MB Corpo S Text"/>
                <a:cs typeface="MB Corpo S Text"/>
              </a:rPr>
              <a:t>ciclo</a:t>
            </a:r>
            <a:r>
              <a:rPr b="1" dirty="0">
                <a:latin typeface="MB Corpo S Text"/>
                <a:cs typeface="MB Corpo S Text"/>
              </a:rPr>
              <a:t> com 50% de </a:t>
            </a:r>
            <a:r>
              <a:rPr b="1" dirty="0" err="1">
                <a:latin typeface="MB Corpo S Text"/>
                <a:cs typeface="MB Corpo S Text"/>
              </a:rPr>
              <a:t>profundidade</a:t>
            </a:r>
            <a:r>
              <a:rPr b="1" dirty="0">
                <a:latin typeface="MB Corpo S Text"/>
                <a:cs typeface="MB Corpo S Text"/>
              </a:rPr>
              <a:t> de </a:t>
            </a:r>
            <a:r>
              <a:rPr b="1" dirty="0" err="1">
                <a:latin typeface="MB Corpo S Text"/>
                <a:cs typeface="MB Corpo S Text"/>
              </a:rPr>
              <a:t>descarga</a:t>
            </a:r>
            <a:r>
              <a:rPr b="1" dirty="0">
                <a:latin typeface="MB Corpo S Text"/>
                <a:cs typeface="MB Corpo S Text"/>
              </a:rPr>
              <a:t>. </a:t>
            </a:r>
            <a:r>
              <a:rPr dirty="0">
                <a:latin typeface="MB Corpo S Text Light"/>
                <a:cs typeface="MB Corpo S Text Light"/>
              </a:rPr>
              <a:t>Neste teste </a:t>
            </a:r>
            <a:r>
              <a:rPr dirty="0" err="1">
                <a:latin typeface="MB Corpo S Text Light"/>
                <a:cs typeface="MB Corpo S Text Light"/>
              </a:rPr>
              <a:t>difícil</a:t>
            </a:r>
            <a:r>
              <a:rPr dirty="0">
                <a:latin typeface="MB Corpo S Text Light"/>
                <a:cs typeface="MB Corpo S Text Light"/>
              </a:rPr>
              <a:t>,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é </a:t>
            </a:r>
            <a:r>
              <a:rPr dirty="0" err="1">
                <a:latin typeface="MB Corpo S Text Light"/>
                <a:cs typeface="MB Corpo S Text Light"/>
              </a:rPr>
              <a:t>descarregada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após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vários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dias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descarga</a:t>
            </a:r>
            <a:r>
              <a:rPr dirty="0">
                <a:latin typeface="MB Corpo S Text Light"/>
                <a:cs typeface="MB Corpo S Text Light"/>
              </a:rPr>
              <a:t> profunda e </a:t>
            </a:r>
            <a:r>
              <a:rPr dirty="0" err="1">
                <a:latin typeface="MB Corpo S Text Light"/>
                <a:cs typeface="MB Corpo S Text Light"/>
              </a:rPr>
              <a:t>recarga</a:t>
            </a:r>
            <a:r>
              <a:rPr dirty="0">
                <a:latin typeface="MB Corpo S Text Light"/>
                <a:cs typeface="MB Corpo S Text Light"/>
              </a:rPr>
              <a:t> para 50% do </a:t>
            </a:r>
            <a:r>
              <a:rPr dirty="0" err="1">
                <a:latin typeface="MB Corpo S Text Light"/>
                <a:cs typeface="MB Corpo S Text Light"/>
              </a:rPr>
              <a:t>estado</a:t>
            </a:r>
            <a:r>
              <a:rPr dirty="0">
                <a:latin typeface="MB Corpo S Text Light"/>
                <a:cs typeface="MB Corpo S Text Light"/>
              </a:rPr>
              <a:t> de carga e </a:t>
            </a:r>
            <a:r>
              <a:rPr dirty="0" err="1">
                <a:latin typeface="MB Corpo S Text Light"/>
                <a:cs typeface="MB Corpo S Text Light"/>
              </a:rPr>
              <a:t>submetida</a:t>
            </a:r>
            <a:r>
              <a:rPr dirty="0">
                <a:latin typeface="MB Corpo S Text Light"/>
                <a:cs typeface="MB Corpo S Text Light"/>
              </a:rPr>
              <a:t> a um teste com 360 </a:t>
            </a:r>
            <a:r>
              <a:rPr dirty="0" err="1">
                <a:latin typeface="MB Corpo S Text Light"/>
                <a:cs typeface="MB Corpo S Text Light"/>
              </a:rPr>
              <a:t>ciclos</a:t>
            </a:r>
            <a:r>
              <a:rPr dirty="0">
                <a:latin typeface="MB Corpo S Text Light"/>
                <a:cs typeface="MB Corpo S Text Light"/>
              </a:rPr>
              <a:t>. Ele </a:t>
            </a:r>
            <a:r>
              <a:rPr dirty="0" err="1">
                <a:latin typeface="MB Corpo S Text Light"/>
                <a:cs typeface="MB Corpo S Text Light"/>
              </a:rPr>
              <a:t>verifica</a:t>
            </a:r>
            <a:r>
              <a:rPr dirty="0">
                <a:latin typeface="MB Corpo S Text Light"/>
                <a:cs typeface="MB Corpo S Text Light"/>
              </a:rPr>
              <a:t> com que </a:t>
            </a:r>
            <a:r>
              <a:rPr dirty="0" err="1">
                <a:latin typeface="MB Corpo S Text Light"/>
                <a:cs typeface="MB Corpo S Text Light"/>
              </a:rPr>
              <a:t>frequência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pode</a:t>
            </a:r>
            <a:r>
              <a:rPr dirty="0">
                <a:latin typeface="MB Corpo S Text Light"/>
                <a:cs typeface="MB Corpo S Text Light"/>
              </a:rPr>
              <a:t> ser </a:t>
            </a:r>
            <a:r>
              <a:rPr dirty="0" err="1">
                <a:latin typeface="MB Corpo S Text Light"/>
                <a:cs typeface="MB Corpo S Text Light"/>
              </a:rPr>
              <a:t>descarregada</a:t>
            </a:r>
            <a:r>
              <a:rPr dirty="0">
                <a:latin typeface="MB Corpo S Text Light"/>
                <a:cs typeface="MB Corpo S Text Light"/>
              </a:rPr>
              <a:t> e </a:t>
            </a:r>
            <a:r>
              <a:rPr dirty="0" err="1">
                <a:latin typeface="MB Corpo S Text Light"/>
                <a:cs typeface="MB Corpo S Text Light"/>
              </a:rPr>
              <a:t>carregada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em</a:t>
            </a:r>
            <a:r>
              <a:rPr dirty="0">
                <a:latin typeface="MB Corpo S Text Light"/>
                <a:cs typeface="MB Corpo S Text Light"/>
              </a:rPr>
              <a:t> 50%. </a:t>
            </a:r>
            <a:r>
              <a:rPr dirty="0" err="1">
                <a:latin typeface="MB Corpo S Text Light"/>
                <a:cs typeface="MB Corpo S Text Light"/>
              </a:rPr>
              <a:t>Apenas</a:t>
            </a:r>
            <a:r>
              <a:rPr dirty="0">
                <a:latin typeface="MB Corpo S Text Light"/>
                <a:cs typeface="MB Corpo S Text Light"/>
              </a:rPr>
              <a:t> duas das </a:t>
            </a:r>
            <a:r>
              <a:rPr dirty="0" err="1">
                <a:latin typeface="MB Corpo S Text Light"/>
                <a:cs typeface="MB Corpo S Text Light"/>
              </a:rPr>
              <a:t>baterias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testadas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conseguiram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passar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neste</a:t>
            </a:r>
            <a:r>
              <a:rPr dirty="0">
                <a:latin typeface="MB Corpo S Text Light"/>
                <a:cs typeface="MB Corpo S Text Light"/>
              </a:rPr>
              <a:t> teste – </a:t>
            </a:r>
            <a:r>
              <a:rPr dirty="0" err="1">
                <a:latin typeface="MB Corpo S Text Light"/>
                <a:cs typeface="MB Corpo S Text Light"/>
              </a:rPr>
              <a:t>incluindo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bateria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original Mercedes-Benz. Em </a:t>
            </a:r>
            <a:r>
              <a:rPr dirty="0" err="1">
                <a:latin typeface="MB Corpo S Text Light"/>
                <a:cs typeface="MB Corpo S Text Light"/>
              </a:rPr>
              <a:t>comparação</a:t>
            </a:r>
            <a:r>
              <a:rPr dirty="0">
                <a:latin typeface="MB Corpo S Text Light"/>
                <a:cs typeface="MB Corpo S Text Light"/>
              </a:rPr>
              <a:t>, </a:t>
            </a:r>
            <a:r>
              <a:rPr dirty="0" err="1">
                <a:latin typeface="MB Corpo S Text Light"/>
                <a:cs typeface="MB Corpo S Text Light"/>
              </a:rPr>
              <a:t>mostra</a:t>
            </a:r>
            <a:r>
              <a:rPr dirty="0">
                <a:latin typeface="MB Corpo S Text Light"/>
                <a:cs typeface="MB Corpo S Text Light"/>
              </a:rPr>
              <a:t> o </a:t>
            </a:r>
            <a:r>
              <a:rPr dirty="0" err="1">
                <a:latin typeface="MB Corpo S Text Light"/>
                <a:cs typeface="MB Corpo S Text Light"/>
              </a:rPr>
              <a:t>menor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fator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carregamento</a:t>
            </a:r>
            <a:r>
              <a:rPr dirty="0">
                <a:latin typeface="MB Corpo S Text Light"/>
                <a:cs typeface="MB Corpo S Text Light"/>
              </a:rPr>
              <a:t> e, </a:t>
            </a:r>
            <a:r>
              <a:rPr dirty="0" err="1">
                <a:latin typeface="MB Corpo S Text Light"/>
                <a:cs typeface="MB Corpo S Text Light"/>
              </a:rPr>
              <a:t>portanto</a:t>
            </a:r>
            <a:r>
              <a:rPr dirty="0">
                <a:latin typeface="MB Corpo S Text Light"/>
                <a:cs typeface="MB Corpo S Text Light"/>
              </a:rPr>
              <a:t>, a </a:t>
            </a:r>
            <a:r>
              <a:rPr dirty="0" err="1">
                <a:latin typeface="MB Corpo S Text Light"/>
                <a:cs typeface="MB Corpo S Text Light"/>
              </a:rPr>
              <a:t>menor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perda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durante</a:t>
            </a:r>
            <a:r>
              <a:rPr dirty="0">
                <a:latin typeface="MB Corpo S Text Light"/>
                <a:cs typeface="MB Corpo S Text Light"/>
              </a:rPr>
              <a:t> o </a:t>
            </a:r>
            <a:r>
              <a:rPr dirty="0" err="1">
                <a:latin typeface="MB Corpo S Text Light"/>
                <a:cs typeface="MB Corpo S Text Light"/>
              </a:rPr>
              <a:t>carregamento</a:t>
            </a:r>
            <a:r>
              <a:rPr dirty="0">
                <a:latin typeface="MB Corpo S Text Light"/>
                <a:cs typeface="MB Corpo S Text Light"/>
              </a:rPr>
              <a:t>. No teste de </a:t>
            </a:r>
            <a:r>
              <a:rPr dirty="0" err="1">
                <a:latin typeface="MB Corpo S Text Light"/>
                <a:cs typeface="MB Corpo S Text Light"/>
              </a:rPr>
              <a:t>partida</a:t>
            </a:r>
            <a:r>
              <a:rPr dirty="0">
                <a:latin typeface="MB Corpo S Text Light"/>
                <a:cs typeface="MB Corpo S Text Light"/>
              </a:rPr>
              <a:t> a </a:t>
            </a:r>
            <a:r>
              <a:rPr dirty="0" err="1">
                <a:latin typeface="MB Corpo S Text Light"/>
                <a:cs typeface="MB Corpo S Text Light"/>
              </a:rPr>
              <a:t>frio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subsequente</a:t>
            </a:r>
            <a:r>
              <a:rPr dirty="0">
                <a:latin typeface="MB Corpo S Text Light"/>
                <a:cs typeface="MB Corpo S Text Light"/>
              </a:rPr>
              <a:t> a -18° C, </a:t>
            </a:r>
            <a:r>
              <a:rPr dirty="0" err="1">
                <a:latin typeface="MB Corpo S Text Light"/>
                <a:cs typeface="MB Corpo S Text Light"/>
              </a:rPr>
              <a:t>ela</a:t>
            </a:r>
            <a:r>
              <a:rPr dirty="0">
                <a:latin typeface="MB Corpo S Text Light"/>
                <a:cs typeface="MB Corpo S Text Light"/>
              </a:rPr>
              <a:t> </a:t>
            </a:r>
            <a:r>
              <a:rPr dirty="0" err="1">
                <a:latin typeface="MB Corpo S Text Light"/>
                <a:cs typeface="MB Corpo S Text Light"/>
              </a:rPr>
              <a:t>impressiona</a:t>
            </a:r>
            <a:r>
              <a:rPr dirty="0">
                <a:latin typeface="MB Corpo S Text Light"/>
                <a:cs typeface="MB Corpo S Text Light"/>
              </a:rPr>
              <a:t> com</a:t>
            </a:r>
            <a:endParaRPr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tensão</a:t>
            </a:r>
            <a:r>
              <a:rPr dirty="0"/>
              <a:t> de </a:t>
            </a:r>
            <a:r>
              <a:rPr dirty="0" err="1"/>
              <a:t>mais</a:t>
            </a:r>
            <a:r>
              <a:rPr dirty="0"/>
              <a:t> de 9 V. </a:t>
            </a:r>
            <a:r>
              <a:rPr dirty="0" err="1"/>
              <a:t>Assim</a:t>
            </a:r>
            <a:r>
              <a:rPr dirty="0"/>
              <a:t>, </a:t>
            </a:r>
            <a:r>
              <a:rPr dirty="0" err="1"/>
              <a:t>consegue</a:t>
            </a:r>
            <a:r>
              <a:rPr dirty="0"/>
              <a:t> lidar </a:t>
            </a:r>
            <a:r>
              <a:rPr dirty="0" err="1"/>
              <a:t>facilmente</a:t>
            </a:r>
            <a:r>
              <a:rPr dirty="0"/>
              <a:t> com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partida</a:t>
            </a:r>
            <a:r>
              <a:rPr dirty="0"/>
              <a:t> a </a:t>
            </a:r>
            <a:r>
              <a:rPr dirty="0" err="1"/>
              <a:t>frio</a:t>
            </a:r>
            <a:r>
              <a:rPr dirty="0"/>
              <a:t>.</a:t>
            </a:r>
            <a:endParaRPr sz="950" dirty="0">
              <a:latin typeface="MB Corpo S Text Light"/>
              <a:cs typeface="MB Corpo S Text Light"/>
            </a:endParaRPr>
          </a:p>
          <a:p>
            <a:pPr marL="12700" marR="8255">
              <a:lnSpc>
                <a:spcPct val="1113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 </a:t>
            </a:r>
            <a:r>
              <a:rPr dirty="0" err="1"/>
              <a:t>bateria</a:t>
            </a:r>
            <a:r>
              <a:rPr dirty="0"/>
              <a:t> original Mercedes-Benz </a:t>
            </a:r>
            <a:r>
              <a:rPr dirty="0" err="1"/>
              <a:t>tem</a:t>
            </a:r>
            <a:r>
              <a:rPr dirty="0"/>
              <a:t> um alto </a:t>
            </a:r>
            <a:r>
              <a:rPr dirty="0" err="1"/>
              <a:t>rendimento</a:t>
            </a:r>
            <a:r>
              <a:rPr dirty="0"/>
              <a:t> de carga. É </a:t>
            </a:r>
            <a:r>
              <a:rPr dirty="0" err="1"/>
              <a:t>robusta</a:t>
            </a:r>
            <a:r>
              <a:rPr dirty="0"/>
              <a:t> e de </a:t>
            </a:r>
            <a:r>
              <a:rPr dirty="0" err="1"/>
              <a:t>ciclo</a:t>
            </a:r>
            <a:r>
              <a:rPr dirty="0"/>
              <a:t> profundo. </a:t>
            </a:r>
            <a:r>
              <a:rPr dirty="0" err="1"/>
              <a:t>Apresenta</a:t>
            </a:r>
            <a:r>
              <a:rPr dirty="0"/>
              <a:t> </a:t>
            </a:r>
            <a:r>
              <a:rPr dirty="0" err="1"/>
              <a:t>uma</a:t>
            </a:r>
            <a:r>
              <a:rPr dirty="0"/>
              <a:t> longa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útil</a:t>
            </a:r>
            <a:r>
              <a:rPr dirty="0"/>
              <a:t> que </a:t>
            </a:r>
            <a:r>
              <a:rPr dirty="0" err="1"/>
              <a:t>atende</a:t>
            </a:r>
            <a:r>
              <a:rPr dirty="0"/>
              <a:t> </a:t>
            </a:r>
            <a:r>
              <a:rPr dirty="0" err="1"/>
              <a:t>totalmente</a:t>
            </a:r>
            <a:r>
              <a:rPr dirty="0"/>
              <a:t> </a:t>
            </a:r>
            <a:r>
              <a:rPr dirty="0" err="1"/>
              <a:t>aos</a:t>
            </a:r>
            <a:r>
              <a:rPr dirty="0"/>
              <a:t> </a:t>
            </a:r>
            <a:r>
              <a:rPr dirty="0" err="1"/>
              <a:t>requisitos</a:t>
            </a:r>
            <a:r>
              <a:rPr dirty="0"/>
              <a:t> </a:t>
            </a:r>
            <a:r>
              <a:rPr dirty="0" err="1"/>
              <a:t>internos</a:t>
            </a:r>
            <a:r>
              <a:rPr dirty="0"/>
              <a:t> da Mercedes-Benz e é </a:t>
            </a:r>
            <a:r>
              <a:rPr dirty="0" err="1"/>
              <a:t>mais</a:t>
            </a:r>
            <a:r>
              <a:rPr dirty="0"/>
              <a:t> longa do que 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útil</a:t>
            </a:r>
            <a:r>
              <a:rPr dirty="0"/>
              <a:t> de </a:t>
            </a:r>
            <a:r>
              <a:rPr dirty="0" err="1"/>
              <a:t>alguns</a:t>
            </a:r>
            <a:r>
              <a:rPr dirty="0"/>
              <a:t> </a:t>
            </a:r>
            <a:r>
              <a:rPr dirty="0" err="1"/>
              <a:t>produtos</a:t>
            </a:r>
            <a:r>
              <a:rPr dirty="0"/>
              <a:t> </a:t>
            </a:r>
            <a:r>
              <a:rPr dirty="0" err="1"/>
              <a:t>concorrentes</a:t>
            </a:r>
            <a:r>
              <a:rPr dirty="0"/>
              <a:t> </a:t>
            </a:r>
            <a:r>
              <a:rPr dirty="0" err="1"/>
              <a:t>testados</a:t>
            </a:r>
            <a:r>
              <a:rPr dirty="0"/>
              <a:t>.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506" y="2804849"/>
            <a:ext cx="296799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Um resumo dos resultados pode ser encontrado aqui: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149864" y="1819791"/>
            <a:ext cx="4387850" cy="20275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156210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Teste de absorção de corrente 1 e 2. </a:t>
            </a:r>
            <a:r>
              <a:rPr>
                <a:latin typeface="MB Corpo S Text Light"/>
                <a:cs typeface="MB Corpo S Text Light"/>
              </a:rPr>
              <a:t>Esses testes verificam a rapidez com que a bateria pode absorver a corrente necessária após uma descarga profunda e sob diferentes condições de descarga. Quanto mais rápida a carga, maior a absorção de corrente durante as fases de recuperação. Os testes mostram:</a:t>
            </a:r>
            <a:endParaRPr sz="950">
              <a:latin typeface="MB Corpo S Text Light"/>
              <a:cs typeface="MB Corpo S Text Light"/>
            </a:endParaRPr>
          </a:p>
          <a:p>
            <a:pPr marL="12700" marR="122555">
              <a:lnSpc>
                <a:spcPct val="1113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A bateria de partida original Mercedes-Benz pode absorver a corrente de forma rápida e eficiente. Pode reabsorver energia extraída muito rapidamente, por exemplo, ao parar nos semáforos e, assim, suporta a função start-stop dos veículos Mercedes-Benz modernos. Isso permite economizar combustível.*</a:t>
            </a:r>
            <a:endParaRPr sz="950">
              <a:latin typeface="MB Corpo S Text Light"/>
              <a:cs typeface="MB Corpo S Text Light"/>
            </a:endParaRPr>
          </a:p>
          <a:p>
            <a:pPr marL="61594" marR="238760" indent="-49530">
              <a:lnSpc>
                <a:spcPct val="113300"/>
              </a:lnSpc>
              <a:spcBef>
                <a:spcPts val="85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* Para um perfil de motorista com baixa quilometragem até 40–140 EUR/ano e para um perfil de motorista com alta quilometragem até 80–280 EUR/ano. Calculado com: Motorista com baixa quilometragem 15.000 km/ano, motorista com alta quilometragem 30.000 km/ano; em média. Preço da gasolina 1,35 EUR/l;</a:t>
            </a:r>
            <a:endParaRPr sz="700">
              <a:latin typeface="MB Corpo S Text Light"/>
              <a:cs typeface="MB Corpo S Text Light"/>
            </a:endParaRPr>
          </a:p>
          <a:p>
            <a:pPr marL="61594" marR="5080" indent="-635">
              <a:lnSpc>
                <a:spcPct val="113300"/>
              </a:lnSpc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Economia de combustível de 0,2 l/100 km com função start-stop para um motor a gasolina de 4 cilindros com caixa de mudanças mecânica; economia de combustível de 0,7 l/100 km com função start-stop para um motor a gasolina de 6 cilindros com transmissão automática de acordo com o NEDC com 20% de parada.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8922136" cy="1654940"/>
          </a:xfrm>
          <a:prstGeom prst="rect">
            <a:avLst/>
          </a:prstGeom>
        </p:spPr>
        <p:txBody>
          <a:bodyPr vert="horz" wrap="square" lIns="0" tIns="2419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dirty="0" err="1"/>
              <a:t>Comparação</a:t>
            </a:r>
            <a:r>
              <a:rPr dirty="0"/>
              <a:t> </a:t>
            </a:r>
            <a:r>
              <a:rPr dirty="0" err="1"/>
              <a:t>competitiva</a:t>
            </a:r>
            <a:r>
              <a:rPr dirty="0"/>
              <a:t>:</a:t>
            </a:r>
            <a:br>
              <a:rPr lang="pt-BR" dirty="0"/>
            </a:br>
            <a:r>
              <a:rPr lang="pt-BR" dirty="0"/>
              <a:t>B</a:t>
            </a:r>
            <a:r>
              <a:rPr dirty="0" err="1"/>
              <a:t>ateria</a:t>
            </a:r>
            <a:r>
              <a:rPr dirty="0"/>
              <a:t> de </a:t>
            </a:r>
            <a:r>
              <a:rPr dirty="0" err="1"/>
              <a:t>partida</a:t>
            </a:r>
            <a:r>
              <a:rPr dirty="0"/>
              <a:t> (</a:t>
            </a:r>
            <a:r>
              <a:rPr dirty="0" err="1"/>
              <a:t>tecnologia</a:t>
            </a:r>
            <a:r>
              <a:rPr dirty="0"/>
              <a:t> AGM).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  <a:defRPr sz="1400">
                <a:latin typeface="MB Corpo S Text Light"/>
                <a:cs typeface="MB Corpo S Text Light"/>
              </a:defRPr>
            </a:pPr>
            <a:r>
              <a:rPr dirty="0"/>
              <a:t>Original vs. </a:t>
            </a:r>
            <a:r>
              <a:rPr dirty="0" err="1"/>
              <a:t>concorrentes</a:t>
            </a:r>
            <a:r>
              <a:rPr dirty="0"/>
              <a:t>.</a:t>
            </a:r>
            <a:endParaRPr sz="14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1486</Words>
  <Application>Microsoft Office PowerPoint</Application>
  <PresentationFormat>Benutzerdefiniert</PresentationFormat>
  <Paragraphs>97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Motor.</vt:lpstr>
      <vt:lpstr>Comparação competitiva: Bateria de partida (tecnologia AGM). Original vs. concorrentes.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Schikora, Petra (002)</cp:lastModifiedBy>
  <cp:revision>4</cp:revision>
  <dcterms:created xsi:type="dcterms:W3CDTF">2023-08-25T08:54:48Z</dcterms:created>
  <dcterms:modified xsi:type="dcterms:W3CDTF">2023-10-09T12:38:47Z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2023-08-25T08:54:50Z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f6684452-d192-4aa2-8913-45e6d06cbcfa</vt:lpwstr>
  </property>
  <property fmtid="{D5CDD505-2E9C-101B-9397-08002B2CF9AE}" pid="12" name="MSIP_Label_924dbb1d-991d-4bbd-aad5-33bac1d8ffaf_ContentBits">
    <vt:lpwstr>0</vt:lpwstr>
  </property>
</Properties>
</file>