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20104100" cy="7112000"/>
  <p:notesSz cx="20104100" cy="7112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91" y="-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2204720"/>
            <a:ext cx="17088486" cy="1493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3982720"/>
            <a:ext cx="14072870" cy="177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1635760"/>
            <a:ext cx="8745284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1635760"/>
            <a:ext cx="8745284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6514" y="219940"/>
            <a:ext cx="8859520" cy="1105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1635760"/>
            <a:ext cx="18093690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6614160"/>
            <a:ext cx="6433312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6614160"/>
            <a:ext cx="4623943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6614160"/>
            <a:ext cx="4623943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816131" y="6706753"/>
            <a:ext cx="2191385" cy="133350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defRPr sz="700">
                <a:solidFill>
                  <a:srgbClr val="1A1A18"/>
                </a:solidFill>
              </a:defRPr>
            </a:pPr>
            <a:r>
              <a:rPr b="1">
                <a:latin typeface="MB Corpo S Text"/>
                <a:cs typeface="MB Corpo S Text"/>
              </a:rPr>
              <a:t>Peças originais Mercedes-Benz </a:t>
            </a:r>
            <a:r>
              <a:rPr>
                <a:latin typeface="MB Corpo S Text Light"/>
                <a:cs typeface="MB Corpo S Text Light"/>
              </a:rPr>
              <a:t>| Manutenção e desgaste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96514" y="446794"/>
            <a:ext cx="1835536" cy="570230"/>
          </a:xfrm>
          <a:prstGeom prst="rect">
            <a:avLst/>
          </a:prstGeom>
        </p:spPr>
        <p:txBody>
          <a:bodyPr vert="horz" wrap="square" lIns="0" tIns="1524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/>
              <a:t>Motor.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557125"/>
              </p:ext>
            </p:extLst>
          </p:nvPr>
        </p:nvGraphicFramePr>
        <p:xfrm>
          <a:off x="609214" y="1862987"/>
          <a:ext cx="17028791" cy="1389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72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0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82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45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915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0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00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0660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25"/>
                        </a:spcBef>
                        <a:defRPr sz="950" b="1">
                          <a:solidFill>
                            <a:srgbClr val="1A1A18"/>
                          </a:solidFill>
                          <a:latin typeface="MB Corpo S Text"/>
                          <a:cs typeface="MB Corpo S Text"/>
                        </a:defRPr>
                      </a:pPr>
                      <a:r>
                        <a:t>Produto</a:t>
                      </a:r>
                      <a:endParaRPr sz="950">
                        <a:latin typeface="MB Corpo S Text"/>
                        <a:cs typeface="MB Corpo S Text"/>
                      </a:endParaRPr>
                    </a:p>
                  </a:txBody>
                  <a:tcPr marL="0" marR="0" marT="2857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25"/>
                        </a:spcBef>
                        <a:defRPr sz="950" b="1">
                          <a:solidFill>
                            <a:srgbClr val="1A1A18"/>
                          </a:solidFill>
                          <a:latin typeface="MB Corpo S Text"/>
                          <a:cs typeface="MB Corpo S Text"/>
                        </a:defRPr>
                      </a:pPr>
                      <a:r>
                        <a:t>As vantagens para seus clientes</a:t>
                      </a:r>
                      <a:endParaRPr sz="950">
                        <a:latin typeface="MB Corpo S Text"/>
                        <a:cs typeface="MB Corpo S Text"/>
                      </a:endParaRPr>
                    </a:p>
                  </a:txBody>
                  <a:tcPr marL="0" marR="0" marT="2857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25"/>
                        </a:spcBef>
                        <a:defRPr sz="950" b="1">
                          <a:solidFill>
                            <a:srgbClr val="1A1A18"/>
                          </a:solidFill>
                          <a:latin typeface="MB Corpo S Text"/>
                          <a:cs typeface="MB Corpo S Text"/>
                        </a:defRPr>
                      </a:pPr>
                      <a:r>
                        <a:t>As vantagens para você</a:t>
                      </a:r>
                      <a:endParaRPr sz="950">
                        <a:latin typeface="MB Corpo S Text"/>
                        <a:cs typeface="MB Corpo S Text"/>
                      </a:endParaRPr>
                    </a:p>
                  </a:txBody>
                  <a:tcPr marL="0" marR="0" marT="2857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35"/>
                        </a:spcBef>
                        <a:defRPr sz="950" b="1">
                          <a:solidFill>
                            <a:srgbClr val="FFFFFF"/>
                          </a:solidFill>
                          <a:latin typeface="MB Corpo S Text"/>
                          <a:cs typeface="MB Corpo S Text"/>
                        </a:defRPr>
                      </a:pPr>
                      <a:r>
                        <a:t>Dica prática</a:t>
                      </a:r>
                      <a:endParaRPr sz="950">
                        <a:latin typeface="MB Corpo S Text"/>
                        <a:cs typeface="MB Corpo S Text"/>
                      </a:endParaRPr>
                    </a:p>
                  </a:txBody>
                  <a:tcPr marL="0" marR="0" marT="29845" marB="0"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 marL="1268730">
                        <a:lnSpc>
                          <a:spcPct val="100000"/>
                        </a:lnSpc>
                        <a:spcBef>
                          <a:spcPts val="225"/>
                        </a:spcBef>
                        <a:defRPr sz="950" b="1">
                          <a:solidFill>
                            <a:srgbClr val="1A1A18"/>
                          </a:solidFill>
                          <a:latin typeface="MB Corpo S Text"/>
                          <a:cs typeface="MB Corpo S Text"/>
                        </a:defRPr>
                      </a:pPr>
                      <a:r>
                        <a:t>Produto</a:t>
                      </a:r>
                      <a:endParaRPr sz="950">
                        <a:latin typeface="MB Corpo S Text"/>
                        <a:cs typeface="MB Corpo S Text"/>
                      </a:endParaRPr>
                    </a:p>
                  </a:txBody>
                  <a:tcPr marL="0" marR="0" marT="2857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25"/>
                        </a:spcBef>
                        <a:defRPr sz="950" b="1">
                          <a:solidFill>
                            <a:srgbClr val="1A1A18"/>
                          </a:solidFill>
                          <a:latin typeface="MB Corpo S Text"/>
                          <a:cs typeface="MB Corpo S Text"/>
                        </a:defRPr>
                      </a:pPr>
                      <a:r>
                        <a:t>As vantagens para seus clientes</a:t>
                      </a:r>
                      <a:endParaRPr sz="950">
                        <a:latin typeface="MB Corpo S Text"/>
                        <a:cs typeface="MB Corpo S Text"/>
                      </a:endParaRPr>
                    </a:p>
                  </a:txBody>
                  <a:tcPr marL="0" marR="0" marT="2857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25"/>
                        </a:spcBef>
                        <a:defRPr sz="950" b="1">
                          <a:solidFill>
                            <a:srgbClr val="1A1A18"/>
                          </a:solidFill>
                          <a:latin typeface="MB Corpo S Text"/>
                          <a:cs typeface="MB Corpo S Text"/>
                        </a:defRPr>
                      </a:pPr>
                      <a:r>
                        <a:t>As vantagens para você</a:t>
                      </a:r>
                      <a:endParaRPr sz="950">
                        <a:latin typeface="MB Corpo S Text"/>
                        <a:cs typeface="MB Corpo S Text"/>
                      </a:endParaRPr>
                    </a:p>
                  </a:txBody>
                  <a:tcPr marL="0" marR="0" marT="2857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3175">
                      <a:solidFill>
                        <a:srgbClr val="1A1A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3175">
                      <a:solidFill>
                        <a:srgbClr val="1A1A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3175">
                      <a:solidFill>
                        <a:srgbClr val="1A1A1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3175">
                      <a:solidFill>
                        <a:srgbClr val="1A1A1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878">
                <a:tc>
                  <a:txBody>
                    <a:bodyPr/>
                    <a:lstStyle/>
                    <a:p>
                      <a:pPr marL="50165">
                        <a:lnSpc>
                          <a:spcPts val="1105"/>
                        </a:lnSpc>
                        <a:spcBef>
                          <a:spcPts val="1025"/>
                        </a:spcBef>
                        <a:defRPr sz="950" b="1">
                          <a:solidFill>
                            <a:srgbClr val="009EE3"/>
                          </a:solidFill>
                          <a:latin typeface="MB Corpo S Text"/>
                          <a:cs typeface="MB Corpo S Text"/>
                        </a:defRPr>
                      </a:pPr>
                      <a:r>
                        <a:t>Correias em V e</a:t>
                      </a:r>
                      <a:endParaRPr sz="950">
                        <a:latin typeface="MB Corpo S Text"/>
                        <a:cs typeface="MB Corpo S Text"/>
                      </a:endParaRPr>
                    </a:p>
                  </a:txBody>
                  <a:tcPr marL="0" marR="0" marT="13017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36525" indent="-86360">
                        <a:lnSpc>
                          <a:spcPct val="100000"/>
                        </a:lnSpc>
                        <a:spcBef>
                          <a:spcPts val="680"/>
                        </a:spcBef>
                        <a:buChar char="•"/>
                        <a:tabLst>
                          <a:tab pos="136525" algn="l"/>
                        </a:tabLst>
                        <a:defRPr sz="700">
                          <a:solidFill>
                            <a:srgbClr val="FFFFFF"/>
                          </a:solidFill>
                          <a:latin typeface="MB Corpo S Text Light"/>
                          <a:cs typeface="MB Corpo S Text Light"/>
                        </a:defRPr>
                      </a:pPr>
                      <a:r>
                        <a:t>Longa durabilidade graças ao baixo</a:t>
                      </a:r>
                      <a:endParaRPr sz="70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86360" marB="0"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136525" indent="-86360">
                        <a:lnSpc>
                          <a:spcPct val="100000"/>
                        </a:lnSpc>
                        <a:buChar char="•"/>
                        <a:tabLst>
                          <a:tab pos="136525" algn="l"/>
                        </a:tabLst>
                        <a:defRPr sz="70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defRPr>
                      </a:pPr>
                      <a:r>
                        <a:rPr dirty="0" err="1"/>
                        <a:t>Precisamente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adaptada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em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agregados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auxiliares</a:t>
                      </a:r>
                      <a:r>
                        <a:rPr dirty="0"/>
                        <a:t>, </a:t>
                      </a:r>
                      <a:r>
                        <a:rPr dirty="0" err="1"/>
                        <a:t>como</a:t>
                      </a:r>
                      <a:r>
                        <a:rPr dirty="0"/>
                        <a:t> o</a:t>
                      </a:r>
                      <a:endParaRPr sz="700" dirty="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571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136525" indent="-86360">
                        <a:lnSpc>
                          <a:spcPct val="100000"/>
                        </a:lnSpc>
                        <a:buChar char="•"/>
                        <a:tabLst>
                          <a:tab pos="136525" algn="l"/>
                        </a:tabLst>
                        <a:defRPr sz="700">
                          <a:solidFill>
                            <a:srgbClr val="009EE3"/>
                          </a:solidFill>
                          <a:latin typeface="MB Corpo S Text Light"/>
                          <a:cs typeface="MB Corpo S Text Light"/>
                        </a:defRPr>
                      </a:pPr>
                      <a:r>
                        <a:rPr dirty="0"/>
                        <a:t>A </a:t>
                      </a:r>
                      <a:r>
                        <a:rPr dirty="0" err="1"/>
                        <a:t>correia</a:t>
                      </a:r>
                      <a:r>
                        <a:rPr dirty="0"/>
                        <a:t> poly-V original Mercedes-Benz</a:t>
                      </a:r>
                      <a:endParaRPr sz="700" dirty="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1268730">
                        <a:lnSpc>
                          <a:spcPts val="1105"/>
                        </a:lnSpc>
                        <a:spcBef>
                          <a:spcPts val="1025"/>
                        </a:spcBef>
                        <a:defRPr sz="950" b="1">
                          <a:solidFill>
                            <a:srgbClr val="009EE3"/>
                          </a:solidFill>
                          <a:latin typeface="MB Corpo S Text"/>
                          <a:cs typeface="MB Corpo S Text"/>
                        </a:defRPr>
                      </a:pPr>
                      <a:r>
                        <a:t>Velas de ignição.</a:t>
                      </a:r>
                      <a:endParaRPr sz="950">
                        <a:latin typeface="MB Corpo S Text"/>
                        <a:cs typeface="MB Corpo S Text"/>
                      </a:endParaRPr>
                    </a:p>
                  </a:txBody>
                  <a:tcPr marL="0" marR="0" marT="13017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36525" indent="-86360">
                        <a:lnSpc>
                          <a:spcPct val="100000"/>
                        </a:lnSpc>
                        <a:spcBef>
                          <a:spcPts val="680"/>
                        </a:spcBef>
                        <a:buChar char="•"/>
                        <a:tabLst>
                          <a:tab pos="136525" algn="l"/>
                        </a:tabLst>
                        <a:defRPr sz="700">
                          <a:solidFill>
                            <a:srgbClr val="FFFFFF"/>
                          </a:solidFill>
                          <a:latin typeface="MB Corpo S Text Light"/>
                          <a:cs typeface="MB Corpo S Text Light"/>
                        </a:defRPr>
                      </a:pPr>
                      <a:r>
                        <a:rPr dirty="0" err="1"/>
                        <a:t>Estrutura</a:t>
                      </a:r>
                      <a:r>
                        <a:rPr dirty="0"/>
                        <a:t> dos </a:t>
                      </a:r>
                      <a:r>
                        <a:rPr dirty="0" err="1"/>
                        <a:t>componentes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alta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qualidade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através</a:t>
                      </a:r>
                      <a:r>
                        <a:rPr lang="pt-BR" dirty="0"/>
                        <a:t> do</a:t>
                      </a:r>
                      <a:endParaRPr sz="700" dirty="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86360" marB="0"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136525" indent="-86360">
                        <a:lnSpc>
                          <a:spcPct val="100000"/>
                        </a:lnSpc>
                        <a:buChar char="•"/>
                        <a:tabLst>
                          <a:tab pos="136525" algn="l"/>
                        </a:tabLst>
                        <a:defRPr sz="70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defRPr>
                      </a:pPr>
                      <a:r>
                        <a:rPr dirty="0" err="1"/>
                        <a:t>Desenvolvida</a:t>
                      </a:r>
                      <a:r>
                        <a:rPr dirty="0"/>
                        <a:t> e </a:t>
                      </a:r>
                      <a:r>
                        <a:rPr dirty="0" err="1"/>
                        <a:t>testada</a:t>
                      </a:r>
                      <a:r>
                        <a:rPr dirty="0"/>
                        <a:t> </a:t>
                      </a:r>
                      <a:r>
                        <a:rPr lang="pt-BR" dirty="0"/>
                        <a:t>especialmente </a:t>
                      </a:r>
                      <a:r>
                        <a:rPr dirty="0"/>
                        <a:t>para</a:t>
                      </a:r>
                      <a:endParaRPr sz="700" dirty="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5715" marB="0">
                    <a:lnT w="3175">
                      <a:solidFill>
                        <a:srgbClr val="1A1A18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2955">
                <a:tc>
                  <a:txBody>
                    <a:bodyPr/>
                    <a:lstStyle/>
                    <a:p>
                      <a:pPr marL="50165">
                        <a:lnSpc>
                          <a:spcPts val="1065"/>
                        </a:lnSpc>
                        <a:defRPr sz="950" b="1">
                          <a:solidFill>
                            <a:srgbClr val="009EE3"/>
                          </a:solidFill>
                          <a:latin typeface="MB Corpo S Text"/>
                          <a:cs typeface="MB Corpo S Text"/>
                        </a:defRPr>
                      </a:pPr>
                      <a:r>
                        <a:rPr dirty="0" err="1"/>
                        <a:t>Transmissão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por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correia</a:t>
                      </a:r>
                      <a:r>
                        <a:rPr dirty="0"/>
                        <a:t>.</a:t>
                      </a:r>
                      <a:endParaRPr sz="950" dirty="0">
                        <a:latin typeface="MB Corpo S Text"/>
                        <a:cs typeface="MB Corpo S Text"/>
                      </a:endParaRPr>
                    </a:p>
                    <a:p>
                      <a:pPr marL="50165" marR="1409700">
                        <a:lnSpc>
                          <a:spcPct val="113300"/>
                        </a:lnSpc>
                        <a:spcBef>
                          <a:spcPts val="215"/>
                        </a:spcBef>
                        <a:defRPr sz="70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defRPr>
                      </a:pPr>
                      <a:r>
                        <a:rPr dirty="0" err="1"/>
                        <a:t>Geração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ruído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extremamente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baixa</a:t>
                      </a:r>
                      <a:r>
                        <a:rPr dirty="0"/>
                        <a:t> e </a:t>
                      </a:r>
                      <a:r>
                        <a:rPr dirty="0" err="1"/>
                        <a:t>prevenção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rangidos</a:t>
                      </a:r>
                      <a:r>
                        <a:rPr dirty="0"/>
                        <a:t>.</a:t>
                      </a:r>
                      <a:endParaRPr sz="700" dirty="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645"/>
                        </a:lnSpc>
                        <a:defRPr sz="700">
                          <a:solidFill>
                            <a:srgbClr val="FFFFFF"/>
                          </a:solidFill>
                          <a:latin typeface="MB Corpo S Text Light"/>
                          <a:cs typeface="MB Corpo S Text Light"/>
                        </a:defRPr>
                      </a:pPr>
                      <a:r>
                        <a:t>desgaste mecânico.</a:t>
                      </a:r>
                      <a:endParaRPr sz="700">
                        <a:latin typeface="MB Corpo S Text Light"/>
                        <a:cs typeface="MB Corpo S Text Light"/>
                      </a:endParaRPr>
                    </a:p>
                    <a:p>
                      <a:pPr marL="134620" indent="-84455">
                        <a:lnSpc>
                          <a:spcPct val="100000"/>
                        </a:lnSpc>
                        <a:spcBef>
                          <a:spcPts val="375"/>
                        </a:spcBef>
                        <a:buChar char="•"/>
                        <a:tabLst>
                          <a:tab pos="134620" algn="l"/>
                        </a:tabLst>
                        <a:defRPr sz="700">
                          <a:solidFill>
                            <a:srgbClr val="FFFFFF"/>
                          </a:solidFill>
                          <a:latin typeface="MB Corpo S Text Light"/>
                          <a:cs typeface="MB Corpo S Text Light"/>
                        </a:defRPr>
                      </a:pPr>
                      <a:r>
                        <a:t>Reduz o risco de danos consequentes.</a:t>
                      </a:r>
                      <a:endParaRPr sz="70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0" marB="0">
                    <a:solidFill>
                      <a:srgbClr val="009EE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37160">
                        <a:lnSpc>
                          <a:spcPts val="645"/>
                        </a:lnSpc>
                        <a:tabLst>
                          <a:tab pos="2404745" algn="l"/>
                          <a:tab pos="5330190" algn="l"/>
                        </a:tabLst>
                        <a:defRPr>
                          <a:latin typeface="MB Corpo S Text Light"/>
                          <a:cs typeface="MB Corpo S Text Light"/>
                        </a:defRPr>
                      </a:pPr>
                      <a:r>
                        <a:rPr lang="pt-BR" sz="700" dirty="0">
                          <a:solidFill>
                            <a:srgbClr val="1A1A18"/>
                          </a:solidFill>
                        </a:rPr>
                        <a:t>alternador, </a:t>
                      </a:r>
                      <a:r>
                        <a:rPr sz="700" dirty="0">
                          <a:solidFill>
                            <a:srgbClr val="1A1A18"/>
                          </a:solidFill>
                        </a:rPr>
                        <a:t>a </a:t>
                      </a:r>
                      <a:r>
                        <a:rPr sz="700" dirty="0" err="1">
                          <a:solidFill>
                            <a:srgbClr val="1A1A18"/>
                          </a:solidFill>
                        </a:rPr>
                        <a:t>bomba</a:t>
                      </a:r>
                      <a:r>
                        <a:rPr sz="700" dirty="0">
                          <a:solidFill>
                            <a:srgbClr val="1A1A18"/>
                          </a:solidFill>
                        </a:rPr>
                        <a:t> de </a:t>
                      </a:r>
                      <a:r>
                        <a:rPr sz="700" dirty="0" err="1">
                          <a:solidFill>
                            <a:srgbClr val="1A1A18"/>
                          </a:solidFill>
                        </a:rPr>
                        <a:t>água</a:t>
                      </a:r>
                      <a:r>
                        <a:rPr sz="700" dirty="0">
                          <a:solidFill>
                            <a:srgbClr val="1A1A18"/>
                          </a:solidFill>
                        </a:rPr>
                        <a:t>, e o compressor do </a:t>
                      </a:r>
                      <a:r>
                        <a:rPr sz="700" dirty="0" err="1">
                          <a:solidFill>
                            <a:srgbClr val="1A1A18"/>
                          </a:solidFill>
                        </a:rPr>
                        <a:t>ar</a:t>
                      </a:r>
                      <a:r>
                        <a:rPr lang="pt-BR" sz="700" dirty="0">
                          <a:solidFill>
                            <a:srgbClr val="1A1A18"/>
                          </a:solidFill>
                        </a:rPr>
                        <a:t>-</a:t>
                      </a:r>
                      <a:r>
                        <a:rPr sz="700" dirty="0">
                          <a:solidFill>
                            <a:srgbClr val="1A1A18"/>
                          </a:solidFill>
                        </a:rPr>
                        <a:t>	</a:t>
                      </a:r>
                      <a:r>
                        <a:rPr sz="700" dirty="0" err="1">
                          <a:solidFill>
                            <a:srgbClr val="009EE3"/>
                          </a:solidFill>
                        </a:rPr>
                        <a:t>têm</a:t>
                      </a:r>
                      <a:r>
                        <a:rPr sz="700" dirty="0">
                          <a:solidFill>
                            <a:srgbClr val="009EE3"/>
                          </a:solidFill>
                        </a:rPr>
                        <a:t> </a:t>
                      </a:r>
                      <a:r>
                        <a:rPr sz="700" dirty="0" err="1">
                          <a:solidFill>
                            <a:srgbClr val="009EE3"/>
                          </a:solidFill>
                        </a:rPr>
                        <a:t>uma</a:t>
                      </a:r>
                      <a:r>
                        <a:rPr sz="700" dirty="0">
                          <a:solidFill>
                            <a:srgbClr val="009EE3"/>
                          </a:solidFill>
                        </a:rPr>
                        <a:t> </a:t>
                      </a:r>
                      <a:r>
                        <a:rPr sz="700" dirty="0" err="1">
                          <a:solidFill>
                            <a:srgbClr val="009EE3"/>
                          </a:solidFill>
                        </a:rPr>
                        <a:t>durabilidade</a:t>
                      </a:r>
                      <a:r>
                        <a:rPr sz="700" dirty="0">
                          <a:solidFill>
                            <a:srgbClr val="009EE3"/>
                          </a:solidFill>
                        </a:rPr>
                        <a:t> de</a:t>
                      </a:r>
                      <a:r>
                        <a:rPr lang="pt-BR" sz="700" dirty="0">
                          <a:solidFill>
                            <a:srgbClr val="009EE3"/>
                          </a:solidFill>
                        </a:rPr>
                        <a:t> pelo menos</a:t>
                      </a:r>
                      <a:r>
                        <a:rPr sz="700" dirty="0">
                          <a:solidFill>
                            <a:srgbClr val="009EE3"/>
                          </a:solidFill>
                        </a:rPr>
                        <a:t>	</a:t>
                      </a:r>
                      <a:r>
                        <a:rPr sz="1050" baseline="-35714" dirty="0" err="1">
                          <a:solidFill>
                            <a:srgbClr val="1A1A18"/>
                          </a:solidFill>
                        </a:rPr>
                        <a:t>Combinado</a:t>
                      </a:r>
                      <a:r>
                        <a:rPr sz="1050" baseline="-35714" dirty="0">
                          <a:solidFill>
                            <a:srgbClr val="1A1A18"/>
                          </a:solidFill>
                        </a:rPr>
                        <a:t> de forma ideal com o</a:t>
                      </a:r>
                      <a:endParaRPr sz="1050" baseline="-35714" dirty="0">
                        <a:latin typeface="MB Corpo S Text Light"/>
                        <a:cs typeface="MB Corpo S Text Light"/>
                      </a:endParaRPr>
                    </a:p>
                    <a:p>
                      <a:pPr marL="137160">
                        <a:lnSpc>
                          <a:spcPct val="100000"/>
                        </a:lnSpc>
                        <a:spcBef>
                          <a:spcPts val="110"/>
                        </a:spcBef>
                        <a:tabLst>
                          <a:tab pos="2404745" algn="l"/>
                          <a:tab pos="5330190" algn="l"/>
                        </a:tabLst>
                        <a:defRPr>
                          <a:latin typeface="MB Corpo S Text Light"/>
                          <a:cs typeface="MB Corpo S Text Light"/>
                        </a:defRPr>
                      </a:pPr>
                      <a:r>
                        <a:rPr lang="pt-BR" sz="700" dirty="0">
                          <a:solidFill>
                            <a:srgbClr val="1A1A18"/>
                          </a:solidFill>
                        </a:rPr>
                        <a:t>Condicionado.</a:t>
                      </a:r>
                      <a:r>
                        <a:rPr sz="700" dirty="0">
                          <a:solidFill>
                            <a:srgbClr val="1A1A18"/>
                          </a:solidFill>
                        </a:rPr>
                        <a:t>	</a:t>
                      </a:r>
                      <a:r>
                        <a:rPr sz="700" dirty="0">
                          <a:solidFill>
                            <a:srgbClr val="009EE3"/>
                          </a:solidFill>
                        </a:rPr>
                        <a:t>90.000 km (com </a:t>
                      </a:r>
                      <a:r>
                        <a:rPr sz="700" dirty="0" err="1">
                          <a:solidFill>
                            <a:srgbClr val="009EE3"/>
                          </a:solidFill>
                        </a:rPr>
                        <a:t>esforço</a:t>
                      </a:r>
                      <a:r>
                        <a:rPr lang="pt-BR" sz="700" dirty="0">
                          <a:solidFill>
                            <a:srgbClr val="009EE3"/>
                          </a:solidFill>
                        </a:rPr>
                        <a:t> normal), com a</a:t>
                      </a:r>
                      <a:r>
                        <a:rPr sz="700" dirty="0">
                          <a:solidFill>
                            <a:srgbClr val="009EE3"/>
                          </a:solidFill>
                        </a:rPr>
                        <a:t>	</a:t>
                      </a:r>
                      <a:r>
                        <a:rPr sz="1050" baseline="-35714" dirty="0">
                          <a:solidFill>
                            <a:srgbClr val="1A1A18"/>
                          </a:solidFill>
                        </a:rPr>
                        <a:t>motor – para </a:t>
                      </a:r>
                      <a:r>
                        <a:rPr sz="1050" baseline="-35714" dirty="0" err="1">
                          <a:solidFill>
                            <a:srgbClr val="1A1A18"/>
                          </a:solidFill>
                        </a:rPr>
                        <a:t>mais</a:t>
                      </a:r>
                      <a:r>
                        <a:rPr sz="1050" baseline="-35714" dirty="0">
                          <a:solidFill>
                            <a:srgbClr val="1A1A18"/>
                          </a:solidFill>
                        </a:rPr>
                        <a:t> </a:t>
                      </a:r>
                      <a:r>
                        <a:rPr sz="1050" baseline="-35714" dirty="0" err="1">
                          <a:solidFill>
                            <a:srgbClr val="1A1A18"/>
                          </a:solidFill>
                        </a:rPr>
                        <a:t>potência</a:t>
                      </a:r>
                      <a:r>
                        <a:rPr sz="1050" baseline="-35714" dirty="0">
                          <a:solidFill>
                            <a:srgbClr val="1A1A18"/>
                          </a:solidFill>
                        </a:rPr>
                        <a:t>,</a:t>
                      </a:r>
                      <a:endParaRPr sz="1050" baseline="-35714" dirty="0">
                        <a:latin typeface="MB Corpo S Text Light"/>
                        <a:cs typeface="MB Corpo S Text Light"/>
                      </a:endParaRPr>
                    </a:p>
                    <a:p>
                      <a:pPr marL="2404745">
                        <a:lnSpc>
                          <a:spcPts val="665"/>
                        </a:lnSpc>
                        <a:spcBef>
                          <a:spcPts val="570"/>
                        </a:spcBef>
                        <a:tabLst>
                          <a:tab pos="5330190" algn="l"/>
                        </a:tabLst>
                        <a:defRPr>
                          <a:latin typeface="MB Corpo S Text Light"/>
                          <a:cs typeface="MB Corpo S Text Light"/>
                        </a:defRPr>
                      </a:pPr>
                      <a:r>
                        <a:rPr lang="pt-BR" sz="1050" baseline="35714" dirty="0">
                          <a:solidFill>
                            <a:srgbClr val="009EE3"/>
                          </a:solidFill>
                        </a:rPr>
                        <a:t>Q</a:t>
                      </a:r>
                      <a:r>
                        <a:rPr sz="1050" baseline="35714" dirty="0" err="1">
                          <a:solidFill>
                            <a:srgbClr val="009EE3"/>
                          </a:solidFill>
                        </a:rPr>
                        <a:t>ual</a:t>
                      </a:r>
                      <a:r>
                        <a:rPr lang="pt-BR" sz="1050" baseline="35714" dirty="0">
                          <a:solidFill>
                            <a:srgbClr val="009EE3"/>
                          </a:solidFill>
                        </a:rPr>
                        <a:t> um Mercedes-Benz poderia dar a</a:t>
                      </a:r>
                      <a:r>
                        <a:rPr sz="1050" baseline="35714" dirty="0">
                          <a:solidFill>
                            <a:srgbClr val="009EE3"/>
                          </a:solidFill>
                        </a:rPr>
                        <a:t>	</a:t>
                      </a:r>
                      <a:r>
                        <a:rPr sz="700" dirty="0" err="1">
                          <a:solidFill>
                            <a:srgbClr val="1A1A18"/>
                          </a:solidFill>
                        </a:rPr>
                        <a:t>menor</a:t>
                      </a:r>
                      <a:r>
                        <a:rPr sz="700" dirty="0">
                          <a:solidFill>
                            <a:srgbClr val="1A1A18"/>
                          </a:solidFill>
                        </a:rPr>
                        <a:t> </a:t>
                      </a:r>
                      <a:r>
                        <a:rPr sz="700" dirty="0" err="1">
                          <a:solidFill>
                            <a:srgbClr val="1A1A18"/>
                          </a:solidFill>
                        </a:rPr>
                        <a:t>consumo</a:t>
                      </a:r>
                      <a:r>
                        <a:rPr sz="700" dirty="0">
                          <a:solidFill>
                            <a:srgbClr val="1A1A18"/>
                          </a:solidFill>
                        </a:rPr>
                        <a:t> de </a:t>
                      </a:r>
                      <a:r>
                        <a:rPr sz="700" dirty="0" err="1">
                          <a:solidFill>
                            <a:srgbClr val="1A1A18"/>
                          </a:solidFill>
                        </a:rPr>
                        <a:t>combustível</a:t>
                      </a:r>
                      <a:endParaRPr sz="700" dirty="0">
                        <a:latin typeface="MB Corpo S Text Light"/>
                        <a:cs typeface="MB Corpo S Text Light"/>
                      </a:endParaRPr>
                    </a:p>
                    <a:p>
                      <a:pPr marL="2404745">
                        <a:lnSpc>
                          <a:spcPts val="665"/>
                        </a:lnSpc>
                        <a:tabLst>
                          <a:tab pos="5330190" algn="l"/>
                        </a:tabLst>
                        <a:defRPr>
                          <a:latin typeface="MB Corpo S Text Light"/>
                          <a:cs typeface="MB Corpo S Text Light"/>
                        </a:defRPr>
                      </a:pPr>
                      <a:r>
                        <a:rPr lang="pt-BR" sz="700" dirty="0">
                          <a:solidFill>
                            <a:srgbClr val="009EE3"/>
                          </a:solidFill>
                        </a:rPr>
                        <a:t>V</a:t>
                      </a:r>
                      <a:r>
                        <a:rPr sz="700" dirty="0" err="1">
                          <a:solidFill>
                            <a:srgbClr val="009EE3"/>
                          </a:solidFill>
                        </a:rPr>
                        <a:t>olta</a:t>
                      </a:r>
                      <a:r>
                        <a:rPr lang="pt-BR" sz="700" dirty="0">
                          <a:solidFill>
                            <a:srgbClr val="009EE3"/>
                          </a:solidFill>
                        </a:rPr>
                        <a:t> na Terra mais de duas vezes.</a:t>
                      </a:r>
                      <a:r>
                        <a:rPr sz="700" dirty="0">
                          <a:solidFill>
                            <a:srgbClr val="009EE3"/>
                          </a:solidFill>
                        </a:rPr>
                        <a:t>	</a:t>
                      </a:r>
                      <a:r>
                        <a:rPr sz="1050" baseline="-35714" dirty="0">
                          <a:solidFill>
                            <a:srgbClr val="1A1A18"/>
                          </a:solidFill>
                        </a:rPr>
                        <a:t>e </a:t>
                      </a:r>
                      <a:r>
                        <a:rPr sz="1050" baseline="-35714" dirty="0" err="1">
                          <a:solidFill>
                            <a:srgbClr val="1A1A18"/>
                          </a:solidFill>
                        </a:rPr>
                        <a:t>uma</a:t>
                      </a:r>
                      <a:r>
                        <a:rPr sz="1050" baseline="-35714" dirty="0">
                          <a:solidFill>
                            <a:srgbClr val="1A1A18"/>
                          </a:solidFill>
                        </a:rPr>
                        <a:t> longa </a:t>
                      </a:r>
                      <a:r>
                        <a:rPr sz="1050" baseline="-35714" dirty="0" err="1">
                          <a:solidFill>
                            <a:srgbClr val="1A1A18"/>
                          </a:solidFill>
                        </a:rPr>
                        <a:t>durabilidade</a:t>
                      </a:r>
                      <a:endParaRPr sz="1050" baseline="-35714" dirty="0">
                        <a:latin typeface="MB Corpo S Text Light"/>
                        <a:cs typeface="MB Corpo S Text Light"/>
                      </a:endParaRPr>
                    </a:p>
                    <a:p>
                      <a:pPr marL="2404745">
                        <a:lnSpc>
                          <a:spcPct val="100000"/>
                        </a:lnSpc>
                        <a:spcBef>
                          <a:spcPts val="114"/>
                        </a:spcBef>
                        <a:tabLst>
                          <a:tab pos="5330190" algn="l"/>
                        </a:tabLst>
                        <a:defRPr>
                          <a:latin typeface="MB Corpo S Text Light"/>
                          <a:cs typeface="MB Corpo S Text Light"/>
                        </a:defRPr>
                      </a:pPr>
                      <a:r>
                        <a:rPr sz="700" dirty="0">
                          <a:solidFill>
                            <a:srgbClr val="009EE3"/>
                          </a:solidFill>
                        </a:rPr>
                        <a:t>	</a:t>
                      </a:r>
                      <a:r>
                        <a:rPr sz="1050" baseline="-35714" dirty="0">
                          <a:solidFill>
                            <a:srgbClr val="1A1A18"/>
                          </a:solidFill>
                        </a:rPr>
                        <a:t>do motor.</a:t>
                      </a:r>
                      <a:endParaRPr sz="1050" baseline="-35714" dirty="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645"/>
                        </a:lnSpc>
                        <a:defRPr sz="700">
                          <a:solidFill>
                            <a:srgbClr val="FFFFFF"/>
                          </a:solidFill>
                          <a:latin typeface="MB Corpo S Text Light"/>
                          <a:cs typeface="MB Corpo S Text Light"/>
                        </a:defRPr>
                      </a:pPr>
                      <a:r>
                        <a:rPr lang="pt-BR" dirty="0"/>
                        <a:t>uso </a:t>
                      </a:r>
                      <a:r>
                        <a:rPr dirty="0"/>
                        <a:t>de </a:t>
                      </a:r>
                      <a:r>
                        <a:rPr dirty="0" err="1"/>
                        <a:t>materiais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extremamente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resistentes</a:t>
                      </a:r>
                      <a:r>
                        <a:rPr lang="pt-BR" dirty="0"/>
                        <a:t> e duráveis.</a:t>
                      </a:r>
                      <a:endParaRPr sz="700" dirty="0">
                        <a:latin typeface="MB Corpo S Text Light"/>
                        <a:cs typeface="MB Corpo S Text Light"/>
                      </a:endParaRPr>
                    </a:p>
                    <a:p>
                      <a:pPr marL="136525" indent="-86360">
                        <a:lnSpc>
                          <a:spcPct val="100000"/>
                        </a:lnSpc>
                        <a:spcBef>
                          <a:spcPts val="380"/>
                        </a:spcBef>
                        <a:buChar char="•"/>
                        <a:tabLst>
                          <a:tab pos="136525" algn="l"/>
                        </a:tabLst>
                        <a:defRPr sz="700">
                          <a:solidFill>
                            <a:srgbClr val="FFFFFF"/>
                          </a:solidFill>
                          <a:latin typeface="MB Corpo S Text Light"/>
                          <a:cs typeface="MB Corpo S Text Light"/>
                        </a:defRPr>
                      </a:pPr>
                      <a:r>
                        <a:rPr dirty="0" err="1"/>
                        <a:t>Combustão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eficaz</a:t>
                      </a:r>
                      <a:r>
                        <a:rPr dirty="0"/>
                        <a:t> e </a:t>
                      </a:r>
                      <a:r>
                        <a:rPr dirty="0" err="1"/>
                        <a:t>ecológica</a:t>
                      </a:r>
                      <a:r>
                        <a:rPr dirty="0"/>
                        <a:t>.</a:t>
                      </a:r>
                      <a:endParaRPr sz="700" dirty="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0" marB="0">
                    <a:solidFill>
                      <a:srgbClr val="009EE3"/>
                    </a:solidFill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645"/>
                        </a:lnSpc>
                        <a:defRPr sz="700">
                          <a:solidFill>
                            <a:srgbClr val="1A1A18"/>
                          </a:solidFill>
                          <a:latin typeface="MB Corpo S Text Light"/>
                          <a:cs typeface="MB Corpo S Text Light"/>
                        </a:defRPr>
                      </a:pPr>
                      <a:r>
                        <a:rPr lang="pt-BR" dirty="0"/>
                        <a:t>cada tipo de </a:t>
                      </a:r>
                      <a:r>
                        <a:rPr dirty="0"/>
                        <a:t>motor Mercedes-Benz.</a:t>
                      </a:r>
                      <a:endParaRPr sz="700" dirty="0">
                        <a:latin typeface="MB Corpo S Text Light"/>
                        <a:cs typeface="MB Corpo S Text Ligh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5" name="object 5"/>
          <p:cNvGrpSpPr/>
          <p:nvPr/>
        </p:nvGrpSpPr>
        <p:grpSpPr>
          <a:xfrm>
            <a:off x="609214" y="3178308"/>
            <a:ext cx="6972300" cy="3175"/>
            <a:chOff x="609214" y="3178308"/>
            <a:chExt cx="6972300" cy="3175"/>
          </a:xfrm>
        </p:grpSpPr>
        <p:sp>
          <p:nvSpPr>
            <p:cNvPr id="6" name="object 6"/>
            <p:cNvSpPr/>
            <p:nvPr/>
          </p:nvSpPr>
          <p:spPr>
            <a:xfrm>
              <a:off x="609214" y="3179801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4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929180" y="3179801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181455" y="3179801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381398" y="3179801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609214" y="5750548"/>
            <a:ext cx="6972300" cy="3175"/>
            <a:chOff x="609214" y="5750548"/>
            <a:chExt cx="6972300" cy="3175"/>
          </a:xfrm>
        </p:grpSpPr>
        <p:sp>
          <p:nvSpPr>
            <p:cNvPr id="11" name="object 11"/>
            <p:cNvSpPr/>
            <p:nvPr/>
          </p:nvSpPr>
          <p:spPr>
            <a:xfrm>
              <a:off x="609214" y="5752041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4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929180" y="5752041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181455" y="5752041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381398" y="5752041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</p:grpSp>
      <p:sp>
        <p:nvSpPr>
          <p:cNvPr id="15" name="object 15"/>
          <p:cNvSpPr/>
          <p:nvPr/>
        </p:nvSpPr>
        <p:spPr>
          <a:xfrm>
            <a:off x="7649032" y="3179801"/>
            <a:ext cx="1793875" cy="0"/>
          </a:xfrm>
          <a:custGeom>
            <a:avLst/>
            <a:gdLst/>
            <a:ahLst/>
            <a:cxnLst/>
            <a:rect l="l" t="t" r="r" b="b"/>
            <a:pathLst>
              <a:path w="1793875">
                <a:moveTo>
                  <a:pt x="0" y="0"/>
                </a:moveTo>
                <a:lnTo>
                  <a:pt x="1793797" y="0"/>
                </a:lnTo>
              </a:path>
            </a:pathLst>
          </a:custGeom>
          <a:ln w="3175">
            <a:solidFill>
              <a:srgbClr val="009EE3"/>
            </a:solidFill>
          </a:ln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649032" y="5752041"/>
            <a:ext cx="1793875" cy="0"/>
          </a:xfrm>
          <a:custGeom>
            <a:avLst/>
            <a:gdLst/>
            <a:ahLst/>
            <a:cxnLst/>
            <a:rect l="l" t="t" r="r" b="b"/>
            <a:pathLst>
              <a:path w="1793875">
                <a:moveTo>
                  <a:pt x="0" y="0"/>
                </a:moveTo>
                <a:lnTo>
                  <a:pt x="1793797" y="0"/>
                </a:lnTo>
              </a:path>
            </a:pathLst>
          </a:custGeom>
          <a:ln w="3175">
            <a:solidFill>
              <a:srgbClr val="009EE3"/>
            </a:solidFill>
          </a:ln>
        </p:spPr>
        <p:txBody>
          <a:bodyPr wrap="square" lIns="0" tIns="0" rIns="0" bIns="0"/>
          <a:lstStyle/>
          <a:p>
            <a:endParaRPr/>
          </a:p>
        </p:txBody>
      </p: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15541" y="2312332"/>
            <a:ext cx="1091423" cy="553297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644274" y="3243313"/>
            <a:ext cx="1010285" cy="614680"/>
          </a:xfrm>
          <a:prstGeom prst="rect">
            <a:avLst/>
          </a:prstGeom>
        </p:spPr>
        <p:txBody>
          <a:bodyPr vert="horz" wrap="square" lIns="0" tIns="6604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  <a:defRPr sz="950" b="1">
                <a:solidFill>
                  <a:srgbClr val="009EE3"/>
                </a:solidFill>
                <a:latin typeface="MB Corpo S Text"/>
                <a:cs typeface="MB Corpo S Text"/>
              </a:defRPr>
            </a:pPr>
            <a:r>
              <a:t>Bateria de partida.</a:t>
            </a:r>
            <a:endParaRPr sz="950">
              <a:latin typeface="MB Corpo S Text"/>
              <a:cs typeface="MB Corpo S Text"/>
            </a:endParaRPr>
          </a:p>
          <a:p>
            <a:pPr marL="12700" marR="5080">
              <a:lnSpc>
                <a:spcPct val="113300"/>
              </a:lnSpc>
              <a:spcBef>
                <a:spcPts val="220"/>
              </a:spcBef>
              <a:defRPr sz="70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Produto de alto desempenho completamente livre de manutenção com uma longa vida útil.</a:t>
            </a:r>
            <a:endParaRPr sz="700">
              <a:latin typeface="MB Corpo S Text Light"/>
              <a:cs typeface="MB Corpo S Text Light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940462" y="3230568"/>
            <a:ext cx="1139825" cy="1113790"/>
            <a:chOff x="1940462" y="3230568"/>
            <a:chExt cx="1139825" cy="1113790"/>
          </a:xfrm>
        </p:grpSpPr>
        <p:pic>
          <p:nvPicPr>
            <p:cNvPr id="20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30707" y="3230568"/>
              <a:ext cx="1049203" cy="710744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1947925" y="3943678"/>
              <a:ext cx="393065" cy="393065"/>
            </a:xfrm>
            <a:custGeom>
              <a:avLst/>
              <a:gdLst/>
              <a:ahLst/>
              <a:cxnLst/>
              <a:rect l="l" t="t" r="r" b="b"/>
              <a:pathLst>
                <a:path w="393064" h="393064">
                  <a:moveTo>
                    <a:pt x="392905" y="196446"/>
                  </a:moveTo>
                  <a:lnTo>
                    <a:pt x="387716" y="241490"/>
                  </a:lnTo>
                  <a:lnTo>
                    <a:pt x="372938" y="282840"/>
                  </a:lnTo>
                  <a:lnTo>
                    <a:pt x="349748" y="319315"/>
                  </a:lnTo>
                  <a:lnTo>
                    <a:pt x="319327" y="349736"/>
                  </a:lnTo>
                  <a:lnTo>
                    <a:pt x="282852" y="372926"/>
                  </a:lnTo>
                  <a:lnTo>
                    <a:pt x="241502" y="387704"/>
                  </a:lnTo>
                  <a:lnTo>
                    <a:pt x="196458" y="392893"/>
                  </a:lnTo>
                  <a:lnTo>
                    <a:pt x="151409" y="387704"/>
                  </a:lnTo>
                  <a:lnTo>
                    <a:pt x="110057" y="372926"/>
                  </a:lnTo>
                  <a:lnTo>
                    <a:pt x="73580" y="349736"/>
                  </a:lnTo>
                  <a:lnTo>
                    <a:pt x="43157" y="319315"/>
                  </a:lnTo>
                  <a:lnTo>
                    <a:pt x="19966" y="282840"/>
                  </a:lnTo>
                  <a:lnTo>
                    <a:pt x="5188" y="241490"/>
                  </a:lnTo>
                  <a:lnTo>
                    <a:pt x="0" y="196446"/>
                  </a:lnTo>
                  <a:lnTo>
                    <a:pt x="5188" y="151402"/>
                  </a:lnTo>
                  <a:lnTo>
                    <a:pt x="19966" y="110052"/>
                  </a:lnTo>
                  <a:lnTo>
                    <a:pt x="43157" y="73577"/>
                  </a:lnTo>
                  <a:lnTo>
                    <a:pt x="73580" y="43156"/>
                  </a:lnTo>
                  <a:lnTo>
                    <a:pt x="110057" y="19966"/>
                  </a:lnTo>
                  <a:lnTo>
                    <a:pt x="151409" y="5188"/>
                  </a:lnTo>
                  <a:lnTo>
                    <a:pt x="196458" y="0"/>
                  </a:lnTo>
                  <a:lnTo>
                    <a:pt x="241502" y="5188"/>
                  </a:lnTo>
                  <a:lnTo>
                    <a:pt x="282852" y="19966"/>
                  </a:lnTo>
                  <a:lnTo>
                    <a:pt x="319327" y="43156"/>
                  </a:lnTo>
                  <a:lnTo>
                    <a:pt x="349748" y="73577"/>
                  </a:lnTo>
                  <a:lnTo>
                    <a:pt x="372938" y="110052"/>
                  </a:lnTo>
                  <a:lnTo>
                    <a:pt x="387716" y="151402"/>
                  </a:lnTo>
                  <a:lnTo>
                    <a:pt x="392905" y="196446"/>
                  </a:lnTo>
                  <a:close/>
                </a:path>
              </a:pathLst>
            </a:custGeom>
            <a:ln w="14924">
              <a:solidFill>
                <a:srgbClr val="009EE3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038947" y="3990043"/>
              <a:ext cx="211454" cy="287655"/>
            </a:xfrm>
            <a:custGeom>
              <a:avLst/>
              <a:gdLst/>
              <a:ahLst/>
              <a:cxnLst/>
              <a:rect l="l" t="t" r="r" b="b"/>
              <a:pathLst>
                <a:path w="211455" h="287654">
                  <a:moveTo>
                    <a:pt x="54063" y="224840"/>
                  </a:moveTo>
                  <a:lnTo>
                    <a:pt x="48602" y="219392"/>
                  </a:lnTo>
                  <a:lnTo>
                    <a:pt x="41884" y="219392"/>
                  </a:lnTo>
                  <a:lnTo>
                    <a:pt x="35153" y="219392"/>
                  </a:lnTo>
                  <a:lnTo>
                    <a:pt x="29705" y="224840"/>
                  </a:lnTo>
                  <a:lnTo>
                    <a:pt x="29705" y="238290"/>
                  </a:lnTo>
                  <a:lnTo>
                    <a:pt x="35153" y="243738"/>
                  </a:lnTo>
                  <a:lnTo>
                    <a:pt x="48602" y="243738"/>
                  </a:lnTo>
                  <a:lnTo>
                    <a:pt x="54063" y="238290"/>
                  </a:lnTo>
                  <a:lnTo>
                    <a:pt x="54063" y="224840"/>
                  </a:lnTo>
                  <a:close/>
                </a:path>
                <a:path w="211455" h="287654">
                  <a:moveTo>
                    <a:pt x="54063" y="187820"/>
                  </a:moveTo>
                  <a:lnTo>
                    <a:pt x="48602" y="182372"/>
                  </a:lnTo>
                  <a:lnTo>
                    <a:pt x="41884" y="182372"/>
                  </a:lnTo>
                  <a:lnTo>
                    <a:pt x="35153" y="182372"/>
                  </a:lnTo>
                  <a:lnTo>
                    <a:pt x="29705" y="187820"/>
                  </a:lnTo>
                  <a:lnTo>
                    <a:pt x="29705" y="201269"/>
                  </a:lnTo>
                  <a:lnTo>
                    <a:pt x="35153" y="206717"/>
                  </a:lnTo>
                  <a:lnTo>
                    <a:pt x="48602" y="206717"/>
                  </a:lnTo>
                  <a:lnTo>
                    <a:pt x="54063" y="201269"/>
                  </a:lnTo>
                  <a:lnTo>
                    <a:pt x="54063" y="187820"/>
                  </a:lnTo>
                  <a:close/>
                </a:path>
                <a:path w="211455" h="287654">
                  <a:moveTo>
                    <a:pt x="54063" y="150761"/>
                  </a:moveTo>
                  <a:lnTo>
                    <a:pt x="48602" y="145326"/>
                  </a:lnTo>
                  <a:lnTo>
                    <a:pt x="41884" y="145326"/>
                  </a:lnTo>
                  <a:lnTo>
                    <a:pt x="35153" y="145326"/>
                  </a:lnTo>
                  <a:lnTo>
                    <a:pt x="29705" y="150761"/>
                  </a:lnTo>
                  <a:lnTo>
                    <a:pt x="29705" y="164249"/>
                  </a:lnTo>
                  <a:lnTo>
                    <a:pt x="35153" y="169697"/>
                  </a:lnTo>
                  <a:lnTo>
                    <a:pt x="48602" y="169697"/>
                  </a:lnTo>
                  <a:lnTo>
                    <a:pt x="54063" y="164249"/>
                  </a:lnTo>
                  <a:lnTo>
                    <a:pt x="54063" y="150761"/>
                  </a:lnTo>
                  <a:close/>
                </a:path>
                <a:path w="211455" h="287654">
                  <a:moveTo>
                    <a:pt x="54063" y="113753"/>
                  </a:moveTo>
                  <a:lnTo>
                    <a:pt x="48602" y="108305"/>
                  </a:lnTo>
                  <a:lnTo>
                    <a:pt x="41884" y="108305"/>
                  </a:lnTo>
                  <a:lnTo>
                    <a:pt x="35153" y="108305"/>
                  </a:lnTo>
                  <a:lnTo>
                    <a:pt x="29705" y="113753"/>
                  </a:lnTo>
                  <a:lnTo>
                    <a:pt x="29705" y="127228"/>
                  </a:lnTo>
                  <a:lnTo>
                    <a:pt x="35153" y="132664"/>
                  </a:lnTo>
                  <a:lnTo>
                    <a:pt x="48602" y="132664"/>
                  </a:lnTo>
                  <a:lnTo>
                    <a:pt x="54063" y="127228"/>
                  </a:lnTo>
                  <a:lnTo>
                    <a:pt x="54063" y="113753"/>
                  </a:lnTo>
                  <a:close/>
                </a:path>
                <a:path w="211455" h="287654">
                  <a:moveTo>
                    <a:pt x="54063" y="76746"/>
                  </a:moveTo>
                  <a:lnTo>
                    <a:pt x="48602" y="71297"/>
                  </a:lnTo>
                  <a:lnTo>
                    <a:pt x="41884" y="71297"/>
                  </a:lnTo>
                  <a:lnTo>
                    <a:pt x="35153" y="71297"/>
                  </a:lnTo>
                  <a:lnTo>
                    <a:pt x="29705" y="76746"/>
                  </a:lnTo>
                  <a:lnTo>
                    <a:pt x="29705" y="90208"/>
                  </a:lnTo>
                  <a:lnTo>
                    <a:pt x="35153" y="95643"/>
                  </a:lnTo>
                  <a:lnTo>
                    <a:pt x="48602" y="95643"/>
                  </a:lnTo>
                  <a:lnTo>
                    <a:pt x="54063" y="90208"/>
                  </a:lnTo>
                  <a:lnTo>
                    <a:pt x="54063" y="76746"/>
                  </a:lnTo>
                  <a:close/>
                </a:path>
                <a:path w="211455" h="287654">
                  <a:moveTo>
                    <a:pt x="167640" y="46101"/>
                  </a:moveTo>
                  <a:lnTo>
                    <a:pt x="161213" y="34302"/>
                  </a:lnTo>
                  <a:lnTo>
                    <a:pt x="148945" y="11798"/>
                  </a:lnTo>
                  <a:lnTo>
                    <a:pt x="142519" y="0"/>
                  </a:lnTo>
                  <a:lnTo>
                    <a:pt x="116725" y="0"/>
                  </a:lnTo>
                  <a:lnTo>
                    <a:pt x="116725" y="16840"/>
                  </a:lnTo>
                  <a:lnTo>
                    <a:pt x="116725" y="29273"/>
                  </a:lnTo>
                  <a:lnTo>
                    <a:pt x="111696" y="34302"/>
                  </a:lnTo>
                  <a:lnTo>
                    <a:pt x="99263" y="34302"/>
                  </a:lnTo>
                  <a:lnTo>
                    <a:pt x="94221" y="29273"/>
                  </a:lnTo>
                  <a:lnTo>
                    <a:pt x="94221" y="16840"/>
                  </a:lnTo>
                  <a:lnTo>
                    <a:pt x="99263" y="11798"/>
                  </a:lnTo>
                  <a:lnTo>
                    <a:pt x="111696" y="11798"/>
                  </a:lnTo>
                  <a:lnTo>
                    <a:pt x="116725" y="16840"/>
                  </a:lnTo>
                  <a:lnTo>
                    <a:pt x="116725" y="0"/>
                  </a:lnTo>
                  <a:lnTo>
                    <a:pt x="68465" y="0"/>
                  </a:lnTo>
                  <a:lnTo>
                    <a:pt x="43294" y="46101"/>
                  </a:lnTo>
                  <a:lnTo>
                    <a:pt x="167640" y="46101"/>
                  </a:lnTo>
                  <a:close/>
                </a:path>
                <a:path w="211455" h="287654">
                  <a:moveTo>
                    <a:pt x="210947" y="27724"/>
                  </a:moveTo>
                  <a:lnTo>
                    <a:pt x="207670" y="24422"/>
                  </a:lnTo>
                  <a:lnTo>
                    <a:pt x="203606" y="24422"/>
                  </a:lnTo>
                  <a:lnTo>
                    <a:pt x="161188" y="24422"/>
                  </a:lnTo>
                  <a:lnTo>
                    <a:pt x="170154" y="40843"/>
                  </a:lnTo>
                  <a:lnTo>
                    <a:pt x="195580" y="40843"/>
                  </a:lnTo>
                  <a:lnTo>
                    <a:pt x="195580" y="270662"/>
                  </a:lnTo>
                  <a:lnTo>
                    <a:pt x="15367" y="270662"/>
                  </a:lnTo>
                  <a:lnTo>
                    <a:pt x="15367" y="40843"/>
                  </a:lnTo>
                  <a:lnTo>
                    <a:pt x="40805" y="40843"/>
                  </a:lnTo>
                  <a:lnTo>
                    <a:pt x="49771" y="24422"/>
                  </a:lnTo>
                  <a:lnTo>
                    <a:pt x="3289" y="24422"/>
                  </a:lnTo>
                  <a:lnTo>
                    <a:pt x="0" y="27724"/>
                  </a:lnTo>
                  <a:lnTo>
                    <a:pt x="0" y="283781"/>
                  </a:lnTo>
                  <a:lnTo>
                    <a:pt x="3289" y="287083"/>
                  </a:lnTo>
                  <a:lnTo>
                    <a:pt x="207670" y="287083"/>
                  </a:lnTo>
                  <a:lnTo>
                    <a:pt x="210947" y="283781"/>
                  </a:lnTo>
                  <a:lnTo>
                    <a:pt x="210947" y="27724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02311" y="4059126"/>
              <a:ext cx="125244" cy="173769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3181459" y="3230568"/>
            <a:ext cx="2200275" cy="2470785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86360" rIns="0" bIns="0">
            <a:spAutoFit/>
          </a:bodyPr>
          <a:lstStyle/>
          <a:p>
            <a:pPr marL="47625">
              <a:lnSpc>
                <a:spcPct val="100000"/>
              </a:lnSpc>
              <a:spcBef>
                <a:spcPts val="680"/>
              </a:spcBef>
              <a:defRPr sz="700" b="1">
                <a:solidFill>
                  <a:srgbClr val="FFFFFF"/>
                </a:solidFill>
                <a:latin typeface="MB Corpo S Text"/>
                <a:cs typeface="MB Corpo S Text"/>
              </a:defRPr>
            </a:pPr>
            <a:r>
              <a:t>Vantagens da tecnologia AGM:</a:t>
            </a:r>
            <a:endParaRPr sz="700">
              <a:latin typeface="MB Corpo S Text"/>
              <a:cs typeface="MB Corpo S Text"/>
            </a:endParaRPr>
          </a:p>
          <a:p>
            <a:pPr marL="133985" marR="475615" indent="-86995">
              <a:lnSpc>
                <a:spcPct val="113300"/>
              </a:lnSpc>
              <a:spcBef>
                <a:spcPts val="265"/>
              </a:spcBef>
              <a:buChar char="•"/>
              <a:tabLst>
                <a:tab pos="133985" algn="l"/>
              </a:tabLst>
              <a:defRPr sz="700">
                <a:solidFill>
                  <a:srgbClr val="FFFFFF"/>
                </a:solidFill>
                <a:latin typeface="MB Corpo S Text Light"/>
                <a:cs typeface="MB Corpo S Text Light"/>
              </a:defRPr>
            </a:pPr>
            <a:r>
              <a:t>Vida útil três vezes mais longa devido à alta estabilidade do ciclo e estabilidade química.</a:t>
            </a:r>
            <a:endParaRPr sz="700">
              <a:latin typeface="MB Corpo S Text Light"/>
              <a:cs typeface="MB Corpo S Text Light"/>
            </a:endParaRPr>
          </a:p>
          <a:p>
            <a:pPr marL="133985" indent="-86360">
              <a:lnSpc>
                <a:spcPct val="100000"/>
              </a:lnSpc>
              <a:spcBef>
                <a:spcPts val="380"/>
              </a:spcBef>
              <a:buChar char="•"/>
              <a:tabLst>
                <a:tab pos="133985" algn="l"/>
              </a:tabLst>
              <a:defRPr sz="700">
                <a:solidFill>
                  <a:srgbClr val="FFFFFF"/>
                </a:solidFill>
                <a:latin typeface="MB Corpo S Text Light"/>
                <a:cs typeface="MB Corpo S Text Light"/>
              </a:defRPr>
            </a:pPr>
            <a:r>
              <a:t>Propriedades de partida a frio particularmente boas.</a:t>
            </a:r>
            <a:endParaRPr sz="700">
              <a:latin typeface="MB Corpo S Text Light"/>
              <a:cs typeface="MB Corpo S Text Light"/>
            </a:endParaRPr>
          </a:p>
          <a:p>
            <a:pPr marL="133985" marR="260350" indent="-86995">
              <a:lnSpc>
                <a:spcPct val="113300"/>
              </a:lnSpc>
              <a:spcBef>
                <a:spcPts val="265"/>
              </a:spcBef>
              <a:buChar char="•"/>
              <a:tabLst>
                <a:tab pos="133985" algn="l"/>
              </a:tabLst>
              <a:defRPr sz="700">
                <a:solidFill>
                  <a:srgbClr val="FFFFFF"/>
                </a:solidFill>
                <a:latin typeface="MB Corpo S Text Light"/>
                <a:cs typeface="MB Corpo S Text Light"/>
              </a:defRPr>
            </a:pPr>
            <a:r>
              <a:t>Poderoso e, portanto, perfeito para veículos luxuosamente equipados.</a:t>
            </a:r>
            <a:endParaRPr sz="700">
              <a:latin typeface="MB Corpo S Text Light"/>
              <a:cs typeface="MB Corpo S Text Light"/>
            </a:endParaRPr>
          </a:p>
          <a:p>
            <a:pPr marL="133985" indent="-86360">
              <a:lnSpc>
                <a:spcPct val="100000"/>
              </a:lnSpc>
              <a:spcBef>
                <a:spcPts val="380"/>
              </a:spcBef>
              <a:buChar char="•"/>
              <a:tabLst>
                <a:tab pos="133985" algn="l"/>
              </a:tabLst>
              <a:defRPr sz="700">
                <a:solidFill>
                  <a:srgbClr val="FFFFFF"/>
                </a:solidFill>
                <a:latin typeface="MB Corpo S Text Light"/>
                <a:cs typeface="MB Corpo S Text Light"/>
              </a:defRPr>
            </a:pPr>
            <a:r>
              <a:t>Insensível a descargas profundas.</a:t>
            </a:r>
            <a:endParaRPr sz="700">
              <a:latin typeface="MB Corpo S Text Light"/>
              <a:cs typeface="MB Corpo S Text Light"/>
            </a:endParaRPr>
          </a:p>
          <a:p>
            <a:pPr marL="132080" indent="-84455">
              <a:lnSpc>
                <a:spcPct val="100000"/>
              </a:lnSpc>
              <a:spcBef>
                <a:spcPts val="380"/>
              </a:spcBef>
              <a:buChar char="•"/>
              <a:tabLst>
                <a:tab pos="132080" algn="l"/>
              </a:tabLst>
              <a:defRPr sz="700">
                <a:solidFill>
                  <a:srgbClr val="FFFFFF"/>
                </a:solidFill>
                <a:latin typeface="MB Corpo S Text Light"/>
                <a:cs typeface="MB Corpo S Text Light"/>
              </a:defRPr>
            </a:pPr>
            <a:r>
              <a:t>Tem uma descarga espontânea mais baixa.</a:t>
            </a:r>
            <a:endParaRPr sz="700">
              <a:latin typeface="MB Corpo S Text Light"/>
              <a:cs typeface="MB Corpo S Text Light"/>
            </a:endParaRPr>
          </a:p>
          <a:p>
            <a:pPr marL="133985" indent="-86360">
              <a:lnSpc>
                <a:spcPct val="100000"/>
              </a:lnSpc>
              <a:spcBef>
                <a:spcPts val="375"/>
              </a:spcBef>
              <a:buChar char="•"/>
              <a:tabLst>
                <a:tab pos="133985" algn="l"/>
              </a:tabLst>
              <a:defRPr sz="700">
                <a:solidFill>
                  <a:srgbClr val="FFFFFF"/>
                </a:solidFill>
                <a:latin typeface="MB Corpo S Text Light"/>
                <a:cs typeface="MB Corpo S Text Light"/>
              </a:defRPr>
            </a:pPr>
            <a:r>
              <a:t>100% de segurança contra tombamento e vazamento.</a:t>
            </a:r>
            <a:endParaRPr sz="700">
              <a:latin typeface="MB Corpo S Text Light"/>
              <a:cs typeface="MB Corpo S Text Light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Font typeface="MB Corpo S Text Light"/>
              <a:buChar char="•"/>
            </a:pPr>
            <a:endParaRPr sz="800">
              <a:latin typeface="MB Corpo S Text Light"/>
              <a:cs typeface="MB Corpo S Text Light"/>
            </a:endParaRPr>
          </a:p>
          <a:p>
            <a:pPr marL="47625">
              <a:lnSpc>
                <a:spcPct val="100000"/>
              </a:lnSpc>
              <a:spcBef>
                <a:spcPts val="575"/>
              </a:spcBef>
              <a:defRPr sz="700" b="1">
                <a:solidFill>
                  <a:srgbClr val="FFFFFF"/>
                </a:solidFill>
                <a:latin typeface="MB Corpo S Text"/>
                <a:cs typeface="MB Corpo S Text"/>
              </a:defRPr>
            </a:pPr>
            <a:r>
              <a:t>Vantagens da tecnologia de chumbo-cálcio-prata:</a:t>
            </a:r>
            <a:endParaRPr sz="700">
              <a:latin typeface="MB Corpo S Text"/>
              <a:cs typeface="MB Corpo S Text"/>
            </a:endParaRPr>
          </a:p>
          <a:p>
            <a:pPr marL="133985" marR="339090" indent="-86995">
              <a:lnSpc>
                <a:spcPct val="113300"/>
              </a:lnSpc>
              <a:spcBef>
                <a:spcPts val="265"/>
              </a:spcBef>
              <a:buChar char="•"/>
              <a:tabLst>
                <a:tab pos="133985" algn="l"/>
              </a:tabLst>
              <a:defRPr sz="700">
                <a:solidFill>
                  <a:srgbClr val="FFFFFF"/>
                </a:solidFill>
                <a:latin typeface="MB Corpo S Text Light"/>
                <a:cs typeface="MB Corpo S Text Light"/>
              </a:defRPr>
            </a:pPr>
            <a:r>
              <a:t>Vida útil até 20% mais longa em comparação com as baterias convencionais.</a:t>
            </a:r>
            <a:endParaRPr sz="700">
              <a:latin typeface="MB Corpo S Text Light"/>
              <a:cs typeface="MB Corpo S Text Light"/>
            </a:endParaRPr>
          </a:p>
          <a:p>
            <a:pPr marL="133985" marR="404495" indent="-86995">
              <a:lnSpc>
                <a:spcPct val="113300"/>
              </a:lnSpc>
              <a:spcBef>
                <a:spcPts val="265"/>
              </a:spcBef>
              <a:buChar char="•"/>
              <a:tabLst>
                <a:tab pos="133985" algn="l"/>
              </a:tabLst>
              <a:defRPr sz="700">
                <a:solidFill>
                  <a:srgbClr val="FFFFFF"/>
                </a:solidFill>
                <a:latin typeface="MB Corpo S Text Light"/>
                <a:cs typeface="MB Corpo S Text Light"/>
              </a:defRPr>
            </a:pPr>
            <a:r>
              <a:t>Mais resistente a curtos percursos e partida a frio do que as baterias convencionais.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416464" y="3290210"/>
            <a:ext cx="2044786" cy="614655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99060" marR="8890" indent="-86995">
              <a:lnSpc>
                <a:spcPct val="113300"/>
              </a:lnSpc>
              <a:spcBef>
                <a:spcPts val="100"/>
              </a:spcBef>
              <a:buChar char="•"/>
              <a:tabLst>
                <a:tab pos="99060" algn="l"/>
              </a:tabLst>
              <a:defRPr sz="70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/>
              <a:t>Com a </a:t>
            </a:r>
            <a:r>
              <a:rPr dirty="0" err="1"/>
              <a:t>bateria</a:t>
            </a:r>
            <a:r>
              <a:rPr dirty="0"/>
              <a:t> de </a:t>
            </a:r>
            <a:r>
              <a:rPr dirty="0" err="1"/>
              <a:t>partida</a:t>
            </a:r>
            <a:r>
              <a:rPr dirty="0"/>
              <a:t> original Mercedes-Benz, o </a:t>
            </a:r>
            <a:r>
              <a:rPr dirty="0" err="1"/>
              <a:t>seu</a:t>
            </a:r>
            <a:r>
              <a:rPr dirty="0"/>
              <a:t> </a:t>
            </a:r>
            <a:r>
              <a:rPr dirty="0" err="1"/>
              <a:t>cliente</a:t>
            </a:r>
            <a:r>
              <a:rPr dirty="0"/>
              <a:t> </a:t>
            </a:r>
            <a:r>
              <a:rPr dirty="0" err="1"/>
              <a:t>recebe</a:t>
            </a:r>
            <a:r>
              <a:rPr dirty="0"/>
              <a:t> um </a:t>
            </a:r>
            <a:r>
              <a:rPr dirty="0" err="1"/>
              <a:t>produto</a:t>
            </a:r>
            <a:r>
              <a:rPr dirty="0"/>
              <a:t> de </a:t>
            </a:r>
            <a:r>
              <a:rPr dirty="0" err="1"/>
              <a:t>alta</a:t>
            </a:r>
            <a:r>
              <a:rPr dirty="0"/>
              <a:t> </a:t>
            </a:r>
            <a:r>
              <a:rPr dirty="0" err="1"/>
              <a:t>qualidade</a:t>
            </a:r>
            <a:r>
              <a:rPr dirty="0"/>
              <a:t>,</a:t>
            </a:r>
            <a:endParaRPr sz="700" dirty="0">
              <a:latin typeface="MB Corpo S Text Light"/>
              <a:cs typeface="MB Corpo S Text Light"/>
            </a:endParaRPr>
          </a:p>
          <a:p>
            <a:pPr marL="99060" marR="5080">
              <a:lnSpc>
                <a:spcPct val="113300"/>
              </a:lnSpc>
              <a:defRPr sz="70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/>
              <a:t>que é </a:t>
            </a:r>
            <a:r>
              <a:rPr dirty="0" err="1"/>
              <a:t>perfeitamente</a:t>
            </a:r>
            <a:r>
              <a:rPr dirty="0"/>
              <a:t> </a:t>
            </a:r>
            <a:r>
              <a:rPr dirty="0" err="1"/>
              <a:t>compatível</a:t>
            </a:r>
            <a:r>
              <a:rPr dirty="0"/>
              <a:t> com a </a:t>
            </a:r>
            <a:r>
              <a:rPr dirty="0" err="1"/>
              <a:t>demanda</a:t>
            </a:r>
            <a:r>
              <a:rPr dirty="0"/>
              <a:t> de </a:t>
            </a:r>
            <a:r>
              <a:rPr dirty="0" err="1"/>
              <a:t>energia</a:t>
            </a:r>
            <a:r>
              <a:rPr dirty="0"/>
              <a:t> do </a:t>
            </a:r>
            <a:r>
              <a:rPr dirty="0" err="1"/>
              <a:t>seu</a:t>
            </a:r>
            <a:r>
              <a:rPr dirty="0"/>
              <a:t> </a:t>
            </a:r>
            <a:r>
              <a:rPr dirty="0" err="1"/>
              <a:t>veículo</a:t>
            </a:r>
            <a:r>
              <a:rPr dirty="0"/>
              <a:t> e </a:t>
            </a:r>
            <a:r>
              <a:rPr dirty="0" err="1"/>
              <a:t>pode</a:t>
            </a:r>
            <a:r>
              <a:rPr dirty="0"/>
              <a:t> ser </a:t>
            </a:r>
            <a:r>
              <a:rPr dirty="0" err="1"/>
              <a:t>armazenado</a:t>
            </a:r>
            <a:r>
              <a:rPr dirty="0"/>
              <a:t> </a:t>
            </a:r>
            <a:r>
              <a:rPr dirty="0" err="1"/>
              <a:t>por</a:t>
            </a:r>
            <a:r>
              <a:rPr dirty="0"/>
              <a:t> </a:t>
            </a:r>
            <a:r>
              <a:rPr dirty="0" err="1"/>
              <a:t>mais</a:t>
            </a:r>
            <a:r>
              <a:rPr dirty="0"/>
              <a:t> tempo do que as </a:t>
            </a:r>
            <a:r>
              <a:rPr dirty="0" err="1"/>
              <a:t>baterias</a:t>
            </a:r>
            <a:r>
              <a:rPr dirty="0"/>
              <a:t> IAM </a:t>
            </a:r>
            <a:r>
              <a:rPr dirty="0" err="1"/>
              <a:t>convencionais</a:t>
            </a:r>
            <a:r>
              <a:rPr dirty="0"/>
              <a:t>.</a:t>
            </a:r>
            <a:endParaRPr sz="700" dirty="0">
              <a:latin typeface="MB Corpo S Text Light"/>
              <a:cs typeface="MB Corpo S Text Ligh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684112" y="3290210"/>
            <a:ext cx="1758727" cy="1260473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97155" marR="238760" indent="-85090">
              <a:lnSpc>
                <a:spcPct val="113300"/>
              </a:lnSpc>
              <a:spcBef>
                <a:spcPts val="100"/>
              </a:spcBef>
              <a:buChar char="•"/>
              <a:tabLst>
                <a:tab pos="97155" algn="l"/>
              </a:tabLst>
              <a:defRPr sz="700">
                <a:solidFill>
                  <a:srgbClr val="009EE3"/>
                </a:solidFill>
                <a:latin typeface="MB Corpo S Text Light"/>
                <a:cs typeface="MB Corpo S Text Light"/>
              </a:defRPr>
            </a:pPr>
            <a:r>
              <a:rPr dirty="0"/>
              <a:t>AGM </a:t>
            </a:r>
            <a:r>
              <a:rPr dirty="0" err="1"/>
              <a:t>significa</a:t>
            </a:r>
            <a:r>
              <a:rPr dirty="0"/>
              <a:t> Absorbent Glass Mat (manta de </a:t>
            </a:r>
            <a:r>
              <a:rPr dirty="0" err="1"/>
              <a:t>fibra</a:t>
            </a:r>
            <a:r>
              <a:rPr dirty="0"/>
              <a:t> de </a:t>
            </a:r>
            <a:r>
              <a:rPr dirty="0" err="1"/>
              <a:t>vidro</a:t>
            </a:r>
            <a:r>
              <a:rPr dirty="0"/>
              <a:t> </a:t>
            </a:r>
            <a:r>
              <a:rPr dirty="0" err="1"/>
              <a:t>absorvente</a:t>
            </a:r>
            <a:r>
              <a:rPr dirty="0"/>
              <a:t>).</a:t>
            </a:r>
            <a:endParaRPr sz="700" dirty="0">
              <a:latin typeface="MB Corpo S Text Light"/>
              <a:cs typeface="MB Corpo S Text Light"/>
            </a:endParaRPr>
          </a:p>
          <a:p>
            <a:pPr marL="97155" marR="5080">
              <a:lnSpc>
                <a:spcPct val="113300"/>
              </a:lnSpc>
              <a:defRPr sz="700">
                <a:solidFill>
                  <a:srgbClr val="009EE3"/>
                </a:solidFill>
                <a:latin typeface="MB Corpo S Text Light"/>
                <a:cs typeface="MB Corpo S Text Light"/>
              </a:defRPr>
            </a:pPr>
            <a:r>
              <a:rPr dirty="0"/>
              <a:t>Uma manta de </a:t>
            </a:r>
            <a:r>
              <a:rPr dirty="0" err="1"/>
              <a:t>fibra</a:t>
            </a:r>
            <a:r>
              <a:rPr dirty="0"/>
              <a:t> de </a:t>
            </a:r>
            <a:r>
              <a:rPr dirty="0" err="1"/>
              <a:t>vidro</a:t>
            </a:r>
            <a:r>
              <a:rPr dirty="0"/>
              <a:t> é </a:t>
            </a:r>
            <a:r>
              <a:rPr dirty="0" err="1"/>
              <a:t>saturada</a:t>
            </a:r>
            <a:r>
              <a:rPr dirty="0"/>
              <a:t> com </a:t>
            </a:r>
            <a:r>
              <a:rPr dirty="0" err="1"/>
              <a:t>ácido</a:t>
            </a:r>
            <a:r>
              <a:rPr dirty="0"/>
              <a:t> </a:t>
            </a:r>
            <a:r>
              <a:rPr dirty="0" err="1"/>
              <a:t>sulfúrico</a:t>
            </a:r>
            <a:r>
              <a:rPr dirty="0"/>
              <a:t>. Ao </a:t>
            </a:r>
            <a:r>
              <a:rPr dirty="0" err="1"/>
              <a:t>contrário</a:t>
            </a:r>
            <a:r>
              <a:rPr dirty="0"/>
              <a:t> das </a:t>
            </a:r>
            <a:r>
              <a:rPr dirty="0" err="1"/>
              <a:t>baterias</a:t>
            </a:r>
            <a:r>
              <a:rPr dirty="0"/>
              <a:t> de </a:t>
            </a:r>
            <a:r>
              <a:rPr dirty="0" err="1"/>
              <a:t>carro</a:t>
            </a:r>
            <a:r>
              <a:rPr dirty="0"/>
              <a:t> </a:t>
            </a:r>
            <a:r>
              <a:rPr dirty="0" err="1"/>
              <a:t>normais</a:t>
            </a:r>
            <a:r>
              <a:rPr dirty="0"/>
              <a:t>, </a:t>
            </a:r>
            <a:r>
              <a:rPr dirty="0" err="1"/>
              <a:t>não</a:t>
            </a:r>
            <a:r>
              <a:rPr dirty="0"/>
              <a:t> </a:t>
            </a:r>
            <a:r>
              <a:rPr dirty="0" err="1"/>
              <a:t>há</a:t>
            </a:r>
            <a:r>
              <a:rPr dirty="0"/>
              <a:t> </a:t>
            </a:r>
            <a:r>
              <a:rPr dirty="0" err="1"/>
              <a:t>mais</a:t>
            </a:r>
            <a:r>
              <a:rPr dirty="0"/>
              <a:t> </a:t>
            </a:r>
            <a:r>
              <a:rPr dirty="0" err="1"/>
              <a:t>nenhum</a:t>
            </a:r>
            <a:r>
              <a:rPr dirty="0"/>
              <a:t> </a:t>
            </a:r>
            <a:r>
              <a:rPr dirty="0" err="1"/>
              <a:t>líquido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bateria</a:t>
            </a:r>
            <a:r>
              <a:rPr dirty="0"/>
              <a:t> que </a:t>
            </a:r>
            <a:r>
              <a:rPr dirty="0" err="1"/>
              <a:t>poderia</a:t>
            </a:r>
            <a:r>
              <a:rPr dirty="0"/>
              <a:t> </a:t>
            </a:r>
            <a:r>
              <a:rPr dirty="0" err="1"/>
              <a:t>vazar</a:t>
            </a:r>
            <a:r>
              <a:rPr dirty="0"/>
              <a:t> </a:t>
            </a:r>
            <a:r>
              <a:rPr dirty="0" err="1"/>
              <a:t>em</a:t>
            </a:r>
            <a:r>
              <a:rPr dirty="0"/>
              <a:t> um </a:t>
            </a:r>
            <a:r>
              <a:rPr dirty="0" err="1"/>
              <a:t>acidente</a:t>
            </a:r>
            <a:r>
              <a:rPr dirty="0"/>
              <a:t>, </a:t>
            </a:r>
            <a:r>
              <a:rPr dirty="0" err="1"/>
              <a:t>por</a:t>
            </a:r>
            <a:r>
              <a:rPr dirty="0"/>
              <a:t> </a:t>
            </a:r>
            <a:r>
              <a:rPr dirty="0" err="1"/>
              <a:t>exemplo</a:t>
            </a:r>
            <a:r>
              <a:rPr dirty="0"/>
              <a:t>.</a:t>
            </a:r>
            <a:endParaRPr sz="700" dirty="0">
              <a:latin typeface="MB Corpo S Text Light"/>
              <a:cs typeface="MB Corpo S Text Light"/>
            </a:endParaRPr>
          </a:p>
          <a:p>
            <a:pPr marL="99060" indent="-86360">
              <a:lnSpc>
                <a:spcPct val="100000"/>
              </a:lnSpc>
              <a:spcBef>
                <a:spcPts val="375"/>
              </a:spcBef>
              <a:buChar char="•"/>
              <a:tabLst>
                <a:tab pos="99060" algn="l"/>
              </a:tabLst>
              <a:defRPr sz="700">
                <a:solidFill>
                  <a:srgbClr val="009EE3"/>
                </a:solidFill>
                <a:latin typeface="MB Corpo S Text Light"/>
                <a:cs typeface="MB Corpo S Text Light"/>
              </a:defRPr>
            </a:pPr>
            <a:r>
              <a:rPr dirty="0"/>
              <a:t>As </a:t>
            </a:r>
            <a:r>
              <a:rPr dirty="0" err="1"/>
              <a:t>baterias</a:t>
            </a:r>
            <a:r>
              <a:rPr dirty="0"/>
              <a:t> AGM </a:t>
            </a:r>
            <a:r>
              <a:rPr dirty="0" err="1"/>
              <a:t>são</a:t>
            </a:r>
            <a:r>
              <a:rPr dirty="0"/>
              <a:t> </a:t>
            </a:r>
            <a:r>
              <a:rPr dirty="0" err="1"/>
              <a:t>ideais</a:t>
            </a:r>
            <a:endParaRPr sz="700" dirty="0">
              <a:latin typeface="MB Corpo S Text Light"/>
              <a:cs typeface="MB Corpo S Text Light"/>
            </a:endParaRPr>
          </a:p>
          <a:p>
            <a:pPr marL="99060" marR="65405">
              <a:lnSpc>
                <a:spcPct val="113300"/>
              </a:lnSpc>
              <a:defRPr sz="700">
                <a:solidFill>
                  <a:srgbClr val="009EE3"/>
                </a:solidFill>
                <a:latin typeface="MB Corpo S Text Light"/>
                <a:cs typeface="MB Corpo S Text Light"/>
              </a:defRPr>
            </a:pPr>
            <a:r>
              <a:rPr dirty="0"/>
              <a:t>para </a:t>
            </a:r>
            <a:r>
              <a:rPr dirty="0" err="1"/>
              <a:t>veículos</a:t>
            </a:r>
            <a:r>
              <a:rPr dirty="0"/>
              <a:t> com </a:t>
            </a:r>
            <a:r>
              <a:rPr dirty="0" err="1"/>
              <a:t>muitos</a:t>
            </a:r>
            <a:r>
              <a:rPr dirty="0"/>
              <a:t> </a:t>
            </a:r>
            <a:r>
              <a:rPr dirty="0" err="1"/>
              <a:t>consumidores</a:t>
            </a:r>
            <a:r>
              <a:rPr dirty="0"/>
              <a:t> </a:t>
            </a:r>
            <a:r>
              <a:rPr dirty="0" err="1"/>
              <a:t>elétricos</a:t>
            </a:r>
            <a:r>
              <a:rPr dirty="0"/>
              <a:t> e </a:t>
            </a:r>
            <a:r>
              <a:rPr dirty="0" err="1"/>
              <a:t>função</a:t>
            </a:r>
            <a:r>
              <a:rPr dirty="0"/>
              <a:t> start-stop.</a:t>
            </a:r>
            <a:endParaRPr sz="700" dirty="0">
              <a:latin typeface="MB Corpo S Text Light"/>
              <a:cs typeface="MB Corpo S Text Light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10661262" y="3178308"/>
            <a:ext cx="6972300" cy="3175"/>
            <a:chOff x="10661262" y="3178308"/>
            <a:chExt cx="6972300" cy="3175"/>
          </a:xfrm>
        </p:grpSpPr>
        <p:sp>
          <p:nvSpPr>
            <p:cNvPr id="28" name="object 28"/>
            <p:cNvSpPr/>
            <p:nvPr/>
          </p:nvSpPr>
          <p:spPr>
            <a:xfrm>
              <a:off x="10661262" y="3179801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5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1981228" y="3179801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3233502" y="3179801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5433445" y="3179801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10661262" y="4295202"/>
            <a:ext cx="6972300" cy="3175"/>
            <a:chOff x="10661262" y="4295202"/>
            <a:chExt cx="6972300" cy="3175"/>
          </a:xfrm>
        </p:grpSpPr>
        <p:sp>
          <p:nvSpPr>
            <p:cNvPr id="33" name="object 33"/>
            <p:cNvSpPr/>
            <p:nvPr/>
          </p:nvSpPr>
          <p:spPr>
            <a:xfrm>
              <a:off x="10661262" y="4296695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5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1981228" y="4296695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3233502" y="4296695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5433445" y="4296695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10661262" y="5412096"/>
            <a:ext cx="6972300" cy="3175"/>
            <a:chOff x="10661262" y="5412096"/>
            <a:chExt cx="6972300" cy="3175"/>
          </a:xfrm>
        </p:grpSpPr>
        <p:sp>
          <p:nvSpPr>
            <p:cNvPr id="38" name="object 38"/>
            <p:cNvSpPr/>
            <p:nvPr/>
          </p:nvSpPr>
          <p:spPr>
            <a:xfrm>
              <a:off x="10661262" y="5413589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5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1981228" y="5413589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3233502" y="5413589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5433445" y="5413589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</p:grpSp>
      <p:pic>
        <p:nvPicPr>
          <p:cNvPr id="42" name="object 4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083867" y="2395287"/>
            <a:ext cx="1046997" cy="452132"/>
          </a:xfrm>
          <a:prstGeom prst="rect">
            <a:avLst/>
          </a:prstGeom>
        </p:spPr>
      </p:pic>
      <p:sp>
        <p:nvSpPr>
          <p:cNvPr id="43" name="object 43"/>
          <p:cNvSpPr txBox="1"/>
          <p:nvPr/>
        </p:nvSpPr>
        <p:spPr>
          <a:xfrm>
            <a:off x="10696323" y="3243313"/>
            <a:ext cx="1161415" cy="735330"/>
          </a:xfrm>
          <a:prstGeom prst="rect">
            <a:avLst/>
          </a:prstGeom>
        </p:spPr>
        <p:txBody>
          <a:bodyPr vert="horz" wrap="square" lIns="0" tIns="6604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  <a:defRPr sz="950" b="1">
                <a:solidFill>
                  <a:srgbClr val="009EE3"/>
                </a:solidFill>
                <a:latin typeface="MB Corpo S Text"/>
                <a:cs typeface="MB Corpo S Text"/>
              </a:defRPr>
            </a:pPr>
            <a:r>
              <a:t>Velas incandescentes.</a:t>
            </a:r>
            <a:endParaRPr sz="950">
              <a:latin typeface="MB Corpo S Text"/>
              <a:cs typeface="MB Corpo S Text"/>
            </a:endParaRPr>
          </a:p>
          <a:p>
            <a:pPr marL="12700" marR="5080">
              <a:lnSpc>
                <a:spcPct val="113300"/>
              </a:lnSpc>
              <a:spcBef>
                <a:spcPts val="220"/>
              </a:spcBef>
              <a:defRPr sz="70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Auxiliam uma partida rápida do motor e uma fase de aquecimento eficaz e ecológica.</a:t>
            </a:r>
            <a:endParaRPr sz="700">
              <a:latin typeface="MB Corpo S Text Light"/>
              <a:cs typeface="MB Corpo S Text Light"/>
            </a:endParaRPr>
          </a:p>
        </p:txBody>
      </p:sp>
      <p:pic>
        <p:nvPicPr>
          <p:cNvPr id="44" name="object 4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2562060" y="3268876"/>
            <a:ext cx="90610" cy="938743"/>
          </a:xfrm>
          <a:prstGeom prst="rect">
            <a:avLst/>
          </a:prstGeom>
        </p:spPr>
      </p:pic>
      <p:sp>
        <p:nvSpPr>
          <p:cNvPr id="45" name="object 45"/>
          <p:cNvSpPr txBox="1"/>
          <p:nvPr/>
        </p:nvSpPr>
        <p:spPr>
          <a:xfrm>
            <a:off x="13233497" y="3230568"/>
            <a:ext cx="2200275" cy="1015365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71755" rIns="0" bIns="0">
            <a:spAutoFit/>
          </a:bodyPr>
          <a:lstStyle/>
          <a:p>
            <a:pPr marL="134620" marR="302260" indent="-86995">
              <a:lnSpc>
                <a:spcPct val="113300"/>
              </a:lnSpc>
              <a:spcBef>
                <a:spcPts val="565"/>
              </a:spcBef>
              <a:buChar char="•"/>
              <a:tabLst>
                <a:tab pos="134620" algn="l"/>
              </a:tabLst>
              <a:defRPr sz="700">
                <a:solidFill>
                  <a:srgbClr val="FFFFFF"/>
                </a:solidFill>
                <a:latin typeface="MB Corpo S Text Light"/>
                <a:cs typeface="MB Corpo S Text Light"/>
              </a:defRPr>
            </a:pPr>
            <a:r>
              <a:rPr dirty="0"/>
              <a:t>Como a </a:t>
            </a:r>
            <a:r>
              <a:rPr dirty="0" err="1"/>
              <a:t>temperatura</a:t>
            </a:r>
            <a:r>
              <a:rPr dirty="0"/>
              <a:t> ideal de </a:t>
            </a:r>
            <a:r>
              <a:rPr dirty="0" err="1"/>
              <a:t>operação</a:t>
            </a:r>
            <a:r>
              <a:rPr dirty="0"/>
              <a:t> é </a:t>
            </a:r>
            <a:r>
              <a:rPr dirty="0" err="1"/>
              <a:t>atingida</a:t>
            </a:r>
            <a:r>
              <a:rPr dirty="0"/>
              <a:t> </a:t>
            </a:r>
            <a:r>
              <a:rPr dirty="0" err="1"/>
              <a:t>rapidamente</a:t>
            </a:r>
            <a:r>
              <a:rPr dirty="0"/>
              <a:t>, as </a:t>
            </a:r>
            <a:r>
              <a:rPr dirty="0" err="1"/>
              <a:t>velas</a:t>
            </a:r>
            <a:r>
              <a:rPr dirty="0"/>
              <a:t> </a:t>
            </a:r>
            <a:r>
              <a:rPr dirty="0" err="1"/>
              <a:t>incandescentes</a:t>
            </a:r>
            <a:r>
              <a:rPr dirty="0"/>
              <a:t> </a:t>
            </a:r>
            <a:r>
              <a:rPr dirty="0" err="1"/>
              <a:t>originais</a:t>
            </a:r>
            <a:r>
              <a:rPr dirty="0"/>
              <a:t> Mercedes-Benz </a:t>
            </a:r>
            <a:r>
              <a:rPr dirty="0" err="1"/>
              <a:t>reduzem</a:t>
            </a:r>
            <a:r>
              <a:rPr dirty="0"/>
              <a:t> o </a:t>
            </a:r>
            <a:r>
              <a:rPr dirty="0" err="1"/>
              <a:t>risco</a:t>
            </a:r>
            <a:r>
              <a:rPr dirty="0"/>
              <a:t> de </a:t>
            </a:r>
            <a:r>
              <a:rPr dirty="0" err="1"/>
              <a:t>acúmulo</a:t>
            </a:r>
            <a:r>
              <a:rPr dirty="0"/>
              <a:t> de </a:t>
            </a:r>
            <a:r>
              <a:rPr dirty="0" err="1"/>
              <a:t>fuligem</a:t>
            </a:r>
            <a:r>
              <a:rPr dirty="0"/>
              <a:t>.</a:t>
            </a:r>
            <a:endParaRPr sz="700" dirty="0">
              <a:latin typeface="MB Corpo S Text Light"/>
              <a:cs typeface="MB Corpo S Text Ligh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5468513" y="3290210"/>
            <a:ext cx="1853564" cy="267335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99060" marR="5080" indent="-86995">
              <a:lnSpc>
                <a:spcPct val="113300"/>
              </a:lnSpc>
              <a:spcBef>
                <a:spcPts val="100"/>
              </a:spcBef>
              <a:buChar char="•"/>
              <a:tabLst>
                <a:tab pos="99060" algn="l"/>
              </a:tabLst>
              <a:defRPr sz="70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Desenvolvida e testada especialmente para cada tipo de motor Mercedes-Benz.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0696323" y="4360207"/>
            <a:ext cx="1066165" cy="735330"/>
          </a:xfrm>
          <a:prstGeom prst="rect">
            <a:avLst/>
          </a:prstGeom>
        </p:spPr>
        <p:txBody>
          <a:bodyPr vert="horz" wrap="square" lIns="0" tIns="6604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  <a:defRPr sz="950" b="1">
                <a:solidFill>
                  <a:srgbClr val="009EE3"/>
                </a:solidFill>
                <a:latin typeface="MB Corpo S Text"/>
                <a:cs typeface="MB Corpo S Text"/>
              </a:defRPr>
            </a:pPr>
            <a:r>
              <a:t>Silenciador.</a:t>
            </a:r>
            <a:endParaRPr sz="950">
              <a:latin typeface="MB Corpo S Text"/>
              <a:cs typeface="MB Corpo S Text"/>
            </a:endParaRPr>
          </a:p>
          <a:p>
            <a:pPr marL="12700" marR="5080">
              <a:lnSpc>
                <a:spcPct val="113300"/>
              </a:lnSpc>
              <a:spcBef>
                <a:spcPts val="220"/>
              </a:spcBef>
              <a:defRPr sz="70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O mais alto nível de redução de ruído sem comprometer o desempenho do motor.</a:t>
            </a:r>
            <a:endParaRPr sz="700">
              <a:latin typeface="MB Corpo S Text Light"/>
              <a:cs typeface="MB Corpo S Text Light"/>
            </a:endParaRPr>
          </a:p>
        </p:txBody>
      </p:sp>
      <p:pic>
        <p:nvPicPr>
          <p:cNvPr id="48" name="object 4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039542" y="4537287"/>
            <a:ext cx="1177024" cy="659252"/>
          </a:xfrm>
          <a:prstGeom prst="rect">
            <a:avLst/>
          </a:prstGeom>
        </p:spPr>
      </p:pic>
      <p:sp>
        <p:nvSpPr>
          <p:cNvPr id="49" name="object 49"/>
          <p:cNvSpPr txBox="1"/>
          <p:nvPr/>
        </p:nvSpPr>
        <p:spPr>
          <a:xfrm>
            <a:off x="13233497" y="4347458"/>
            <a:ext cx="2200275" cy="1015365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71755" rIns="0" bIns="0">
            <a:spAutoFit/>
          </a:bodyPr>
          <a:lstStyle/>
          <a:p>
            <a:pPr marL="134620" marR="596265" indent="-86995">
              <a:lnSpc>
                <a:spcPct val="113300"/>
              </a:lnSpc>
              <a:spcBef>
                <a:spcPts val="565"/>
              </a:spcBef>
              <a:buChar char="•"/>
              <a:tabLst>
                <a:tab pos="134620" algn="l"/>
              </a:tabLst>
              <a:defRPr sz="700">
                <a:solidFill>
                  <a:srgbClr val="FFFFFF"/>
                </a:solidFill>
                <a:latin typeface="MB Corpo S Text Light"/>
                <a:cs typeface="MB Corpo S Text Light"/>
              </a:defRPr>
            </a:pPr>
            <a:r>
              <a:rPr dirty="0"/>
              <a:t>Longa </a:t>
            </a:r>
            <a:r>
              <a:rPr dirty="0" err="1"/>
              <a:t>vida</a:t>
            </a:r>
            <a:r>
              <a:rPr dirty="0"/>
              <a:t> </a:t>
            </a:r>
            <a:r>
              <a:rPr dirty="0" err="1"/>
              <a:t>útil</a:t>
            </a:r>
            <a:r>
              <a:rPr dirty="0"/>
              <a:t> e, </a:t>
            </a:r>
            <a:r>
              <a:rPr dirty="0" err="1"/>
              <a:t>portanto</a:t>
            </a:r>
            <a:r>
              <a:rPr dirty="0"/>
              <a:t>, alto </a:t>
            </a:r>
            <a:r>
              <a:rPr dirty="0" err="1"/>
              <a:t>custo-benefício</a:t>
            </a:r>
            <a:r>
              <a:rPr dirty="0"/>
              <a:t>.</a:t>
            </a:r>
            <a:endParaRPr sz="700" dirty="0">
              <a:latin typeface="MB Corpo S Text Light"/>
              <a:cs typeface="MB Corpo S Text Light"/>
            </a:endParaRPr>
          </a:p>
          <a:p>
            <a:pPr marL="134620" marR="606425" indent="-86995">
              <a:lnSpc>
                <a:spcPct val="113300"/>
              </a:lnSpc>
              <a:spcBef>
                <a:spcPts val="270"/>
              </a:spcBef>
              <a:buChar char="•"/>
              <a:tabLst>
                <a:tab pos="134620" algn="l"/>
              </a:tabLst>
              <a:defRPr sz="700">
                <a:solidFill>
                  <a:srgbClr val="FFFFFF"/>
                </a:solidFill>
                <a:latin typeface="MB Corpo S Text Light"/>
                <a:cs typeface="MB Corpo S Text Light"/>
              </a:defRPr>
            </a:pPr>
            <a:r>
              <a:rPr dirty="0" err="1"/>
              <a:t>Especialmente</a:t>
            </a:r>
            <a:r>
              <a:rPr dirty="0"/>
              <a:t> </a:t>
            </a:r>
            <a:r>
              <a:rPr dirty="0" err="1"/>
              <a:t>desenvolvido</a:t>
            </a:r>
            <a:r>
              <a:rPr dirty="0"/>
              <a:t> e </a:t>
            </a:r>
            <a:r>
              <a:rPr dirty="0" err="1"/>
              <a:t>adaptado</a:t>
            </a:r>
            <a:r>
              <a:rPr dirty="0"/>
              <a:t> para </a:t>
            </a:r>
            <a:r>
              <a:rPr dirty="0" err="1"/>
              <a:t>veículos</a:t>
            </a:r>
            <a:r>
              <a:rPr dirty="0"/>
              <a:t> Mercedes-Benz.</a:t>
            </a:r>
            <a:endParaRPr sz="700" dirty="0">
              <a:latin typeface="MB Corpo S Text Light"/>
              <a:cs typeface="MB Corpo S Text Light"/>
            </a:endParaRPr>
          </a:p>
          <a:p>
            <a:pPr marL="134620" marR="643890" indent="-86995">
              <a:lnSpc>
                <a:spcPct val="113300"/>
              </a:lnSpc>
              <a:spcBef>
                <a:spcPts val="265"/>
              </a:spcBef>
              <a:buChar char="•"/>
              <a:tabLst>
                <a:tab pos="134620" algn="l"/>
              </a:tabLst>
              <a:defRPr sz="700">
                <a:solidFill>
                  <a:srgbClr val="FFFFFF"/>
                </a:solidFill>
                <a:latin typeface="MB Corpo S Text Light"/>
                <a:cs typeface="MB Corpo S Text Light"/>
              </a:defRPr>
            </a:pPr>
            <a:r>
              <a:rPr dirty="0" err="1"/>
              <a:t>Construção</a:t>
            </a:r>
            <a:r>
              <a:rPr dirty="0"/>
              <a:t> </a:t>
            </a:r>
            <a:r>
              <a:rPr dirty="0" err="1"/>
              <a:t>complexa</a:t>
            </a:r>
            <a:r>
              <a:rPr dirty="0"/>
              <a:t> e </a:t>
            </a:r>
            <a:r>
              <a:rPr dirty="0" err="1"/>
              <a:t>estável</a:t>
            </a:r>
            <a:r>
              <a:rPr dirty="0"/>
              <a:t> </a:t>
            </a:r>
            <a:r>
              <a:rPr dirty="0" err="1"/>
              <a:t>graças</a:t>
            </a:r>
            <a:r>
              <a:rPr lang="pt-BR" dirty="0"/>
              <a:t> </a:t>
            </a:r>
            <a:r>
              <a:rPr dirty="0" err="1"/>
              <a:t>ao</a:t>
            </a:r>
            <a:r>
              <a:rPr dirty="0"/>
              <a:t> </a:t>
            </a:r>
            <a:r>
              <a:rPr dirty="0" err="1"/>
              <a:t>aço</a:t>
            </a:r>
            <a:r>
              <a:rPr dirty="0"/>
              <a:t> </a:t>
            </a:r>
            <a:r>
              <a:rPr dirty="0" err="1"/>
              <a:t>inoxidável</a:t>
            </a:r>
            <a:r>
              <a:rPr dirty="0"/>
              <a:t> V2A de </a:t>
            </a:r>
            <a:r>
              <a:rPr dirty="0" err="1"/>
              <a:t>alta</a:t>
            </a:r>
            <a:r>
              <a:rPr dirty="0"/>
              <a:t> </a:t>
            </a:r>
            <a:r>
              <a:rPr dirty="0" err="1"/>
              <a:t>qualidade</a:t>
            </a:r>
            <a:r>
              <a:rPr dirty="0"/>
              <a:t>.</a:t>
            </a:r>
            <a:endParaRPr sz="700" dirty="0">
              <a:latin typeface="MB Corpo S Text Light"/>
              <a:cs typeface="MB Corpo S Text Light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5468513" y="4407104"/>
            <a:ext cx="1887220" cy="50927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99060" marR="5080" indent="-86995">
              <a:lnSpc>
                <a:spcPct val="113300"/>
              </a:lnSpc>
              <a:spcBef>
                <a:spcPts val="100"/>
              </a:spcBef>
              <a:buChar char="•"/>
              <a:tabLst>
                <a:tab pos="99060" algn="l"/>
              </a:tabLst>
              <a:defRPr sz="70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Os silenciadores originais Mercedes-Benz apresentam um ajuste ideal para os nossos modelos Mercedes-Benz e, assim, garantem tempos de reparação curtos.</a:t>
            </a:r>
            <a:endParaRPr sz="700">
              <a:latin typeface="MB Corpo S Text Light"/>
              <a:cs typeface="MB Corpo S Text Light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12623444" y="2656865"/>
            <a:ext cx="408305" cy="408305"/>
            <a:chOff x="12623444" y="2656865"/>
            <a:chExt cx="408305" cy="408305"/>
          </a:xfrm>
        </p:grpSpPr>
        <p:sp>
          <p:nvSpPr>
            <p:cNvPr id="52" name="object 52"/>
            <p:cNvSpPr/>
            <p:nvPr/>
          </p:nvSpPr>
          <p:spPr>
            <a:xfrm>
              <a:off x="12630907" y="2664327"/>
              <a:ext cx="393065" cy="393065"/>
            </a:xfrm>
            <a:custGeom>
              <a:avLst/>
              <a:gdLst/>
              <a:ahLst/>
              <a:cxnLst/>
              <a:rect l="l" t="t" r="r" b="b"/>
              <a:pathLst>
                <a:path w="393065" h="393064">
                  <a:moveTo>
                    <a:pt x="196458" y="0"/>
                  </a:moveTo>
                  <a:lnTo>
                    <a:pt x="151409" y="5188"/>
                  </a:lnTo>
                  <a:lnTo>
                    <a:pt x="110057" y="19966"/>
                  </a:lnTo>
                  <a:lnTo>
                    <a:pt x="73580" y="43156"/>
                  </a:lnTo>
                  <a:lnTo>
                    <a:pt x="43157" y="73577"/>
                  </a:lnTo>
                  <a:lnTo>
                    <a:pt x="19966" y="110052"/>
                  </a:lnTo>
                  <a:lnTo>
                    <a:pt x="5188" y="151402"/>
                  </a:lnTo>
                  <a:lnTo>
                    <a:pt x="0" y="196446"/>
                  </a:lnTo>
                  <a:lnTo>
                    <a:pt x="5188" y="241490"/>
                  </a:lnTo>
                  <a:lnTo>
                    <a:pt x="19966" y="282840"/>
                  </a:lnTo>
                  <a:lnTo>
                    <a:pt x="43157" y="319315"/>
                  </a:lnTo>
                  <a:lnTo>
                    <a:pt x="73580" y="349736"/>
                  </a:lnTo>
                  <a:lnTo>
                    <a:pt x="110057" y="372926"/>
                  </a:lnTo>
                  <a:lnTo>
                    <a:pt x="151409" y="387704"/>
                  </a:lnTo>
                  <a:lnTo>
                    <a:pt x="196458" y="392893"/>
                  </a:lnTo>
                  <a:lnTo>
                    <a:pt x="241502" y="387704"/>
                  </a:lnTo>
                  <a:lnTo>
                    <a:pt x="282852" y="372926"/>
                  </a:lnTo>
                  <a:lnTo>
                    <a:pt x="319327" y="349736"/>
                  </a:lnTo>
                  <a:lnTo>
                    <a:pt x="349748" y="319315"/>
                  </a:lnTo>
                  <a:lnTo>
                    <a:pt x="372938" y="282840"/>
                  </a:lnTo>
                  <a:lnTo>
                    <a:pt x="387716" y="241490"/>
                  </a:lnTo>
                  <a:lnTo>
                    <a:pt x="392905" y="196446"/>
                  </a:lnTo>
                  <a:lnTo>
                    <a:pt x="387716" y="151402"/>
                  </a:lnTo>
                  <a:lnTo>
                    <a:pt x="372938" y="110052"/>
                  </a:lnTo>
                  <a:lnTo>
                    <a:pt x="349748" y="73577"/>
                  </a:lnTo>
                  <a:lnTo>
                    <a:pt x="319327" y="43156"/>
                  </a:lnTo>
                  <a:lnTo>
                    <a:pt x="282852" y="19966"/>
                  </a:lnTo>
                  <a:lnTo>
                    <a:pt x="241502" y="5188"/>
                  </a:lnTo>
                  <a:lnTo>
                    <a:pt x="1964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2630907" y="2664327"/>
              <a:ext cx="393065" cy="393065"/>
            </a:xfrm>
            <a:custGeom>
              <a:avLst/>
              <a:gdLst/>
              <a:ahLst/>
              <a:cxnLst/>
              <a:rect l="l" t="t" r="r" b="b"/>
              <a:pathLst>
                <a:path w="393065" h="393064">
                  <a:moveTo>
                    <a:pt x="392905" y="196446"/>
                  </a:moveTo>
                  <a:lnTo>
                    <a:pt x="387716" y="241490"/>
                  </a:lnTo>
                  <a:lnTo>
                    <a:pt x="372938" y="282840"/>
                  </a:lnTo>
                  <a:lnTo>
                    <a:pt x="349748" y="319315"/>
                  </a:lnTo>
                  <a:lnTo>
                    <a:pt x="319327" y="349736"/>
                  </a:lnTo>
                  <a:lnTo>
                    <a:pt x="282852" y="372926"/>
                  </a:lnTo>
                  <a:lnTo>
                    <a:pt x="241502" y="387704"/>
                  </a:lnTo>
                  <a:lnTo>
                    <a:pt x="196458" y="392893"/>
                  </a:lnTo>
                  <a:lnTo>
                    <a:pt x="151409" y="387704"/>
                  </a:lnTo>
                  <a:lnTo>
                    <a:pt x="110057" y="372926"/>
                  </a:lnTo>
                  <a:lnTo>
                    <a:pt x="73580" y="349736"/>
                  </a:lnTo>
                  <a:lnTo>
                    <a:pt x="43157" y="319315"/>
                  </a:lnTo>
                  <a:lnTo>
                    <a:pt x="19966" y="282840"/>
                  </a:lnTo>
                  <a:lnTo>
                    <a:pt x="5188" y="241490"/>
                  </a:lnTo>
                  <a:lnTo>
                    <a:pt x="0" y="196446"/>
                  </a:lnTo>
                  <a:lnTo>
                    <a:pt x="5188" y="151402"/>
                  </a:lnTo>
                  <a:lnTo>
                    <a:pt x="19966" y="110052"/>
                  </a:lnTo>
                  <a:lnTo>
                    <a:pt x="43157" y="73577"/>
                  </a:lnTo>
                  <a:lnTo>
                    <a:pt x="73580" y="43156"/>
                  </a:lnTo>
                  <a:lnTo>
                    <a:pt x="110057" y="19966"/>
                  </a:lnTo>
                  <a:lnTo>
                    <a:pt x="151409" y="5188"/>
                  </a:lnTo>
                  <a:lnTo>
                    <a:pt x="196458" y="0"/>
                  </a:lnTo>
                  <a:lnTo>
                    <a:pt x="241502" y="5188"/>
                  </a:lnTo>
                  <a:lnTo>
                    <a:pt x="282852" y="19966"/>
                  </a:lnTo>
                  <a:lnTo>
                    <a:pt x="319327" y="43156"/>
                  </a:lnTo>
                  <a:lnTo>
                    <a:pt x="349748" y="73577"/>
                  </a:lnTo>
                  <a:lnTo>
                    <a:pt x="372938" y="110052"/>
                  </a:lnTo>
                  <a:lnTo>
                    <a:pt x="387716" y="151402"/>
                  </a:lnTo>
                  <a:lnTo>
                    <a:pt x="392905" y="196446"/>
                  </a:lnTo>
                  <a:close/>
                </a:path>
              </a:pathLst>
            </a:custGeom>
            <a:ln w="14924">
              <a:solidFill>
                <a:srgbClr val="009EE3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2721921" y="2710696"/>
              <a:ext cx="211454" cy="287655"/>
            </a:xfrm>
            <a:custGeom>
              <a:avLst/>
              <a:gdLst/>
              <a:ahLst/>
              <a:cxnLst/>
              <a:rect l="l" t="t" r="r" b="b"/>
              <a:pathLst>
                <a:path w="211454" h="287655">
                  <a:moveTo>
                    <a:pt x="54063" y="224828"/>
                  </a:moveTo>
                  <a:lnTo>
                    <a:pt x="48615" y="219392"/>
                  </a:lnTo>
                  <a:lnTo>
                    <a:pt x="41884" y="219392"/>
                  </a:lnTo>
                  <a:lnTo>
                    <a:pt x="35166" y="219392"/>
                  </a:lnTo>
                  <a:lnTo>
                    <a:pt x="29705" y="224828"/>
                  </a:lnTo>
                  <a:lnTo>
                    <a:pt x="29705" y="238290"/>
                  </a:lnTo>
                  <a:lnTo>
                    <a:pt x="35166" y="243738"/>
                  </a:lnTo>
                  <a:lnTo>
                    <a:pt x="48615" y="243738"/>
                  </a:lnTo>
                  <a:lnTo>
                    <a:pt x="54063" y="238290"/>
                  </a:lnTo>
                  <a:lnTo>
                    <a:pt x="54063" y="224828"/>
                  </a:lnTo>
                  <a:close/>
                </a:path>
                <a:path w="211454" h="287655">
                  <a:moveTo>
                    <a:pt x="54063" y="187807"/>
                  </a:moveTo>
                  <a:lnTo>
                    <a:pt x="48615" y="182359"/>
                  </a:lnTo>
                  <a:lnTo>
                    <a:pt x="41884" y="182359"/>
                  </a:lnTo>
                  <a:lnTo>
                    <a:pt x="35166" y="182359"/>
                  </a:lnTo>
                  <a:lnTo>
                    <a:pt x="29705" y="187807"/>
                  </a:lnTo>
                  <a:lnTo>
                    <a:pt x="29705" y="201269"/>
                  </a:lnTo>
                  <a:lnTo>
                    <a:pt x="35166" y="206705"/>
                  </a:lnTo>
                  <a:lnTo>
                    <a:pt x="48615" y="206705"/>
                  </a:lnTo>
                  <a:lnTo>
                    <a:pt x="54063" y="201269"/>
                  </a:lnTo>
                  <a:lnTo>
                    <a:pt x="54063" y="187807"/>
                  </a:lnTo>
                  <a:close/>
                </a:path>
                <a:path w="211454" h="287655">
                  <a:moveTo>
                    <a:pt x="54063" y="150761"/>
                  </a:moveTo>
                  <a:lnTo>
                    <a:pt x="48615" y="145313"/>
                  </a:lnTo>
                  <a:lnTo>
                    <a:pt x="41884" y="145313"/>
                  </a:lnTo>
                  <a:lnTo>
                    <a:pt x="35166" y="145313"/>
                  </a:lnTo>
                  <a:lnTo>
                    <a:pt x="29705" y="150761"/>
                  </a:lnTo>
                  <a:lnTo>
                    <a:pt x="29705" y="164249"/>
                  </a:lnTo>
                  <a:lnTo>
                    <a:pt x="35166" y="169684"/>
                  </a:lnTo>
                  <a:lnTo>
                    <a:pt x="48615" y="169684"/>
                  </a:lnTo>
                  <a:lnTo>
                    <a:pt x="54063" y="164249"/>
                  </a:lnTo>
                  <a:lnTo>
                    <a:pt x="54063" y="150761"/>
                  </a:lnTo>
                  <a:close/>
                </a:path>
                <a:path w="211454" h="287655">
                  <a:moveTo>
                    <a:pt x="54063" y="113753"/>
                  </a:moveTo>
                  <a:lnTo>
                    <a:pt x="48615" y="108292"/>
                  </a:lnTo>
                  <a:lnTo>
                    <a:pt x="41884" y="108292"/>
                  </a:lnTo>
                  <a:lnTo>
                    <a:pt x="35166" y="108292"/>
                  </a:lnTo>
                  <a:lnTo>
                    <a:pt x="29705" y="113753"/>
                  </a:lnTo>
                  <a:lnTo>
                    <a:pt x="29705" y="127215"/>
                  </a:lnTo>
                  <a:lnTo>
                    <a:pt x="35166" y="132664"/>
                  </a:lnTo>
                  <a:lnTo>
                    <a:pt x="48615" y="132664"/>
                  </a:lnTo>
                  <a:lnTo>
                    <a:pt x="54063" y="127215"/>
                  </a:lnTo>
                  <a:lnTo>
                    <a:pt x="54063" y="113753"/>
                  </a:lnTo>
                  <a:close/>
                </a:path>
                <a:path w="211454" h="287655">
                  <a:moveTo>
                    <a:pt x="54063" y="76746"/>
                  </a:moveTo>
                  <a:lnTo>
                    <a:pt x="48615" y="71297"/>
                  </a:lnTo>
                  <a:lnTo>
                    <a:pt x="41884" y="71297"/>
                  </a:lnTo>
                  <a:lnTo>
                    <a:pt x="35166" y="71297"/>
                  </a:lnTo>
                  <a:lnTo>
                    <a:pt x="29705" y="76746"/>
                  </a:lnTo>
                  <a:lnTo>
                    <a:pt x="29705" y="90195"/>
                  </a:lnTo>
                  <a:lnTo>
                    <a:pt x="35166" y="95643"/>
                  </a:lnTo>
                  <a:lnTo>
                    <a:pt x="48615" y="95643"/>
                  </a:lnTo>
                  <a:lnTo>
                    <a:pt x="54063" y="90195"/>
                  </a:lnTo>
                  <a:lnTo>
                    <a:pt x="54063" y="76746"/>
                  </a:lnTo>
                  <a:close/>
                </a:path>
                <a:path w="211454" h="287655">
                  <a:moveTo>
                    <a:pt x="167652" y="46101"/>
                  </a:moveTo>
                  <a:lnTo>
                    <a:pt x="161226" y="34302"/>
                  </a:lnTo>
                  <a:lnTo>
                    <a:pt x="148958" y="11798"/>
                  </a:lnTo>
                  <a:lnTo>
                    <a:pt x="142532" y="0"/>
                  </a:lnTo>
                  <a:lnTo>
                    <a:pt x="116738" y="0"/>
                  </a:lnTo>
                  <a:lnTo>
                    <a:pt x="116738" y="16840"/>
                  </a:lnTo>
                  <a:lnTo>
                    <a:pt x="116738" y="29260"/>
                  </a:lnTo>
                  <a:lnTo>
                    <a:pt x="111683" y="34302"/>
                  </a:lnTo>
                  <a:lnTo>
                    <a:pt x="99263" y="34302"/>
                  </a:lnTo>
                  <a:lnTo>
                    <a:pt x="94234" y="29260"/>
                  </a:lnTo>
                  <a:lnTo>
                    <a:pt x="94234" y="16840"/>
                  </a:lnTo>
                  <a:lnTo>
                    <a:pt x="99263" y="11798"/>
                  </a:lnTo>
                  <a:lnTo>
                    <a:pt x="111683" y="11798"/>
                  </a:lnTo>
                  <a:lnTo>
                    <a:pt x="116738" y="16840"/>
                  </a:lnTo>
                  <a:lnTo>
                    <a:pt x="116738" y="0"/>
                  </a:lnTo>
                  <a:lnTo>
                    <a:pt x="68478" y="0"/>
                  </a:lnTo>
                  <a:lnTo>
                    <a:pt x="43307" y="46101"/>
                  </a:lnTo>
                  <a:lnTo>
                    <a:pt x="167652" y="46101"/>
                  </a:lnTo>
                  <a:close/>
                </a:path>
                <a:path w="211454" h="287655">
                  <a:moveTo>
                    <a:pt x="210959" y="27711"/>
                  </a:moveTo>
                  <a:lnTo>
                    <a:pt x="207670" y="24422"/>
                  </a:lnTo>
                  <a:lnTo>
                    <a:pt x="203619" y="24422"/>
                  </a:lnTo>
                  <a:lnTo>
                    <a:pt x="161201" y="24422"/>
                  </a:lnTo>
                  <a:lnTo>
                    <a:pt x="170154" y="40843"/>
                  </a:lnTo>
                  <a:lnTo>
                    <a:pt x="195592" y="40843"/>
                  </a:lnTo>
                  <a:lnTo>
                    <a:pt x="195592" y="270662"/>
                  </a:lnTo>
                  <a:lnTo>
                    <a:pt x="15367" y="270662"/>
                  </a:lnTo>
                  <a:lnTo>
                    <a:pt x="15367" y="40843"/>
                  </a:lnTo>
                  <a:lnTo>
                    <a:pt x="40817" y="40843"/>
                  </a:lnTo>
                  <a:lnTo>
                    <a:pt x="49784" y="24422"/>
                  </a:lnTo>
                  <a:lnTo>
                    <a:pt x="3289" y="24422"/>
                  </a:lnTo>
                  <a:lnTo>
                    <a:pt x="0" y="27711"/>
                  </a:lnTo>
                  <a:lnTo>
                    <a:pt x="0" y="283781"/>
                  </a:lnTo>
                  <a:lnTo>
                    <a:pt x="3289" y="287070"/>
                  </a:lnTo>
                  <a:lnTo>
                    <a:pt x="207670" y="287070"/>
                  </a:lnTo>
                  <a:lnTo>
                    <a:pt x="210959" y="283781"/>
                  </a:lnTo>
                  <a:lnTo>
                    <a:pt x="210959" y="27711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785287" y="2779775"/>
              <a:ext cx="125250" cy="173769"/>
            </a:xfrm>
            <a:prstGeom prst="rect">
              <a:avLst/>
            </a:prstGeom>
          </p:spPr>
        </p:pic>
      </p:grpSp>
      <p:grpSp>
        <p:nvGrpSpPr>
          <p:cNvPr id="56" name="object 56"/>
          <p:cNvGrpSpPr/>
          <p:nvPr/>
        </p:nvGrpSpPr>
        <p:grpSpPr>
          <a:xfrm>
            <a:off x="609219" y="6187737"/>
            <a:ext cx="271145" cy="271145"/>
            <a:chOff x="609219" y="6187737"/>
            <a:chExt cx="271145" cy="271145"/>
          </a:xfrm>
        </p:grpSpPr>
        <p:sp>
          <p:nvSpPr>
            <p:cNvPr id="57" name="object 57"/>
            <p:cNvSpPr/>
            <p:nvPr/>
          </p:nvSpPr>
          <p:spPr>
            <a:xfrm>
              <a:off x="615165" y="6193683"/>
              <a:ext cx="259079" cy="259079"/>
            </a:xfrm>
            <a:custGeom>
              <a:avLst/>
              <a:gdLst/>
              <a:ahLst/>
              <a:cxnLst/>
              <a:rect l="l" t="t" r="r" b="b"/>
              <a:pathLst>
                <a:path w="259080" h="259079">
                  <a:moveTo>
                    <a:pt x="258868" y="129440"/>
                  </a:moveTo>
                  <a:lnTo>
                    <a:pt x="248695" y="179822"/>
                  </a:lnTo>
                  <a:lnTo>
                    <a:pt x="220954" y="220966"/>
                  </a:lnTo>
                  <a:lnTo>
                    <a:pt x="179810" y="248707"/>
                  </a:lnTo>
                  <a:lnTo>
                    <a:pt x="129428" y="258880"/>
                  </a:lnTo>
                  <a:lnTo>
                    <a:pt x="79047" y="248707"/>
                  </a:lnTo>
                  <a:lnTo>
                    <a:pt x="37907" y="220966"/>
                  </a:lnTo>
                  <a:lnTo>
                    <a:pt x="10170" y="179822"/>
                  </a:lnTo>
                  <a:lnTo>
                    <a:pt x="0" y="129440"/>
                  </a:lnTo>
                  <a:lnTo>
                    <a:pt x="10170" y="79057"/>
                  </a:lnTo>
                  <a:lnTo>
                    <a:pt x="37907" y="37913"/>
                  </a:lnTo>
                  <a:lnTo>
                    <a:pt x="79047" y="10172"/>
                  </a:lnTo>
                  <a:lnTo>
                    <a:pt x="129428" y="0"/>
                  </a:lnTo>
                  <a:lnTo>
                    <a:pt x="179810" y="10172"/>
                  </a:lnTo>
                  <a:lnTo>
                    <a:pt x="220954" y="37913"/>
                  </a:lnTo>
                  <a:lnTo>
                    <a:pt x="248695" y="79057"/>
                  </a:lnTo>
                  <a:lnTo>
                    <a:pt x="258868" y="129440"/>
                  </a:lnTo>
                  <a:close/>
                </a:path>
              </a:pathLst>
            </a:custGeom>
            <a:ln w="11892">
              <a:solidFill>
                <a:srgbClr val="009EE3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74585" y="6223478"/>
              <a:ext cx="140335" cy="191135"/>
            </a:xfrm>
            <a:custGeom>
              <a:avLst/>
              <a:gdLst/>
              <a:ahLst/>
              <a:cxnLst/>
              <a:rect l="l" t="t" r="r" b="b"/>
              <a:pathLst>
                <a:path w="140334" h="191135">
                  <a:moveTo>
                    <a:pt x="35902" y="149275"/>
                  </a:moveTo>
                  <a:lnTo>
                    <a:pt x="32283" y="145669"/>
                  </a:lnTo>
                  <a:lnTo>
                    <a:pt x="27813" y="145669"/>
                  </a:lnTo>
                  <a:lnTo>
                    <a:pt x="23355" y="145669"/>
                  </a:lnTo>
                  <a:lnTo>
                    <a:pt x="19735" y="149275"/>
                  </a:lnTo>
                  <a:lnTo>
                    <a:pt x="19735" y="158216"/>
                  </a:lnTo>
                  <a:lnTo>
                    <a:pt x="23355" y="161823"/>
                  </a:lnTo>
                  <a:lnTo>
                    <a:pt x="32283" y="161823"/>
                  </a:lnTo>
                  <a:lnTo>
                    <a:pt x="35902" y="158216"/>
                  </a:lnTo>
                  <a:lnTo>
                    <a:pt x="35902" y="149275"/>
                  </a:lnTo>
                  <a:close/>
                </a:path>
                <a:path w="140334" h="191135">
                  <a:moveTo>
                    <a:pt x="35902" y="124701"/>
                  </a:moveTo>
                  <a:lnTo>
                    <a:pt x="32283" y="121081"/>
                  </a:lnTo>
                  <a:lnTo>
                    <a:pt x="27813" y="121081"/>
                  </a:lnTo>
                  <a:lnTo>
                    <a:pt x="23355" y="121081"/>
                  </a:lnTo>
                  <a:lnTo>
                    <a:pt x="19735" y="124701"/>
                  </a:lnTo>
                  <a:lnTo>
                    <a:pt x="19735" y="133629"/>
                  </a:lnTo>
                  <a:lnTo>
                    <a:pt x="23355" y="137248"/>
                  </a:lnTo>
                  <a:lnTo>
                    <a:pt x="32283" y="137248"/>
                  </a:lnTo>
                  <a:lnTo>
                    <a:pt x="35902" y="133629"/>
                  </a:lnTo>
                  <a:lnTo>
                    <a:pt x="35902" y="124701"/>
                  </a:lnTo>
                  <a:close/>
                </a:path>
                <a:path w="140334" h="191135">
                  <a:moveTo>
                    <a:pt x="35902" y="100101"/>
                  </a:moveTo>
                  <a:lnTo>
                    <a:pt x="32283" y="96481"/>
                  </a:lnTo>
                  <a:lnTo>
                    <a:pt x="27813" y="96481"/>
                  </a:lnTo>
                  <a:lnTo>
                    <a:pt x="23355" y="96481"/>
                  </a:lnTo>
                  <a:lnTo>
                    <a:pt x="19735" y="100101"/>
                  </a:lnTo>
                  <a:lnTo>
                    <a:pt x="19735" y="109042"/>
                  </a:lnTo>
                  <a:lnTo>
                    <a:pt x="23355" y="112661"/>
                  </a:lnTo>
                  <a:lnTo>
                    <a:pt x="32283" y="112661"/>
                  </a:lnTo>
                  <a:lnTo>
                    <a:pt x="35902" y="109042"/>
                  </a:lnTo>
                  <a:lnTo>
                    <a:pt x="35902" y="100101"/>
                  </a:lnTo>
                  <a:close/>
                </a:path>
                <a:path w="140334" h="191135">
                  <a:moveTo>
                    <a:pt x="35902" y="75526"/>
                  </a:moveTo>
                  <a:lnTo>
                    <a:pt x="32283" y="71907"/>
                  </a:lnTo>
                  <a:lnTo>
                    <a:pt x="27813" y="71907"/>
                  </a:lnTo>
                  <a:lnTo>
                    <a:pt x="23355" y="71907"/>
                  </a:lnTo>
                  <a:lnTo>
                    <a:pt x="19735" y="75526"/>
                  </a:lnTo>
                  <a:lnTo>
                    <a:pt x="19735" y="84467"/>
                  </a:lnTo>
                  <a:lnTo>
                    <a:pt x="23355" y="88087"/>
                  </a:lnTo>
                  <a:lnTo>
                    <a:pt x="32283" y="88087"/>
                  </a:lnTo>
                  <a:lnTo>
                    <a:pt x="35902" y="84467"/>
                  </a:lnTo>
                  <a:lnTo>
                    <a:pt x="35902" y="75526"/>
                  </a:lnTo>
                  <a:close/>
                </a:path>
                <a:path w="140334" h="191135">
                  <a:moveTo>
                    <a:pt x="35902" y="50965"/>
                  </a:moveTo>
                  <a:lnTo>
                    <a:pt x="32283" y="47345"/>
                  </a:lnTo>
                  <a:lnTo>
                    <a:pt x="27813" y="47345"/>
                  </a:lnTo>
                  <a:lnTo>
                    <a:pt x="23355" y="47345"/>
                  </a:lnTo>
                  <a:lnTo>
                    <a:pt x="19735" y="50965"/>
                  </a:lnTo>
                  <a:lnTo>
                    <a:pt x="19735" y="59893"/>
                  </a:lnTo>
                  <a:lnTo>
                    <a:pt x="23355" y="63512"/>
                  </a:lnTo>
                  <a:lnTo>
                    <a:pt x="32283" y="63512"/>
                  </a:lnTo>
                  <a:lnTo>
                    <a:pt x="35902" y="59893"/>
                  </a:lnTo>
                  <a:lnTo>
                    <a:pt x="35902" y="50965"/>
                  </a:lnTo>
                  <a:close/>
                </a:path>
                <a:path w="140334" h="191135">
                  <a:moveTo>
                    <a:pt x="111315" y="30619"/>
                  </a:moveTo>
                  <a:lnTo>
                    <a:pt x="107048" y="22783"/>
                  </a:lnTo>
                  <a:lnTo>
                    <a:pt x="98894" y="7835"/>
                  </a:lnTo>
                  <a:lnTo>
                    <a:pt x="94627" y="0"/>
                  </a:lnTo>
                  <a:lnTo>
                    <a:pt x="77508" y="0"/>
                  </a:lnTo>
                  <a:lnTo>
                    <a:pt x="77508" y="11188"/>
                  </a:lnTo>
                  <a:lnTo>
                    <a:pt x="77508" y="19443"/>
                  </a:lnTo>
                  <a:lnTo>
                    <a:pt x="74168" y="22783"/>
                  </a:lnTo>
                  <a:lnTo>
                    <a:pt x="65913" y="22783"/>
                  </a:lnTo>
                  <a:lnTo>
                    <a:pt x="62560" y="19443"/>
                  </a:lnTo>
                  <a:lnTo>
                    <a:pt x="62560" y="11188"/>
                  </a:lnTo>
                  <a:lnTo>
                    <a:pt x="65913" y="7835"/>
                  </a:lnTo>
                  <a:lnTo>
                    <a:pt x="74168" y="7835"/>
                  </a:lnTo>
                  <a:lnTo>
                    <a:pt x="77508" y="11188"/>
                  </a:lnTo>
                  <a:lnTo>
                    <a:pt x="77508" y="0"/>
                  </a:lnTo>
                  <a:lnTo>
                    <a:pt x="45478" y="0"/>
                  </a:lnTo>
                  <a:lnTo>
                    <a:pt x="28752" y="30619"/>
                  </a:lnTo>
                  <a:lnTo>
                    <a:pt x="111315" y="30619"/>
                  </a:lnTo>
                  <a:close/>
                </a:path>
                <a:path w="140334" h="191135">
                  <a:moveTo>
                    <a:pt x="140068" y="18402"/>
                  </a:moveTo>
                  <a:lnTo>
                    <a:pt x="137883" y="16217"/>
                  </a:lnTo>
                  <a:lnTo>
                    <a:pt x="135191" y="16217"/>
                  </a:lnTo>
                  <a:lnTo>
                    <a:pt x="107035" y="16217"/>
                  </a:lnTo>
                  <a:lnTo>
                    <a:pt x="112966" y="27127"/>
                  </a:lnTo>
                  <a:lnTo>
                    <a:pt x="129857" y="27127"/>
                  </a:lnTo>
                  <a:lnTo>
                    <a:pt x="129857" y="179705"/>
                  </a:lnTo>
                  <a:lnTo>
                    <a:pt x="10210" y="179705"/>
                  </a:lnTo>
                  <a:lnTo>
                    <a:pt x="10210" y="27127"/>
                  </a:lnTo>
                  <a:lnTo>
                    <a:pt x="27101" y="27127"/>
                  </a:lnTo>
                  <a:lnTo>
                    <a:pt x="33058" y="16217"/>
                  </a:lnTo>
                  <a:lnTo>
                    <a:pt x="2184" y="16217"/>
                  </a:lnTo>
                  <a:lnTo>
                    <a:pt x="0" y="18402"/>
                  </a:lnTo>
                  <a:lnTo>
                    <a:pt x="0" y="188417"/>
                  </a:lnTo>
                  <a:lnTo>
                    <a:pt x="2184" y="190588"/>
                  </a:lnTo>
                  <a:lnTo>
                    <a:pt x="137883" y="190588"/>
                  </a:lnTo>
                  <a:lnTo>
                    <a:pt x="140068" y="188417"/>
                  </a:lnTo>
                  <a:lnTo>
                    <a:pt x="140068" y="18402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716661" y="6269350"/>
              <a:ext cx="83185" cy="115570"/>
            </a:xfrm>
            <a:custGeom>
              <a:avLst/>
              <a:gdLst/>
              <a:ahLst/>
              <a:cxnLst/>
              <a:rect l="l" t="t" r="r" b="b"/>
              <a:pathLst>
                <a:path w="83184" h="115570">
                  <a:moveTo>
                    <a:pt x="23114" y="104724"/>
                  </a:moveTo>
                  <a:lnTo>
                    <a:pt x="0" y="104724"/>
                  </a:lnTo>
                  <a:lnTo>
                    <a:pt x="0" y="111023"/>
                  </a:lnTo>
                  <a:lnTo>
                    <a:pt x="16014" y="111023"/>
                  </a:lnTo>
                  <a:lnTo>
                    <a:pt x="23114" y="104724"/>
                  </a:lnTo>
                  <a:close/>
                </a:path>
                <a:path w="83184" h="115570">
                  <a:moveTo>
                    <a:pt x="24104" y="86448"/>
                  </a:moveTo>
                  <a:lnTo>
                    <a:pt x="17551" y="80149"/>
                  </a:lnTo>
                  <a:lnTo>
                    <a:pt x="0" y="80149"/>
                  </a:lnTo>
                  <a:lnTo>
                    <a:pt x="0" y="86448"/>
                  </a:lnTo>
                  <a:lnTo>
                    <a:pt x="24104" y="86448"/>
                  </a:lnTo>
                  <a:close/>
                </a:path>
                <a:path w="83184" h="115570">
                  <a:moveTo>
                    <a:pt x="28905" y="37274"/>
                  </a:moveTo>
                  <a:lnTo>
                    <a:pt x="23037" y="30975"/>
                  </a:lnTo>
                  <a:lnTo>
                    <a:pt x="0" y="30975"/>
                  </a:lnTo>
                  <a:lnTo>
                    <a:pt x="0" y="37274"/>
                  </a:lnTo>
                  <a:lnTo>
                    <a:pt x="28905" y="37274"/>
                  </a:lnTo>
                  <a:close/>
                </a:path>
                <a:path w="83184" h="115570">
                  <a:moveTo>
                    <a:pt x="60896" y="5905"/>
                  </a:moveTo>
                  <a:lnTo>
                    <a:pt x="0" y="5905"/>
                  </a:lnTo>
                  <a:lnTo>
                    <a:pt x="0" y="12217"/>
                  </a:lnTo>
                  <a:lnTo>
                    <a:pt x="54305" y="12217"/>
                  </a:lnTo>
                  <a:lnTo>
                    <a:pt x="60896" y="5905"/>
                  </a:lnTo>
                  <a:close/>
                </a:path>
                <a:path w="83184" h="115570">
                  <a:moveTo>
                    <a:pt x="68262" y="78790"/>
                  </a:moveTo>
                  <a:lnTo>
                    <a:pt x="63436" y="73964"/>
                  </a:lnTo>
                  <a:lnTo>
                    <a:pt x="47561" y="89839"/>
                  </a:lnTo>
                  <a:lnTo>
                    <a:pt x="31686" y="73964"/>
                  </a:lnTo>
                  <a:lnTo>
                    <a:pt x="26860" y="78790"/>
                  </a:lnTo>
                  <a:lnTo>
                    <a:pt x="42735" y="94665"/>
                  </a:lnTo>
                  <a:lnTo>
                    <a:pt x="26860" y="110540"/>
                  </a:lnTo>
                  <a:lnTo>
                    <a:pt x="31686" y="115366"/>
                  </a:lnTo>
                  <a:lnTo>
                    <a:pt x="47561" y="99491"/>
                  </a:lnTo>
                  <a:lnTo>
                    <a:pt x="63436" y="115366"/>
                  </a:lnTo>
                  <a:lnTo>
                    <a:pt x="68262" y="110540"/>
                  </a:lnTo>
                  <a:lnTo>
                    <a:pt x="52387" y="94665"/>
                  </a:lnTo>
                  <a:lnTo>
                    <a:pt x="68262" y="78790"/>
                  </a:lnTo>
                  <a:close/>
                </a:path>
                <a:path w="83184" h="115570">
                  <a:moveTo>
                    <a:pt x="78117" y="55562"/>
                  </a:moveTo>
                  <a:lnTo>
                    <a:pt x="0" y="55562"/>
                  </a:lnTo>
                  <a:lnTo>
                    <a:pt x="0" y="61861"/>
                  </a:lnTo>
                  <a:lnTo>
                    <a:pt x="78117" y="61861"/>
                  </a:lnTo>
                  <a:lnTo>
                    <a:pt x="78117" y="55562"/>
                  </a:lnTo>
                  <a:close/>
                </a:path>
                <a:path w="83184" h="115570">
                  <a:moveTo>
                    <a:pt x="83146" y="5003"/>
                  </a:moveTo>
                  <a:lnTo>
                    <a:pt x="78143" y="0"/>
                  </a:lnTo>
                  <a:lnTo>
                    <a:pt x="45212" y="32956"/>
                  </a:lnTo>
                  <a:lnTo>
                    <a:pt x="31864" y="19621"/>
                  </a:lnTo>
                  <a:lnTo>
                    <a:pt x="26873" y="24612"/>
                  </a:lnTo>
                  <a:lnTo>
                    <a:pt x="45237" y="42913"/>
                  </a:lnTo>
                  <a:lnTo>
                    <a:pt x="83146" y="5003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</p:grpSp>
      <p:sp>
        <p:nvSpPr>
          <p:cNvPr id="60" name="object 60"/>
          <p:cNvSpPr txBox="1"/>
          <p:nvPr/>
        </p:nvSpPr>
        <p:spPr>
          <a:xfrm>
            <a:off x="970577" y="6272637"/>
            <a:ext cx="5914390" cy="133350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defRPr sz="70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Foram realizadas comparações competitivas para produtos com este símbolo. Uma seleção dos resultados do teste pode ser encontrada nas páginas a seguir.</a:t>
            </a:r>
            <a:endParaRPr sz="700">
              <a:latin typeface="MB Corpo S Text Light"/>
              <a:cs typeface="MB Corpo S Text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61257" y="3704449"/>
            <a:ext cx="4332199" cy="2778620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18663324" y="565489"/>
            <a:ext cx="845819" cy="845819"/>
            <a:chOff x="18663324" y="565489"/>
            <a:chExt cx="845819" cy="845819"/>
          </a:xfrm>
        </p:grpSpPr>
        <p:sp>
          <p:nvSpPr>
            <p:cNvPr id="4" name="object 4"/>
            <p:cNvSpPr/>
            <p:nvPr/>
          </p:nvSpPr>
          <p:spPr>
            <a:xfrm>
              <a:off x="18678792" y="580957"/>
              <a:ext cx="814705" cy="814705"/>
            </a:xfrm>
            <a:custGeom>
              <a:avLst/>
              <a:gdLst/>
              <a:ahLst/>
              <a:cxnLst/>
              <a:rect l="l" t="t" r="r" b="b"/>
              <a:pathLst>
                <a:path w="814705" h="814705">
                  <a:moveTo>
                    <a:pt x="814286" y="407137"/>
                  </a:moveTo>
                  <a:lnTo>
                    <a:pt x="811547" y="454619"/>
                  </a:lnTo>
                  <a:lnTo>
                    <a:pt x="803533" y="500492"/>
                  </a:lnTo>
                  <a:lnTo>
                    <a:pt x="790550" y="544451"/>
                  </a:lnTo>
                  <a:lnTo>
                    <a:pt x="772903" y="586189"/>
                  </a:lnTo>
                  <a:lnTo>
                    <a:pt x="750898" y="625402"/>
                  </a:lnTo>
                  <a:lnTo>
                    <a:pt x="724840" y="661784"/>
                  </a:lnTo>
                  <a:lnTo>
                    <a:pt x="695035" y="695029"/>
                  </a:lnTo>
                  <a:lnTo>
                    <a:pt x="661788" y="724833"/>
                  </a:lnTo>
                  <a:lnTo>
                    <a:pt x="625405" y="750890"/>
                  </a:lnTo>
                  <a:lnTo>
                    <a:pt x="586191" y="772894"/>
                  </a:lnTo>
                  <a:lnTo>
                    <a:pt x="544452" y="790539"/>
                  </a:lnTo>
                  <a:lnTo>
                    <a:pt x="500493" y="803522"/>
                  </a:lnTo>
                  <a:lnTo>
                    <a:pt x="454619" y="811535"/>
                  </a:lnTo>
                  <a:lnTo>
                    <a:pt x="407137" y="814274"/>
                  </a:lnTo>
                  <a:lnTo>
                    <a:pt x="359657" y="811535"/>
                  </a:lnTo>
                  <a:lnTo>
                    <a:pt x="313785" y="803522"/>
                  </a:lnTo>
                  <a:lnTo>
                    <a:pt x="269828" y="790539"/>
                  </a:lnTo>
                  <a:lnTo>
                    <a:pt x="228090" y="772894"/>
                  </a:lnTo>
                  <a:lnTo>
                    <a:pt x="188877" y="750890"/>
                  </a:lnTo>
                  <a:lnTo>
                    <a:pt x="152495" y="724833"/>
                  </a:lnTo>
                  <a:lnTo>
                    <a:pt x="119249" y="695029"/>
                  </a:lnTo>
                  <a:lnTo>
                    <a:pt x="89444" y="661784"/>
                  </a:lnTo>
                  <a:lnTo>
                    <a:pt x="63387" y="625402"/>
                  </a:lnTo>
                  <a:lnTo>
                    <a:pt x="41382" y="586189"/>
                  </a:lnTo>
                  <a:lnTo>
                    <a:pt x="23736" y="544451"/>
                  </a:lnTo>
                  <a:lnTo>
                    <a:pt x="10753" y="500492"/>
                  </a:lnTo>
                  <a:lnTo>
                    <a:pt x="2739" y="454619"/>
                  </a:lnTo>
                  <a:lnTo>
                    <a:pt x="0" y="407137"/>
                  </a:lnTo>
                  <a:lnTo>
                    <a:pt x="2739" y="359655"/>
                  </a:lnTo>
                  <a:lnTo>
                    <a:pt x="10753" y="313782"/>
                  </a:lnTo>
                  <a:lnTo>
                    <a:pt x="23736" y="269823"/>
                  </a:lnTo>
                  <a:lnTo>
                    <a:pt x="41382" y="228085"/>
                  </a:lnTo>
                  <a:lnTo>
                    <a:pt x="63387" y="188872"/>
                  </a:lnTo>
                  <a:lnTo>
                    <a:pt x="89444" y="152490"/>
                  </a:lnTo>
                  <a:lnTo>
                    <a:pt x="119249" y="119244"/>
                  </a:lnTo>
                  <a:lnTo>
                    <a:pt x="152495" y="89441"/>
                  </a:lnTo>
                  <a:lnTo>
                    <a:pt x="188877" y="63384"/>
                  </a:lnTo>
                  <a:lnTo>
                    <a:pt x="228090" y="41380"/>
                  </a:lnTo>
                  <a:lnTo>
                    <a:pt x="269828" y="23734"/>
                  </a:lnTo>
                  <a:lnTo>
                    <a:pt x="313785" y="10752"/>
                  </a:lnTo>
                  <a:lnTo>
                    <a:pt x="359657" y="2739"/>
                  </a:lnTo>
                  <a:lnTo>
                    <a:pt x="407137" y="0"/>
                  </a:lnTo>
                  <a:lnTo>
                    <a:pt x="454619" y="2739"/>
                  </a:lnTo>
                  <a:lnTo>
                    <a:pt x="500493" y="10752"/>
                  </a:lnTo>
                  <a:lnTo>
                    <a:pt x="544452" y="23734"/>
                  </a:lnTo>
                  <a:lnTo>
                    <a:pt x="586191" y="41380"/>
                  </a:lnTo>
                  <a:lnTo>
                    <a:pt x="625405" y="63384"/>
                  </a:lnTo>
                  <a:lnTo>
                    <a:pt x="661788" y="89441"/>
                  </a:lnTo>
                  <a:lnTo>
                    <a:pt x="695035" y="119244"/>
                  </a:lnTo>
                  <a:lnTo>
                    <a:pt x="724840" y="152490"/>
                  </a:lnTo>
                  <a:lnTo>
                    <a:pt x="750898" y="188872"/>
                  </a:lnTo>
                  <a:lnTo>
                    <a:pt x="772903" y="228085"/>
                  </a:lnTo>
                  <a:lnTo>
                    <a:pt x="790550" y="269823"/>
                  </a:lnTo>
                  <a:lnTo>
                    <a:pt x="803533" y="313782"/>
                  </a:lnTo>
                  <a:lnTo>
                    <a:pt x="811547" y="359655"/>
                  </a:lnTo>
                  <a:lnTo>
                    <a:pt x="814286" y="407137"/>
                  </a:lnTo>
                  <a:close/>
                </a:path>
              </a:pathLst>
            </a:custGeom>
            <a:ln w="30936">
              <a:solidFill>
                <a:srgbClr val="009EE3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8867425" y="677045"/>
              <a:ext cx="437515" cy="594995"/>
            </a:xfrm>
            <a:custGeom>
              <a:avLst/>
              <a:gdLst/>
              <a:ahLst/>
              <a:cxnLst/>
              <a:rect l="l" t="t" r="r" b="b"/>
              <a:pathLst>
                <a:path w="437515" h="594994">
                  <a:moveTo>
                    <a:pt x="112039" y="479920"/>
                  </a:moveTo>
                  <a:lnTo>
                    <a:pt x="110058" y="470090"/>
                  </a:lnTo>
                  <a:lnTo>
                    <a:pt x="104648" y="462076"/>
                  </a:lnTo>
                  <a:lnTo>
                    <a:pt x="96634" y="456666"/>
                  </a:lnTo>
                  <a:lnTo>
                    <a:pt x="86817" y="454685"/>
                  </a:lnTo>
                  <a:lnTo>
                    <a:pt x="76987" y="456666"/>
                  </a:lnTo>
                  <a:lnTo>
                    <a:pt x="68973" y="462076"/>
                  </a:lnTo>
                  <a:lnTo>
                    <a:pt x="63563" y="470090"/>
                  </a:lnTo>
                  <a:lnTo>
                    <a:pt x="61582" y="479920"/>
                  </a:lnTo>
                  <a:lnTo>
                    <a:pt x="63563" y="489737"/>
                  </a:lnTo>
                  <a:lnTo>
                    <a:pt x="68973" y="497751"/>
                  </a:lnTo>
                  <a:lnTo>
                    <a:pt x="76987" y="503161"/>
                  </a:lnTo>
                  <a:lnTo>
                    <a:pt x="86817" y="505142"/>
                  </a:lnTo>
                  <a:lnTo>
                    <a:pt x="96634" y="503161"/>
                  </a:lnTo>
                  <a:lnTo>
                    <a:pt x="104648" y="497751"/>
                  </a:lnTo>
                  <a:lnTo>
                    <a:pt x="110058" y="489737"/>
                  </a:lnTo>
                  <a:lnTo>
                    <a:pt x="112039" y="479920"/>
                  </a:lnTo>
                  <a:close/>
                </a:path>
                <a:path w="437515" h="594994">
                  <a:moveTo>
                    <a:pt x="112039" y="403186"/>
                  </a:moveTo>
                  <a:lnTo>
                    <a:pt x="110058" y="393369"/>
                  </a:lnTo>
                  <a:lnTo>
                    <a:pt x="104648" y="385343"/>
                  </a:lnTo>
                  <a:lnTo>
                    <a:pt x="96634" y="379945"/>
                  </a:lnTo>
                  <a:lnTo>
                    <a:pt x="86817" y="377964"/>
                  </a:lnTo>
                  <a:lnTo>
                    <a:pt x="76987" y="379945"/>
                  </a:lnTo>
                  <a:lnTo>
                    <a:pt x="68973" y="385343"/>
                  </a:lnTo>
                  <a:lnTo>
                    <a:pt x="63563" y="393369"/>
                  </a:lnTo>
                  <a:lnTo>
                    <a:pt x="61582" y="403186"/>
                  </a:lnTo>
                  <a:lnTo>
                    <a:pt x="63563" y="413004"/>
                  </a:lnTo>
                  <a:lnTo>
                    <a:pt x="68973" y="421030"/>
                  </a:lnTo>
                  <a:lnTo>
                    <a:pt x="76987" y="426440"/>
                  </a:lnTo>
                  <a:lnTo>
                    <a:pt x="86817" y="428421"/>
                  </a:lnTo>
                  <a:lnTo>
                    <a:pt x="96634" y="426440"/>
                  </a:lnTo>
                  <a:lnTo>
                    <a:pt x="104648" y="421030"/>
                  </a:lnTo>
                  <a:lnTo>
                    <a:pt x="110058" y="413004"/>
                  </a:lnTo>
                  <a:lnTo>
                    <a:pt x="112039" y="403186"/>
                  </a:lnTo>
                  <a:close/>
                </a:path>
                <a:path w="437515" h="594994">
                  <a:moveTo>
                    <a:pt x="112039" y="326453"/>
                  </a:moveTo>
                  <a:lnTo>
                    <a:pt x="110058" y="316585"/>
                  </a:lnTo>
                  <a:lnTo>
                    <a:pt x="104648" y="308571"/>
                  </a:lnTo>
                  <a:lnTo>
                    <a:pt x="96634" y="303161"/>
                  </a:lnTo>
                  <a:lnTo>
                    <a:pt x="86817" y="301180"/>
                  </a:lnTo>
                  <a:lnTo>
                    <a:pt x="76987" y="303161"/>
                  </a:lnTo>
                  <a:lnTo>
                    <a:pt x="68973" y="308571"/>
                  </a:lnTo>
                  <a:lnTo>
                    <a:pt x="63563" y="316585"/>
                  </a:lnTo>
                  <a:lnTo>
                    <a:pt x="61582" y="326415"/>
                  </a:lnTo>
                  <a:lnTo>
                    <a:pt x="63563" y="336283"/>
                  </a:lnTo>
                  <a:lnTo>
                    <a:pt x="68973" y="344297"/>
                  </a:lnTo>
                  <a:lnTo>
                    <a:pt x="76987" y="349707"/>
                  </a:lnTo>
                  <a:lnTo>
                    <a:pt x="86817" y="351688"/>
                  </a:lnTo>
                  <a:lnTo>
                    <a:pt x="96634" y="349707"/>
                  </a:lnTo>
                  <a:lnTo>
                    <a:pt x="104648" y="344297"/>
                  </a:lnTo>
                  <a:lnTo>
                    <a:pt x="110058" y="336283"/>
                  </a:lnTo>
                  <a:lnTo>
                    <a:pt x="112039" y="326453"/>
                  </a:lnTo>
                  <a:close/>
                </a:path>
                <a:path w="437515" h="594994">
                  <a:moveTo>
                    <a:pt x="112039" y="249732"/>
                  </a:moveTo>
                  <a:lnTo>
                    <a:pt x="110058" y="239864"/>
                  </a:lnTo>
                  <a:lnTo>
                    <a:pt x="104648" y="231838"/>
                  </a:lnTo>
                  <a:lnTo>
                    <a:pt x="96634" y="226441"/>
                  </a:lnTo>
                  <a:lnTo>
                    <a:pt x="86817" y="224447"/>
                  </a:lnTo>
                  <a:lnTo>
                    <a:pt x="76987" y="226441"/>
                  </a:lnTo>
                  <a:lnTo>
                    <a:pt x="68973" y="231838"/>
                  </a:lnTo>
                  <a:lnTo>
                    <a:pt x="63563" y="239864"/>
                  </a:lnTo>
                  <a:lnTo>
                    <a:pt x="61582" y="249682"/>
                  </a:lnTo>
                  <a:lnTo>
                    <a:pt x="63563" y="259549"/>
                  </a:lnTo>
                  <a:lnTo>
                    <a:pt x="68973" y="267563"/>
                  </a:lnTo>
                  <a:lnTo>
                    <a:pt x="76987" y="272973"/>
                  </a:lnTo>
                  <a:lnTo>
                    <a:pt x="86817" y="274955"/>
                  </a:lnTo>
                  <a:lnTo>
                    <a:pt x="96634" y="272973"/>
                  </a:lnTo>
                  <a:lnTo>
                    <a:pt x="104648" y="267563"/>
                  </a:lnTo>
                  <a:lnTo>
                    <a:pt x="110058" y="259549"/>
                  </a:lnTo>
                  <a:lnTo>
                    <a:pt x="112039" y="249732"/>
                  </a:lnTo>
                  <a:close/>
                </a:path>
                <a:path w="437515" h="594994">
                  <a:moveTo>
                    <a:pt x="112039" y="172999"/>
                  </a:moveTo>
                  <a:lnTo>
                    <a:pt x="110058" y="163182"/>
                  </a:lnTo>
                  <a:lnTo>
                    <a:pt x="104648" y="155168"/>
                  </a:lnTo>
                  <a:lnTo>
                    <a:pt x="96634" y="149758"/>
                  </a:lnTo>
                  <a:lnTo>
                    <a:pt x="86817" y="147777"/>
                  </a:lnTo>
                  <a:lnTo>
                    <a:pt x="76987" y="149758"/>
                  </a:lnTo>
                  <a:lnTo>
                    <a:pt x="68973" y="155168"/>
                  </a:lnTo>
                  <a:lnTo>
                    <a:pt x="63563" y="163182"/>
                  </a:lnTo>
                  <a:lnTo>
                    <a:pt x="61582" y="172999"/>
                  </a:lnTo>
                  <a:lnTo>
                    <a:pt x="63563" y="182829"/>
                  </a:lnTo>
                  <a:lnTo>
                    <a:pt x="68973" y="190842"/>
                  </a:lnTo>
                  <a:lnTo>
                    <a:pt x="76987" y="196253"/>
                  </a:lnTo>
                  <a:lnTo>
                    <a:pt x="86817" y="198234"/>
                  </a:lnTo>
                  <a:lnTo>
                    <a:pt x="96634" y="196253"/>
                  </a:lnTo>
                  <a:lnTo>
                    <a:pt x="104648" y="190842"/>
                  </a:lnTo>
                  <a:lnTo>
                    <a:pt x="110058" y="182829"/>
                  </a:lnTo>
                  <a:lnTo>
                    <a:pt x="112039" y="172999"/>
                  </a:lnTo>
                  <a:close/>
                </a:path>
                <a:path w="437515" h="594994">
                  <a:moveTo>
                    <a:pt x="347446" y="95554"/>
                  </a:moveTo>
                  <a:lnTo>
                    <a:pt x="334124" y="71107"/>
                  </a:lnTo>
                  <a:lnTo>
                    <a:pt x="308698" y="24447"/>
                  </a:lnTo>
                  <a:lnTo>
                    <a:pt x="295376" y="0"/>
                  </a:lnTo>
                  <a:lnTo>
                    <a:pt x="241922" y="0"/>
                  </a:lnTo>
                  <a:lnTo>
                    <a:pt x="241922" y="47790"/>
                  </a:lnTo>
                  <a:lnTo>
                    <a:pt x="240093" y="56857"/>
                  </a:lnTo>
                  <a:lnTo>
                    <a:pt x="235102" y="64274"/>
                  </a:lnTo>
                  <a:lnTo>
                    <a:pt x="227685" y="69265"/>
                  </a:lnTo>
                  <a:lnTo>
                    <a:pt x="218605" y="71107"/>
                  </a:lnTo>
                  <a:lnTo>
                    <a:pt x="209524" y="69265"/>
                  </a:lnTo>
                  <a:lnTo>
                    <a:pt x="202120" y="64274"/>
                  </a:lnTo>
                  <a:lnTo>
                    <a:pt x="197116" y="56857"/>
                  </a:lnTo>
                  <a:lnTo>
                    <a:pt x="195287" y="47790"/>
                  </a:lnTo>
                  <a:lnTo>
                    <a:pt x="197116" y="38709"/>
                  </a:lnTo>
                  <a:lnTo>
                    <a:pt x="202120" y="31292"/>
                  </a:lnTo>
                  <a:lnTo>
                    <a:pt x="209524" y="26289"/>
                  </a:lnTo>
                  <a:lnTo>
                    <a:pt x="218605" y="24447"/>
                  </a:lnTo>
                  <a:lnTo>
                    <a:pt x="227685" y="26289"/>
                  </a:lnTo>
                  <a:lnTo>
                    <a:pt x="235102" y="31292"/>
                  </a:lnTo>
                  <a:lnTo>
                    <a:pt x="240093" y="38709"/>
                  </a:lnTo>
                  <a:lnTo>
                    <a:pt x="241922" y="47790"/>
                  </a:lnTo>
                  <a:lnTo>
                    <a:pt x="241922" y="0"/>
                  </a:lnTo>
                  <a:lnTo>
                    <a:pt x="141935" y="0"/>
                  </a:lnTo>
                  <a:lnTo>
                    <a:pt x="89763" y="95554"/>
                  </a:lnTo>
                  <a:lnTo>
                    <a:pt x="347446" y="95554"/>
                  </a:lnTo>
                  <a:close/>
                </a:path>
                <a:path w="437515" h="594994">
                  <a:moveTo>
                    <a:pt x="437210" y="57442"/>
                  </a:moveTo>
                  <a:lnTo>
                    <a:pt x="430403" y="50622"/>
                  </a:lnTo>
                  <a:lnTo>
                    <a:pt x="421982" y="50622"/>
                  </a:lnTo>
                  <a:lnTo>
                    <a:pt x="334086" y="50622"/>
                  </a:lnTo>
                  <a:lnTo>
                    <a:pt x="352628" y="84645"/>
                  </a:lnTo>
                  <a:lnTo>
                    <a:pt x="405358" y="84645"/>
                  </a:lnTo>
                  <a:lnTo>
                    <a:pt x="405358" y="560933"/>
                  </a:lnTo>
                  <a:lnTo>
                    <a:pt x="31851" y="560933"/>
                  </a:lnTo>
                  <a:lnTo>
                    <a:pt x="31851" y="84645"/>
                  </a:lnTo>
                  <a:lnTo>
                    <a:pt x="84582" y="84645"/>
                  </a:lnTo>
                  <a:lnTo>
                    <a:pt x="103162" y="50622"/>
                  </a:lnTo>
                  <a:lnTo>
                    <a:pt x="6819" y="50622"/>
                  </a:lnTo>
                  <a:lnTo>
                    <a:pt x="0" y="57442"/>
                  </a:lnTo>
                  <a:lnTo>
                    <a:pt x="0" y="588149"/>
                  </a:lnTo>
                  <a:lnTo>
                    <a:pt x="6819" y="594956"/>
                  </a:lnTo>
                  <a:lnTo>
                    <a:pt x="430403" y="594956"/>
                  </a:lnTo>
                  <a:lnTo>
                    <a:pt x="437210" y="588149"/>
                  </a:lnTo>
                  <a:lnTo>
                    <a:pt x="437210" y="57442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8998743" y="820237"/>
              <a:ext cx="259715" cy="360680"/>
            </a:xfrm>
            <a:custGeom>
              <a:avLst/>
              <a:gdLst/>
              <a:ahLst/>
              <a:cxnLst/>
              <a:rect l="l" t="t" r="r" b="b"/>
              <a:pathLst>
                <a:path w="259715" h="360680">
                  <a:moveTo>
                    <a:pt x="72136" y="326872"/>
                  </a:moveTo>
                  <a:lnTo>
                    <a:pt x="12" y="326872"/>
                  </a:lnTo>
                  <a:lnTo>
                    <a:pt x="12" y="346570"/>
                  </a:lnTo>
                  <a:lnTo>
                    <a:pt x="49999" y="346570"/>
                  </a:lnTo>
                  <a:lnTo>
                    <a:pt x="72136" y="326872"/>
                  </a:lnTo>
                  <a:close/>
                </a:path>
                <a:path w="259715" h="360680">
                  <a:moveTo>
                    <a:pt x="75234" y="269836"/>
                  </a:moveTo>
                  <a:lnTo>
                    <a:pt x="54749" y="250151"/>
                  </a:lnTo>
                  <a:lnTo>
                    <a:pt x="12" y="250151"/>
                  </a:lnTo>
                  <a:lnTo>
                    <a:pt x="12" y="269836"/>
                  </a:lnTo>
                  <a:lnTo>
                    <a:pt x="75234" y="269836"/>
                  </a:lnTo>
                  <a:close/>
                </a:path>
                <a:path w="259715" h="360680">
                  <a:moveTo>
                    <a:pt x="90220" y="116357"/>
                  </a:moveTo>
                  <a:lnTo>
                    <a:pt x="71894" y="96672"/>
                  </a:lnTo>
                  <a:lnTo>
                    <a:pt x="12" y="96672"/>
                  </a:lnTo>
                  <a:lnTo>
                    <a:pt x="12" y="116357"/>
                  </a:lnTo>
                  <a:lnTo>
                    <a:pt x="90220" y="116357"/>
                  </a:lnTo>
                  <a:close/>
                </a:path>
                <a:path w="259715" h="360680">
                  <a:moveTo>
                    <a:pt x="190144" y="18440"/>
                  </a:moveTo>
                  <a:lnTo>
                    <a:pt x="12" y="18440"/>
                  </a:lnTo>
                  <a:lnTo>
                    <a:pt x="12" y="38138"/>
                  </a:lnTo>
                  <a:lnTo>
                    <a:pt x="169494" y="38138"/>
                  </a:lnTo>
                  <a:lnTo>
                    <a:pt x="190144" y="18440"/>
                  </a:lnTo>
                  <a:close/>
                </a:path>
                <a:path w="259715" h="360680">
                  <a:moveTo>
                    <a:pt x="213106" y="245935"/>
                  </a:moveTo>
                  <a:lnTo>
                    <a:pt x="198043" y="230873"/>
                  </a:lnTo>
                  <a:lnTo>
                    <a:pt x="148475" y="280454"/>
                  </a:lnTo>
                  <a:lnTo>
                    <a:pt x="98907" y="230873"/>
                  </a:lnTo>
                  <a:lnTo>
                    <a:pt x="83858" y="245935"/>
                  </a:lnTo>
                  <a:lnTo>
                    <a:pt x="133426" y="295503"/>
                  </a:lnTo>
                  <a:lnTo>
                    <a:pt x="83858" y="345071"/>
                  </a:lnTo>
                  <a:lnTo>
                    <a:pt x="98907" y="360121"/>
                  </a:lnTo>
                  <a:lnTo>
                    <a:pt x="148475" y="310553"/>
                  </a:lnTo>
                  <a:lnTo>
                    <a:pt x="198043" y="360121"/>
                  </a:lnTo>
                  <a:lnTo>
                    <a:pt x="213106" y="345071"/>
                  </a:lnTo>
                  <a:lnTo>
                    <a:pt x="178574" y="310553"/>
                  </a:lnTo>
                  <a:lnTo>
                    <a:pt x="163537" y="295503"/>
                  </a:lnTo>
                  <a:lnTo>
                    <a:pt x="178587" y="280454"/>
                  </a:lnTo>
                  <a:lnTo>
                    <a:pt x="213106" y="245935"/>
                  </a:lnTo>
                  <a:close/>
                </a:path>
                <a:path w="259715" h="360680">
                  <a:moveTo>
                    <a:pt x="243865" y="173405"/>
                  </a:moveTo>
                  <a:lnTo>
                    <a:pt x="0" y="173405"/>
                  </a:lnTo>
                  <a:lnTo>
                    <a:pt x="0" y="193090"/>
                  </a:lnTo>
                  <a:lnTo>
                    <a:pt x="243865" y="193090"/>
                  </a:lnTo>
                  <a:lnTo>
                    <a:pt x="243865" y="173405"/>
                  </a:lnTo>
                  <a:close/>
                </a:path>
                <a:path w="259715" h="360680">
                  <a:moveTo>
                    <a:pt x="259575" y="15608"/>
                  </a:moveTo>
                  <a:lnTo>
                    <a:pt x="243967" y="0"/>
                  </a:lnTo>
                  <a:lnTo>
                    <a:pt x="141109" y="102870"/>
                  </a:lnTo>
                  <a:lnTo>
                    <a:pt x="99453" y="61214"/>
                  </a:lnTo>
                  <a:lnTo>
                    <a:pt x="83858" y="76809"/>
                  </a:lnTo>
                  <a:lnTo>
                    <a:pt x="140995" y="133959"/>
                  </a:lnTo>
                  <a:lnTo>
                    <a:pt x="141224" y="133959"/>
                  </a:lnTo>
                  <a:lnTo>
                    <a:pt x="259575" y="15608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7082893" y="6705947"/>
            <a:ext cx="2222047" cy="121187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defRPr sz="700">
                <a:solidFill>
                  <a:srgbClr val="1A1A18"/>
                </a:solidFill>
              </a:defRPr>
            </a:pPr>
            <a:r>
              <a:rPr b="1" dirty="0" err="1">
                <a:latin typeface="MB Corpo S Text"/>
                <a:cs typeface="MB Corpo S Text"/>
              </a:rPr>
              <a:t>Peças</a:t>
            </a:r>
            <a:r>
              <a:rPr b="1" dirty="0">
                <a:latin typeface="MB Corpo S Text"/>
                <a:cs typeface="MB Corpo S Text"/>
              </a:rPr>
              <a:t> </a:t>
            </a:r>
            <a:r>
              <a:rPr b="1" dirty="0" err="1">
                <a:latin typeface="MB Corpo S Text"/>
                <a:cs typeface="MB Corpo S Text"/>
              </a:rPr>
              <a:t>originais</a:t>
            </a:r>
            <a:r>
              <a:rPr b="1" dirty="0">
                <a:latin typeface="MB Corpo S Text"/>
                <a:cs typeface="MB Corpo S Text"/>
              </a:rPr>
              <a:t> Mercedes-Benz </a:t>
            </a:r>
            <a:r>
              <a:rPr dirty="0">
                <a:latin typeface="MB Corpo S Text Light"/>
                <a:cs typeface="MB Corpo S Text Light"/>
              </a:rPr>
              <a:t>| </a:t>
            </a:r>
            <a:r>
              <a:rPr dirty="0" err="1">
                <a:latin typeface="MB Corpo S Text Light"/>
                <a:cs typeface="MB Corpo S Text Light"/>
              </a:rPr>
              <a:t>Comparação</a:t>
            </a:r>
            <a:r>
              <a:rPr dirty="0">
                <a:latin typeface="MB Corpo S Text Light"/>
                <a:cs typeface="MB Corpo S Text Light"/>
              </a:rPr>
              <a:t> de </a:t>
            </a:r>
            <a:r>
              <a:rPr dirty="0" err="1">
                <a:latin typeface="MB Corpo S Text Light"/>
                <a:cs typeface="MB Corpo S Text Light"/>
              </a:rPr>
              <a:t>produtos</a:t>
            </a:r>
            <a:endParaRPr sz="700" dirty="0">
              <a:latin typeface="MB Corpo S Text Light"/>
              <a:cs typeface="MB Corpo S Text Light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5162680" y="3979209"/>
            <a:ext cx="4332605" cy="2504440"/>
            <a:chOff x="15162680" y="3979209"/>
            <a:chExt cx="4332605" cy="2504440"/>
          </a:xfrm>
        </p:grpSpPr>
        <p:sp>
          <p:nvSpPr>
            <p:cNvPr id="9" name="object 9"/>
            <p:cNvSpPr/>
            <p:nvPr/>
          </p:nvSpPr>
          <p:spPr>
            <a:xfrm>
              <a:off x="15162680" y="3979209"/>
              <a:ext cx="4332605" cy="2504440"/>
            </a:xfrm>
            <a:custGeom>
              <a:avLst/>
              <a:gdLst/>
              <a:ahLst/>
              <a:cxnLst/>
              <a:rect l="l" t="t" r="r" b="b"/>
              <a:pathLst>
                <a:path w="4332605" h="2504440">
                  <a:moveTo>
                    <a:pt x="4332199" y="0"/>
                  </a:moveTo>
                  <a:lnTo>
                    <a:pt x="0" y="0"/>
                  </a:lnTo>
                  <a:lnTo>
                    <a:pt x="0" y="2503860"/>
                  </a:lnTo>
                  <a:lnTo>
                    <a:pt x="4332199" y="2503860"/>
                  </a:lnTo>
                  <a:lnTo>
                    <a:pt x="4332199" y="0"/>
                  </a:lnTo>
                  <a:close/>
                </a:path>
              </a:pathLst>
            </a:custGeom>
            <a:solidFill>
              <a:srgbClr val="ECECED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230367" y="4238778"/>
              <a:ext cx="169235" cy="169223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230367" y="4662690"/>
              <a:ext cx="169235" cy="169223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230367" y="5086601"/>
              <a:ext cx="169235" cy="169223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230367" y="5349325"/>
              <a:ext cx="169235" cy="169223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230367" y="5773236"/>
              <a:ext cx="169235" cy="169223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230367" y="6197154"/>
              <a:ext cx="169235" cy="169223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15149864" y="3927379"/>
            <a:ext cx="4490570" cy="2384627"/>
          </a:xfrm>
          <a:prstGeom prst="rect">
            <a:avLst/>
          </a:prstGeom>
        </p:spPr>
        <p:txBody>
          <a:bodyPr vert="horz" wrap="square" lIns="0" tIns="45085" rIns="0" bIns="0">
            <a:spAutoFit/>
          </a:bodyPr>
          <a:lstStyle/>
          <a:p>
            <a:pPr marL="67310">
              <a:lnSpc>
                <a:spcPct val="100000"/>
              </a:lnSpc>
              <a:spcBef>
                <a:spcPts val="355"/>
              </a:spcBef>
              <a:defRPr sz="950" b="1">
                <a:solidFill>
                  <a:srgbClr val="1A1A18"/>
                </a:solidFill>
                <a:latin typeface="MB Corpo S Text"/>
                <a:cs typeface="MB Corpo S Text"/>
              </a:defRPr>
            </a:pPr>
            <a:r>
              <a:rPr dirty="0" err="1"/>
              <a:t>Vantagens</a:t>
            </a:r>
            <a:r>
              <a:rPr dirty="0"/>
              <a:t> das </a:t>
            </a:r>
            <a:r>
              <a:rPr dirty="0" err="1"/>
              <a:t>baterias</a:t>
            </a:r>
            <a:r>
              <a:rPr dirty="0"/>
              <a:t> de </a:t>
            </a:r>
            <a:r>
              <a:rPr dirty="0" err="1"/>
              <a:t>partida</a:t>
            </a:r>
            <a:r>
              <a:rPr dirty="0"/>
              <a:t> </a:t>
            </a:r>
            <a:r>
              <a:rPr dirty="0" err="1"/>
              <a:t>originais</a:t>
            </a:r>
            <a:r>
              <a:rPr dirty="0"/>
              <a:t> Mercedes-Benz.</a:t>
            </a:r>
            <a:endParaRPr sz="950" dirty="0">
              <a:latin typeface="MB Corpo S Text"/>
              <a:cs typeface="MB Corpo S Text"/>
            </a:endParaRPr>
          </a:p>
          <a:p>
            <a:pPr marL="372110" marR="402590">
              <a:spcBef>
                <a:spcPts val="600"/>
              </a:spcBef>
              <a:defRPr sz="9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 err="1"/>
              <a:t>Fornecem</a:t>
            </a:r>
            <a:r>
              <a:rPr dirty="0"/>
              <a:t> </a:t>
            </a:r>
            <a:r>
              <a:rPr dirty="0" err="1"/>
              <a:t>muita</a:t>
            </a:r>
            <a:r>
              <a:rPr dirty="0"/>
              <a:t> </a:t>
            </a:r>
            <a:r>
              <a:rPr dirty="0" err="1"/>
              <a:t>potência</a:t>
            </a:r>
            <a:r>
              <a:rPr dirty="0"/>
              <a:t> </a:t>
            </a:r>
            <a:r>
              <a:rPr dirty="0" err="1"/>
              <a:t>ao</a:t>
            </a:r>
            <a:r>
              <a:rPr dirty="0"/>
              <a:t> </a:t>
            </a:r>
            <a:r>
              <a:rPr dirty="0" err="1"/>
              <a:t>veículo</a:t>
            </a:r>
            <a:r>
              <a:rPr dirty="0"/>
              <a:t> e </a:t>
            </a:r>
            <a:r>
              <a:rPr dirty="0" err="1"/>
              <a:t>proporcionam</a:t>
            </a:r>
            <a:r>
              <a:rPr dirty="0"/>
              <a:t> um </a:t>
            </a:r>
            <a:r>
              <a:rPr dirty="0" err="1"/>
              <a:t>desempenho</a:t>
            </a:r>
            <a:r>
              <a:rPr dirty="0"/>
              <a:t> </a:t>
            </a:r>
            <a:r>
              <a:rPr dirty="0" err="1"/>
              <a:t>confiável</a:t>
            </a:r>
            <a:r>
              <a:rPr dirty="0"/>
              <a:t>, </a:t>
            </a:r>
            <a:r>
              <a:rPr dirty="0" err="1"/>
              <a:t>mesmo</a:t>
            </a:r>
            <a:r>
              <a:rPr dirty="0"/>
              <a:t> a </a:t>
            </a:r>
            <a:r>
              <a:rPr dirty="0" err="1"/>
              <a:t>baixas</a:t>
            </a:r>
            <a:r>
              <a:rPr dirty="0"/>
              <a:t> </a:t>
            </a:r>
            <a:r>
              <a:rPr dirty="0" err="1"/>
              <a:t>temperaturas</a:t>
            </a:r>
            <a:endParaRPr sz="950" dirty="0">
              <a:latin typeface="MB Corpo S Text Light"/>
              <a:cs typeface="MB Corpo S Text Light"/>
            </a:endParaRPr>
          </a:p>
          <a:p>
            <a:pPr marL="372110" marR="591820">
              <a:spcBef>
                <a:spcPts val="1100"/>
              </a:spcBef>
              <a:defRPr sz="9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 err="1"/>
              <a:t>Maior</a:t>
            </a:r>
            <a:r>
              <a:rPr dirty="0"/>
              <a:t> </a:t>
            </a:r>
            <a:r>
              <a:rPr dirty="0" err="1"/>
              <a:t>estabilidade</a:t>
            </a:r>
            <a:r>
              <a:rPr dirty="0"/>
              <a:t> do </a:t>
            </a:r>
            <a:r>
              <a:rPr dirty="0" err="1"/>
              <a:t>ciclo</a:t>
            </a:r>
            <a:r>
              <a:rPr dirty="0"/>
              <a:t> e </a:t>
            </a:r>
            <a:r>
              <a:rPr dirty="0" err="1"/>
              <a:t>vida</a:t>
            </a:r>
            <a:r>
              <a:rPr dirty="0"/>
              <a:t> </a:t>
            </a:r>
            <a:r>
              <a:rPr dirty="0" err="1"/>
              <a:t>útil</a:t>
            </a:r>
            <a:r>
              <a:rPr dirty="0"/>
              <a:t> </a:t>
            </a:r>
            <a:r>
              <a:rPr dirty="0" err="1"/>
              <a:t>devido</a:t>
            </a:r>
            <a:r>
              <a:rPr dirty="0"/>
              <a:t> à </a:t>
            </a:r>
            <a:r>
              <a:rPr dirty="0" err="1"/>
              <a:t>tecnologia</a:t>
            </a:r>
            <a:r>
              <a:rPr lang="pt-BR" dirty="0"/>
              <a:t> avançada</a:t>
            </a:r>
            <a:endParaRPr sz="950" dirty="0">
              <a:latin typeface="MB Corpo S Text Light"/>
              <a:cs typeface="MB Corpo S Text Light"/>
            </a:endParaRPr>
          </a:p>
          <a:p>
            <a:pPr marL="372110">
              <a:spcBef>
                <a:spcPts val="600"/>
              </a:spcBef>
              <a:defRPr sz="9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endParaRPr lang="pt-BR" dirty="0"/>
          </a:p>
          <a:p>
            <a:pPr marL="372110">
              <a:spcBef>
                <a:spcPts val="400"/>
              </a:spcBef>
              <a:defRPr sz="9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/>
              <a:t>Mais </a:t>
            </a:r>
            <a:r>
              <a:rPr dirty="0" err="1"/>
              <a:t>adequado</a:t>
            </a:r>
            <a:r>
              <a:rPr dirty="0"/>
              <a:t> para </a:t>
            </a:r>
            <a:r>
              <a:rPr dirty="0" err="1"/>
              <a:t>percursos</a:t>
            </a:r>
            <a:r>
              <a:rPr dirty="0"/>
              <a:t> </a:t>
            </a:r>
            <a:r>
              <a:rPr dirty="0" err="1"/>
              <a:t>curtos</a:t>
            </a:r>
            <a:r>
              <a:rPr dirty="0"/>
              <a:t> e </a:t>
            </a:r>
            <a:r>
              <a:rPr dirty="0" err="1"/>
              <a:t>longos</a:t>
            </a:r>
            <a:endParaRPr sz="950" dirty="0">
              <a:latin typeface="MB Corpo S Text Light"/>
              <a:cs typeface="MB Corpo S Text Light"/>
            </a:endParaRPr>
          </a:p>
          <a:p>
            <a:pPr marL="372110" marR="402590">
              <a:spcBef>
                <a:spcPts val="600"/>
              </a:spcBef>
              <a:defRPr sz="9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 err="1"/>
              <a:t>Absorção</a:t>
            </a:r>
            <a:r>
              <a:rPr dirty="0"/>
              <a:t> de </a:t>
            </a:r>
            <a:r>
              <a:rPr dirty="0" err="1"/>
              <a:t>corrente</a:t>
            </a:r>
            <a:r>
              <a:rPr dirty="0"/>
              <a:t> ideal e, </a:t>
            </a:r>
            <a:r>
              <a:rPr dirty="0" err="1"/>
              <a:t>consequentemente</a:t>
            </a:r>
            <a:r>
              <a:rPr dirty="0"/>
              <a:t>, </a:t>
            </a:r>
            <a:r>
              <a:rPr dirty="0" err="1"/>
              <a:t>consumo</a:t>
            </a:r>
            <a:r>
              <a:rPr dirty="0"/>
              <a:t> de </a:t>
            </a:r>
            <a:r>
              <a:rPr dirty="0" err="1"/>
              <a:t>combustível</a:t>
            </a:r>
            <a:r>
              <a:rPr dirty="0"/>
              <a:t> </a:t>
            </a:r>
            <a:r>
              <a:rPr dirty="0" err="1"/>
              <a:t>reduzido</a:t>
            </a:r>
            <a:r>
              <a:rPr dirty="0"/>
              <a:t> </a:t>
            </a:r>
            <a:r>
              <a:rPr dirty="0" err="1"/>
              <a:t>em</a:t>
            </a:r>
            <a:r>
              <a:rPr dirty="0"/>
              <a:t> </a:t>
            </a:r>
            <a:r>
              <a:rPr dirty="0" err="1"/>
              <a:t>veículos</a:t>
            </a:r>
            <a:r>
              <a:rPr dirty="0"/>
              <a:t> com </a:t>
            </a:r>
            <a:r>
              <a:rPr dirty="0" err="1"/>
              <a:t>função</a:t>
            </a:r>
            <a:r>
              <a:rPr dirty="0"/>
              <a:t> start-stop e </a:t>
            </a:r>
            <a:r>
              <a:rPr dirty="0" err="1"/>
              <a:t>frenagem</a:t>
            </a:r>
            <a:r>
              <a:rPr dirty="0"/>
              <a:t> </a:t>
            </a:r>
            <a:r>
              <a:rPr dirty="0" err="1"/>
              <a:t>regenerativa</a:t>
            </a:r>
            <a:r>
              <a:rPr dirty="0"/>
              <a:t>*</a:t>
            </a:r>
            <a:endParaRPr sz="950" dirty="0">
              <a:latin typeface="MB Corpo S Text Light"/>
              <a:cs typeface="MB Corpo S Text Light"/>
            </a:endParaRPr>
          </a:p>
          <a:p>
            <a:pPr marL="372110" marR="862965">
              <a:spcBef>
                <a:spcPts val="1400"/>
              </a:spcBef>
              <a:defRPr sz="9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 err="1"/>
              <a:t>Excelente</a:t>
            </a:r>
            <a:r>
              <a:rPr dirty="0"/>
              <a:t> </a:t>
            </a:r>
            <a:r>
              <a:rPr dirty="0" err="1"/>
              <a:t>desempenho</a:t>
            </a:r>
            <a:r>
              <a:rPr dirty="0"/>
              <a:t> para </a:t>
            </a:r>
            <a:r>
              <a:rPr dirty="0" err="1"/>
              <a:t>motores</a:t>
            </a:r>
            <a:r>
              <a:rPr dirty="0"/>
              <a:t> </a:t>
            </a:r>
            <a:r>
              <a:rPr dirty="0" err="1"/>
              <a:t>potentes</a:t>
            </a:r>
            <a:r>
              <a:rPr dirty="0"/>
              <a:t> e </a:t>
            </a:r>
            <a:r>
              <a:rPr dirty="0" err="1"/>
              <a:t>veículos</a:t>
            </a:r>
            <a:r>
              <a:rPr dirty="0"/>
              <a:t> </a:t>
            </a:r>
            <a:r>
              <a:rPr dirty="0" err="1"/>
              <a:t>equipados</a:t>
            </a:r>
            <a:r>
              <a:rPr dirty="0"/>
              <a:t> com </a:t>
            </a:r>
            <a:r>
              <a:rPr dirty="0" err="1"/>
              <a:t>alta</a:t>
            </a:r>
            <a:r>
              <a:rPr dirty="0"/>
              <a:t> </a:t>
            </a:r>
            <a:r>
              <a:rPr dirty="0" err="1"/>
              <a:t>qualidade</a:t>
            </a:r>
            <a:endParaRPr sz="950" dirty="0">
              <a:latin typeface="MB Corpo S Text Light"/>
              <a:cs typeface="MB Corpo S Text Light"/>
            </a:endParaRPr>
          </a:p>
          <a:p>
            <a:pPr marL="372110">
              <a:spcBef>
                <a:spcPts val="1000"/>
              </a:spcBef>
              <a:defRPr sz="9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/>
              <a:t>Ideal para a </a:t>
            </a:r>
            <a:r>
              <a:rPr dirty="0" err="1"/>
              <a:t>demanda</a:t>
            </a:r>
            <a:r>
              <a:rPr dirty="0"/>
              <a:t> de </a:t>
            </a:r>
            <a:r>
              <a:rPr dirty="0" err="1"/>
              <a:t>energia</a:t>
            </a:r>
            <a:r>
              <a:rPr dirty="0"/>
              <a:t> do </a:t>
            </a:r>
            <a:r>
              <a:rPr dirty="0" err="1"/>
              <a:t>respectivo</a:t>
            </a:r>
            <a:r>
              <a:rPr dirty="0"/>
              <a:t> </a:t>
            </a:r>
            <a:r>
              <a:rPr dirty="0" err="1"/>
              <a:t>veículo</a:t>
            </a:r>
            <a:endParaRPr sz="950" dirty="0">
              <a:latin typeface="MB Corpo S Text Light"/>
              <a:cs typeface="MB Corpo S Text Ligh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9219" y="3092603"/>
            <a:ext cx="2843530" cy="237490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46990" rIns="0" bIns="0">
            <a:spAutoFit/>
          </a:bodyPr>
          <a:lstStyle/>
          <a:p>
            <a:pPr marL="67310">
              <a:lnSpc>
                <a:spcPct val="100000"/>
              </a:lnSpc>
              <a:spcBef>
                <a:spcPts val="370"/>
              </a:spcBef>
              <a:defRPr sz="950">
                <a:solidFill>
                  <a:srgbClr val="FFFFFF"/>
                </a:solidFill>
                <a:latin typeface="MB Corpo S Text Light"/>
                <a:cs typeface="MB Corpo S Text Light"/>
              </a:defRPr>
            </a:pPr>
            <a:r>
              <a:t>PRÉ-TESTES</a:t>
            </a:r>
            <a:endParaRPr sz="950">
              <a:latin typeface="MB Corpo S Text Light"/>
              <a:cs typeface="MB Corpo S Text Light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09214" y="3366621"/>
            <a:ext cx="2843530" cy="67945"/>
          </a:xfrm>
          <a:custGeom>
            <a:avLst/>
            <a:gdLst/>
            <a:ahLst/>
            <a:cxnLst/>
            <a:rect l="l" t="t" r="r" b="b"/>
            <a:pathLst>
              <a:path w="2843529" h="67945">
                <a:moveTo>
                  <a:pt x="0" y="298"/>
                </a:moveTo>
                <a:lnTo>
                  <a:pt x="1353813" y="298"/>
                </a:lnTo>
                <a:lnTo>
                  <a:pt x="1421500" y="67842"/>
                </a:lnTo>
                <a:lnTo>
                  <a:pt x="1489187" y="298"/>
                </a:lnTo>
                <a:lnTo>
                  <a:pt x="2843000" y="0"/>
                </a:lnTo>
              </a:path>
            </a:pathLst>
          </a:custGeom>
          <a:ln w="3581">
            <a:solidFill>
              <a:srgbClr val="1A1A18"/>
            </a:solidFill>
          </a:ln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64205" y="3448168"/>
            <a:ext cx="2843530" cy="993140"/>
          </a:xfrm>
          <a:prstGeom prst="rect">
            <a:avLst/>
          </a:prstGeom>
        </p:spPr>
        <p:txBody>
          <a:bodyPr vert="horz" wrap="square" lIns="0" tIns="29209" rIns="0" bIns="0">
            <a:spAutoFit/>
          </a:bodyPr>
          <a:lstStyle/>
          <a:p>
            <a:pPr marL="128270" indent="-115570">
              <a:lnSpc>
                <a:spcPct val="100000"/>
              </a:lnSpc>
              <a:spcBef>
                <a:spcPts val="229"/>
              </a:spcBef>
              <a:buChar char="•"/>
              <a:tabLst>
                <a:tab pos="128270" algn="l"/>
              </a:tabLst>
              <a:defRPr sz="9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/>
              <a:t>Teste de </a:t>
            </a:r>
            <a:r>
              <a:rPr dirty="0" err="1"/>
              <a:t>capacidade</a:t>
            </a:r>
            <a:r>
              <a:rPr dirty="0"/>
              <a:t> 1 (</a:t>
            </a:r>
            <a:r>
              <a:rPr dirty="0" err="1"/>
              <a:t>capacidade</a:t>
            </a:r>
            <a:r>
              <a:rPr dirty="0"/>
              <a:t> de </a:t>
            </a:r>
            <a:r>
              <a:rPr dirty="0" err="1"/>
              <a:t>entrega</a:t>
            </a:r>
            <a:r>
              <a:rPr dirty="0"/>
              <a:t>)</a:t>
            </a:r>
            <a:endParaRPr sz="950" dirty="0">
              <a:latin typeface="MB Corpo S Text Light"/>
              <a:cs typeface="MB Corpo S Text Light"/>
            </a:endParaRPr>
          </a:p>
          <a:p>
            <a:pPr marL="128270" indent="-115570">
              <a:lnSpc>
                <a:spcPct val="100000"/>
              </a:lnSpc>
              <a:spcBef>
                <a:spcPts val="130"/>
              </a:spcBef>
              <a:buChar char="•"/>
              <a:tabLst>
                <a:tab pos="128270" algn="l"/>
              </a:tabLst>
              <a:defRPr sz="9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/>
              <a:t>Teste de </a:t>
            </a:r>
            <a:r>
              <a:rPr dirty="0" err="1"/>
              <a:t>partida</a:t>
            </a:r>
            <a:r>
              <a:rPr dirty="0"/>
              <a:t> a </a:t>
            </a:r>
            <a:r>
              <a:rPr dirty="0" err="1"/>
              <a:t>frio</a:t>
            </a:r>
            <a:r>
              <a:rPr dirty="0"/>
              <a:t> 1</a:t>
            </a:r>
            <a:endParaRPr sz="950" dirty="0">
              <a:latin typeface="MB Corpo S Text Light"/>
              <a:cs typeface="MB Corpo S Text Light"/>
            </a:endParaRPr>
          </a:p>
          <a:p>
            <a:pPr marL="128270" indent="-115570">
              <a:lnSpc>
                <a:spcPct val="100000"/>
              </a:lnSpc>
              <a:spcBef>
                <a:spcPts val="130"/>
              </a:spcBef>
              <a:buChar char="•"/>
              <a:tabLst>
                <a:tab pos="128270" algn="l"/>
              </a:tabLst>
              <a:defRPr sz="9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/>
              <a:t>Teste de </a:t>
            </a:r>
            <a:r>
              <a:rPr dirty="0" err="1"/>
              <a:t>capacidade</a:t>
            </a:r>
            <a:r>
              <a:rPr dirty="0"/>
              <a:t> 2</a:t>
            </a:r>
            <a:endParaRPr sz="950" dirty="0">
              <a:latin typeface="MB Corpo S Text Light"/>
              <a:cs typeface="MB Corpo S Text Light"/>
            </a:endParaRPr>
          </a:p>
          <a:p>
            <a:pPr marL="128270" indent="-115570">
              <a:lnSpc>
                <a:spcPct val="100000"/>
              </a:lnSpc>
              <a:spcBef>
                <a:spcPts val="125"/>
              </a:spcBef>
              <a:buChar char="•"/>
              <a:tabLst>
                <a:tab pos="128270" algn="l"/>
              </a:tabLst>
              <a:defRPr sz="9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/>
              <a:t>Teste de </a:t>
            </a:r>
            <a:r>
              <a:rPr dirty="0" err="1"/>
              <a:t>partida</a:t>
            </a:r>
            <a:r>
              <a:rPr dirty="0"/>
              <a:t> a </a:t>
            </a:r>
            <a:r>
              <a:rPr dirty="0" err="1"/>
              <a:t>frio</a:t>
            </a:r>
            <a:r>
              <a:rPr dirty="0"/>
              <a:t> 2</a:t>
            </a:r>
            <a:endParaRPr sz="950" dirty="0">
              <a:latin typeface="MB Corpo S Text Light"/>
              <a:cs typeface="MB Corpo S Text Light"/>
            </a:endParaRPr>
          </a:p>
          <a:p>
            <a:pPr marL="128270" indent="-115570">
              <a:lnSpc>
                <a:spcPct val="100000"/>
              </a:lnSpc>
              <a:spcBef>
                <a:spcPts val="130"/>
              </a:spcBef>
              <a:buChar char="•"/>
              <a:tabLst>
                <a:tab pos="128270" algn="l"/>
              </a:tabLst>
              <a:defRPr sz="9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/>
              <a:t>Teste de </a:t>
            </a:r>
            <a:r>
              <a:rPr dirty="0" err="1"/>
              <a:t>capacidade</a:t>
            </a:r>
            <a:r>
              <a:rPr dirty="0"/>
              <a:t> 3/Teste de </a:t>
            </a:r>
            <a:r>
              <a:rPr dirty="0" err="1"/>
              <a:t>capacidade</a:t>
            </a:r>
            <a:r>
              <a:rPr dirty="0"/>
              <a:t> de </a:t>
            </a:r>
            <a:r>
              <a:rPr dirty="0" err="1"/>
              <a:t>reserva</a:t>
            </a:r>
            <a:endParaRPr sz="950" dirty="0">
              <a:latin typeface="MB Corpo S Text Light"/>
              <a:cs typeface="MB Corpo S Text Light"/>
            </a:endParaRPr>
          </a:p>
          <a:p>
            <a:pPr marL="128270" indent="-115570">
              <a:lnSpc>
                <a:spcPct val="100000"/>
              </a:lnSpc>
              <a:spcBef>
                <a:spcPts val="130"/>
              </a:spcBef>
              <a:buChar char="•"/>
              <a:tabLst>
                <a:tab pos="128270" algn="l"/>
              </a:tabLst>
              <a:defRPr sz="9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/>
              <a:t>Teste de </a:t>
            </a:r>
            <a:r>
              <a:rPr dirty="0" err="1"/>
              <a:t>partida</a:t>
            </a:r>
            <a:r>
              <a:rPr dirty="0"/>
              <a:t> a </a:t>
            </a:r>
            <a:r>
              <a:rPr dirty="0" err="1"/>
              <a:t>frio</a:t>
            </a:r>
            <a:r>
              <a:rPr dirty="0"/>
              <a:t> 3</a:t>
            </a:r>
            <a:endParaRPr sz="950" dirty="0">
              <a:latin typeface="MB Corpo S Text Light"/>
              <a:cs typeface="MB Corpo S Text Ligh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09219" y="4650754"/>
            <a:ext cx="2843530" cy="237490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46990" rIns="0" bIns="0">
            <a:spAutoFit/>
          </a:bodyPr>
          <a:lstStyle/>
          <a:p>
            <a:pPr marL="67310">
              <a:lnSpc>
                <a:spcPct val="100000"/>
              </a:lnSpc>
              <a:spcBef>
                <a:spcPts val="370"/>
              </a:spcBef>
              <a:defRPr sz="950">
                <a:solidFill>
                  <a:srgbClr val="FFFFFF"/>
                </a:solidFill>
                <a:latin typeface="MB Corpo S Text Light"/>
                <a:cs typeface="MB Corpo S Text Light"/>
              </a:defRPr>
            </a:pPr>
            <a:r>
              <a:t>VIDA ÚTIL</a:t>
            </a:r>
            <a:endParaRPr sz="950">
              <a:latin typeface="MB Corpo S Text Light"/>
              <a:cs typeface="MB Corpo S Text Light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09214" y="4924773"/>
            <a:ext cx="2843530" cy="67945"/>
          </a:xfrm>
          <a:custGeom>
            <a:avLst/>
            <a:gdLst/>
            <a:ahLst/>
            <a:cxnLst/>
            <a:rect l="l" t="t" r="r" b="b"/>
            <a:pathLst>
              <a:path w="2843529" h="67945">
                <a:moveTo>
                  <a:pt x="0" y="298"/>
                </a:moveTo>
                <a:lnTo>
                  <a:pt x="1353813" y="298"/>
                </a:lnTo>
                <a:lnTo>
                  <a:pt x="1421500" y="67842"/>
                </a:lnTo>
                <a:lnTo>
                  <a:pt x="1489187" y="298"/>
                </a:lnTo>
                <a:lnTo>
                  <a:pt x="2843000" y="0"/>
                </a:lnTo>
              </a:path>
            </a:pathLst>
          </a:custGeom>
          <a:ln w="3581">
            <a:solidFill>
              <a:srgbClr val="1A1A18"/>
            </a:solidFill>
          </a:ln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64204" y="5006321"/>
            <a:ext cx="2900291" cy="347980"/>
          </a:xfrm>
          <a:prstGeom prst="rect">
            <a:avLst/>
          </a:prstGeom>
        </p:spPr>
        <p:txBody>
          <a:bodyPr vert="horz" wrap="square" lIns="0" tIns="29209" rIns="0" bIns="0">
            <a:spAutoFit/>
          </a:bodyPr>
          <a:lstStyle/>
          <a:p>
            <a:pPr marL="128270" indent="-115570">
              <a:lnSpc>
                <a:spcPct val="100000"/>
              </a:lnSpc>
              <a:spcBef>
                <a:spcPts val="229"/>
              </a:spcBef>
              <a:buChar char="•"/>
              <a:tabLst>
                <a:tab pos="128270" algn="l"/>
              </a:tabLst>
              <a:defRPr sz="9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/>
              <a:t>Teste de </a:t>
            </a:r>
            <a:r>
              <a:rPr dirty="0" err="1"/>
              <a:t>ciclo</a:t>
            </a:r>
            <a:r>
              <a:rPr dirty="0"/>
              <a:t> com 50% de </a:t>
            </a:r>
            <a:r>
              <a:rPr dirty="0" err="1"/>
              <a:t>profundidade</a:t>
            </a:r>
            <a:r>
              <a:rPr dirty="0"/>
              <a:t> de </a:t>
            </a:r>
            <a:r>
              <a:rPr dirty="0" err="1"/>
              <a:t>descarga</a:t>
            </a:r>
            <a:endParaRPr sz="950" dirty="0">
              <a:latin typeface="MB Corpo S Text Light"/>
              <a:cs typeface="MB Corpo S Text Light"/>
            </a:endParaRPr>
          </a:p>
          <a:p>
            <a:pPr marL="128270" indent="-115570">
              <a:lnSpc>
                <a:spcPct val="100000"/>
              </a:lnSpc>
              <a:spcBef>
                <a:spcPts val="130"/>
              </a:spcBef>
              <a:buChar char="•"/>
              <a:tabLst>
                <a:tab pos="128270" algn="l"/>
              </a:tabLst>
              <a:defRPr sz="9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/>
              <a:t>Teste de </a:t>
            </a:r>
            <a:r>
              <a:rPr dirty="0" err="1"/>
              <a:t>ciclo</a:t>
            </a:r>
            <a:r>
              <a:rPr dirty="0"/>
              <a:t> com 17,5% de </a:t>
            </a:r>
            <a:r>
              <a:rPr dirty="0" err="1"/>
              <a:t>profundidade</a:t>
            </a:r>
            <a:r>
              <a:rPr dirty="0"/>
              <a:t> de </a:t>
            </a:r>
            <a:r>
              <a:rPr dirty="0" err="1"/>
              <a:t>descarga</a:t>
            </a:r>
            <a:endParaRPr sz="950" dirty="0">
              <a:latin typeface="MB Corpo S Text Light"/>
              <a:cs typeface="MB Corpo S Text Ligh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08815" y="5620357"/>
            <a:ext cx="2843530" cy="237490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46990" rIns="0" bIns="0">
            <a:spAutoFit/>
          </a:bodyPr>
          <a:lstStyle/>
          <a:p>
            <a:pPr marL="67310">
              <a:lnSpc>
                <a:spcPct val="100000"/>
              </a:lnSpc>
              <a:spcBef>
                <a:spcPts val="370"/>
              </a:spcBef>
              <a:defRPr sz="950">
                <a:solidFill>
                  <a:srgbClr val="FFFFFF"/>
                </a:solidFill>
                <a:latin typeface="MB Corpo S Text Light"/>
                <a:cs typeface="MB Corpo S Text Light"/>
              </a:defRPr>
            </a:pPr>
            <a:r>
              <a:t>DESEMPENHO</a:t>
            </a:r>
            <a:endParaRPr sz="950">
              <a:latin typeface="MB Corpo S Text Light"/>
              <a:cs typeface="MB Corpo S Text Light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09214" y="5870041"/>
            <a:ext cx="2843530" cy="67945"/>
          </a:xfrm>
          <a:custGeom>
            <a:avLst/>
            <a:gdLst/>
            <a:ahLst/>
            <a:cxnLst/>
            <a:rect l="l" t="t" r="r" b="b"/>
            <a:pathLst>
              <a:path w="2843529" h="67945">
                <a:moveTo>
                  <a:pt x="0" y="298"/>
                </a:moveTo>
                <a:lnTo>
                  <a:pt x="1353813" y="298"/>
                </a:lnTo>
                <a:lnTo>
                  <a:pt x="1421500" y="67842"/>
                </a:lnTo>
                <a:lnTo>
                  <a:pt x="1489187" y="298"/>
                </a:lnTo>
                <a:lnTo>
                  <a:pt x="2843000" y="0"/>
                </a:lnTo>
              </a:path>
            </a:pathLst>
          </a:custGeom>
          <a:ln w="3581">
            <a:solidFill>
              <a:srgbClr val="1A1A18"/>
            </a:solidFill>
          </a:ln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64205" y="5919720"/>
            <a:ext cx="2453645" cy="347980"/>
          </a:xfrm>
          <a:prstGeom prst="rect">
            <a:avLst/>
          </a:prstGeom>
        </p:spPr>
        <p:txBody>
          <a:bodyPr vert="horz" wrap="square" lIns="0" tIns="29209" rIns="0" bIns="0">
            <a:spAutoFit/>
          </a:bodyPr>
          <a:lstStyle/>
          <a:p>
            <a:pPr marL="128270" indent="-115570">
              <a:lnSpc>
                <a:spcPct val="100000"/>
              </a:lnSpc>
              <a:spcBef>
                <a:spcPts val="229"/>
              </a:spcBef>
              <a:buChar char="•"/>
              <a:tabLst>
                <a:tab pos="128270" algn="l"/>
              </a:tabLst>
              <a:defRPr sz="9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/>
              <a:t>Teste de </a:t>
            </a:r>
            <a:r>
              <a:rPr dirty="0" err="1"/>
              <a:t>absorção</a:t>
            </a:r>
            <a:r>
              <a:rPr dirty="0"/>
              <a:t> de </a:t>
            </a:r>
            <a:r>
              <a:rPr dirty="0" err="1"/>
              <a:t>corrente</a:t>
            </a:r>
            <a:r>
              <a:rPr dirty="0"/>
              <a:t> 1</a:t>
            </a:r>
            <a:endParaRPr sz="950" dirty="0">
              <a:latin typeface="MB Corpo S Text Light"/>
              <a:cs typeface="MB Corpo S Text Light"/>
            </a:endParaRPr>
          </a:p>
          <a:p>
            <a:pPr marL="128270" indent="-115570">
              <a:lnSpc>
                <a:spcPct val="100000"/>
              </a:lnSpc>
              <a:spcBef>
                <a:spcPts val="130"/>
              </a:spcBef>
              <a:buChar char="•"/>
              <a:tabLst>
                <a:tab pos="128270" algn="l"/>
              </a:tabLst>
              <a:defRPr sz="9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/>
              <a:t>Teste de </a:t>
            </a:r>
            <a:r>
              <a:rPr dirty="0" err="1"/>
              <a:t>absorção</a:t>
            </a:r>
            <a:r>
              <a:rPr dirty="0"/>
              <a:t> de </a:t>
            </a:r>
            <a:r>
              <a:rPr dirty="0" err="1"/>
              <a:t>corrente</a:t>
            </a:r>
            <a:r>
              <a:rPr dirty="0"/>
              <a:t> 2</a:t>
            </a:r>
            <a:endParaRPr sz="950" dirty="0">
              <a:latin typeface="MB Corpo S Text Light"/>
              <a:cs typeface="MB Corpo S Text Ligh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96386" y="1819810"/>
            <a:ext cx="8378825" cy="67056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 marR="139065">
              <a:lnSpc>
                <a:spcPct val="111300"/>
              </a:lnSpc>
              <a:spcBef>
                <a:spcPts val="100"/>
              </a:spcBef>
              <a:defRPr sz="9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 err="1"/>
              <a:t>Cada</a:t>
            </a:r>
            <a:r>
              <a:rPr dirty="0"/>
              <a:t> </a:t>
            </a:r>
            <a:r>
              <a:rPr dirty="0" err="1"/>
              <a:t>vez</a:t>
            </a:r>
            <a:r>
              <a:rPr dirty="0"/>
              <a:t> </a:t>
            </a:r>
            <a:r>
              <a:rPr dirty="0" err="1"/>
              <a:t>mais</a:t>
            </a:r>
            <a:r>
              <a:rPr dirty="0"/>
              <a:t> </a:t>
            </a:r>
            <a:r>
              <a:rPr dirty="0" err="1"/>
              <a:t>consumidores</a:t>
            </a:r>
            <a:r>
              <a:rPr dirty="0"/>
              <a:t> </a:t>
            </a:r>
            <a:r>
              <a:rPr dirty="0" err="1"/>
              <a:t>elétricos</a:t>
            </a:r>
            <a:r>
              <a:rPr dirty="0"/>
              <a:t> e com </a:t>
            </a:r>
            <a:r>
              <a:rPr dirty="0" err="1"/>
              <a:t>uso</a:t>
            </a:r>
            <a:r>
              <a:rPr dirty="0"/>
              <a:t> </a:t>
            </a:r>
            <a:r>
              <a:rPr dirty="0" err="1"/>
              <a:t>intensivo</a:t>
            </a:r>
            <a:r>
              <a:rPr dirty="0"/>
              <a:t> de </a:t>
            </a:r>
            <a:r>
              <a:rPr dirty="0" err="1"/>
              <a:t>energia</a:t>
            </a:r>
            <a:r>
              <a:rPr dirty="0"/>
              <a:t>, </a:t>
            </a:r>
            <a:r>
              <a:rPr dirty="0" err="1"/>
              <a:t>como</a:t>
            </a:r>
            <a:r>
              <a:rPr dirty="0"/>
              <a:t> </a:t>
            </a:r>
            <a:r>
              <a:rPr dirty="0" err="1"/>
              <a:t>sistemas</a:t>
            </a:r>
            <a:r>
              <a:rPr dirty="0"/>
              <a:t> de </a:t>
            </a:r>
            <a:r>
              <a:rPr dirty="0" err="1"/>
              <a:t>assistência</a:t>
            </a:r>
            <a:r>
              <a:rPr dirty="0"/>
              <a:t> e </a:t>
            </a:r>
            <a:r>
              <a:rPr dirty="0" err="1"/>
              <a:t>produtos</a:t>
            </a:r>
            <a:r>
              <a:rPr dirty="0"/>
              <a:t> de </a:t>
            </a:r>
            <a:r>
              <a:rPr dirty="0" err="1"/>
              <a:t>entretenimento</a:t>
            </a:r>
            <a:r>
              <a:rPr dirty="0"/>
              <a:t>, </a:t>
            </a:r>
            <a:r>
              <a:rPr dirty="0" err="1"/>
              <a:t>estão</a:t>
            </a:r>
            <a:r>
              <a:rPr dirty="0"/>
              <a:t> </a:t>
            </a:r>
            <a:r>
              <a:rPr dirty="0" err="1"/>
              <a:t>sendo</a:t>
            </a:r>
            <a:r>
              <a:rPr dirty="0"/>
              <a:t> </a:t>
            </a:r>
            <a:r>
              <a:rPr dirty="0" err="1"/>
              <a:t>integrados</a:t>
            </a:r>
            <a:r>
              <a:rPr dirty="0"/>
              <a:t> </a:t>
            </a:r>
            <a:r>
              <a:rPr dirty="0" err="1"/>
              <a:t>aos</a:t>
            </a:r>
            <a:r>
              <a:rPr dirty="0"/>
              <a:t> </a:t>
            </a:r>
            <a:r>
              <a:rPr dirty="0" err="1"/>
              <a:t>veículos</a:t>
            </a:r>
            <a:r>
              <a:rPr dirty="0"/>
              <a:t>. </a:t>
            </a:r>
            <a:r>
              <a:rPr dirty="0" err="1"/>
              <a:t>Assim</a:t>
            </a:r>
            <a:r>
              <a:rPr dirty="0"/>
              <a:t>, as </a:t>
            </a:r>
            <a:r>
              <a:rPr dirty="0" err="1"/>
              <a:t>demandas</a:t>
            </a:r>
            <a:r>
              <a:rPr dirty="0"/>
              <a:t> </a:t>
            </a:r>
            <a:r>
              <a:rPr dirty="0" err="1"/>
              <a:t>sobre</a:t>
            </a:r>
            <a:r>
              <a:rPr dirty="0"/>
              <a:t> a </a:t>
            </a:r>
            <a:r>
              <a:rPr dirty="0" err="1"/>
              <a:t>bateria</a:t>
            </a:r>
            <a:r>
              <a:rPr dirty="0"/>
              <a:t> </a:t>
            </a:r>
            <a:r>
              <a:rPr dirty="0" err="1"/>
              <a:t>também</a:t>
            </a:r>
            <a:r>
              <a:rPr dirty="0"/>
              <a:t> </a:t>
            </a:r>
            <a:r>
              <a:rPr dirty="0" err="1"/>
              <a:t>aumentam</a:t>
            </a:r>
            <a:r>
              <a:rPr dirty="0"/>
              <a:t> com o </a:t>
            </a:r>
            <a:r>
              <a:rPr dirty="0" err="1"/>
              <a:t>conforto</a:t>
            </a:r>
            <a:r>
              <a:rPr dirty="0"/>
              <a:t>. O </a:t>
            </a:r>
            <a:r>
              <a:rPr dirty="0" err="1"/>
              <a:t>laboratório</a:t>
            </a:r>
            <a:r>
              <a:rPr dirty="0"/>
              <a:t> de testes </a:t>
            </a:r>
            <a:r>
              <a:rPr dirty="0" err="1"/>
              <a:t>independente</a:t>
            </a:r>
            <a:r>
              <a:rPr dirty="0"/>
              <a:t> e </a:t>
            </a:r>
            <a:r>
              <a:rPr dirty="0" err="1"/>
              <a:t>certificado</a:t>
            </a:r>
            <a:r>
              <a:rPr dirty="0"/>
              <a:t> pela DEKRA, </a:t>
            </a:r>
            <a:r>
              <a:rPr dirty="0" err="1"/>
              <a:t>Batterieingenieure</a:t>
            </a:r>
            <a:r>
              <a:rPr dirty="0"/>
              <a:t> GmbH, de Aachen, </a:t>
            </a:r>
            <a:r>
              <a:rPr dirty="0" err="1"/>
              <a:t>em</a:t>
            </a:r>
            <a:r>
              <a:rPr dirty="0"/>
              <a:t> </a:t>
            </a:r>
            <a:r>
              <a:rPr dirty="0" err="1"/>
              <a:t>nome</a:t>
            </a:r>
            <a:r>
              <a:rPr dirty="0"/>
              <a:t> do</a:t>
            </a:r>
            <a:r>
              <a:rPr lang="pt-BR" dirty="0"/>
              <a:t> </a:t>
            </a:r>
            <a:r>
              <a:rPr dirty="0"/>
              <a:t>Mercedes-Benz Group AG, </a:t>
            </a:r>
            <a:r>
              <a:rPr dirty="0" err="1"/>
              <a:t>testou</a:t>
            </a:r>
            <a:r>
              <a:rPr dirty="0"/>
              <a:t> a </a:t>
            </a:r>
            <a:r>
              <a:rPr dirty="0" err="1"/>
              <a:t>bateria</a:t>
            </a:r>
            <a:r>
              <a:rPr dirty="0"/>
              <a:t> de </a:t>
            </a:r>
            <a:r>
              <a:rPr dirty="0" err="1"/>
              <a:t>partida</a:t>
            </a:r>
            <a:r>
              <a:rPr dirty="0"/>
              <a:t> original Mercedes-Benz A 001 982 82 08 contra </a:t>
            </a:r>
            <a:r>
              <a:rPr dirty="0" err="1"/>
              <a:t>cinco</a:t>
            </a:r>
            <a:r>
              <a:rPr dirty="0"/>
              <a:t> </a:t>
            </a:r>
            <a:r>
              <a:rPr dirty="0" err="1"/>
              <a:t>produtos</a:t>
            </a:r>
            <a:r>
              <a:rPr dirty="0"/>
              <a:t> </a:t>
            </a:r>
            <a:r>
              <a:rPr dirty="0" err="1"/>
              <a:t>concorrentes</a:t>
            </a:r>
            <a:r>
              <a:rPr dirty="0"/>
              <a:t> </a:t>
            </a:r>
            <a:r>
              <a:rPr dirty="0" err="1"/>
              <a:t>comparáveis</a:t>
            </a:r>
            <a:r>
              <a:rPr dirty="0"/>
              <a:t> da </a:t>
            </a:r>
            <a:r>
              <a:rPr dirty="0" err="1"/>
              <a:t>Alemanha</a:t>
            </a:r>
            <a:r>
              <a:rPr dirty="0"/>
              <a:t> e dos EUA. A </a:t>
            </a:r>
            <a:r>
              <a:rPr dirty="0" err="1"/>
              <a:t>conclusão</a:t>
            </a:r>
            <a:r>
              <a:rPr dirty="0"/>
              <a:t>: a </a:t>
            </a:r>
            <a:r>
              <a:rPr dirty="0" err="1"/>
              <a:t>bateria</a:t>
            </a:r>
            <a:r>
              <a:rPr dirty="0"/>
              <a:t> de </a:t>
            </a:r>
            <a:r>
              <a:rPr dirty="0" err="1"/>
              <a:t>partida</a:t>
            </a:r>
            <a:r>
              <a:rPr dirty="0"/>
              <a:t> original Mercedes-Benz </a:t>
            </a:r>
            <a:r>
              <a:rPr lang="pt-BR" dirty="0"/>
              <a:t>impressiona</a:t>
            </a:r>
            <a:r>
              <a:rPr dirty="0"/>
              <a:t> </a:t>
            </a:r>
            <a:r>
              <a:rPr dirty="0" err="1"/>
              <a:t>em</a:t>
            </a:r>
            <a:r>
              <a:rPr dirty="0"/>
              <a:t> </a:t>
            </a:r>
            <a:r>
              <a:rPr dirty="0" err="1"/>
              <a:t>todos</a:t>
            </a:r>
            <a:r>
              <a:rPr dirty="0"/>
              <a:t> </a:t>
            </a:r>
            <a:r>
              <a:rPr dirty="0" err="1"/>
              <a:t>os</a:t>
            </a:r>
            <a:r>
              <a:rPr dirty="0"/>
              <a:t> testes.</a:t>
            </a:r>
            <a:endParaRPr sz="950" dirty="0">
              <a:latin typeface="MB Corpo S Text Light"/>
              <a:cs typeface="MB Corpo S Text Ligh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097512" y="2786939"/>
            <a:ext cx="5421138" cy="114044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 marR="106680" indent="-635">
              <a:lnSpc>
                <a:spcPct val="111300"/>
              </a:lnSpc>
              <a:spcBef>
                <a:spcPts val="100"/>
              </a:spcBef>
              <a:defRPr sz="950">
                <a:solidFill>
                  <a:srgbClr val="1A1A18"/>
                </a:solidFill>
              </a:defRPr>
            </a:pPr>
            <a:r>
              <a:rPr b="1" dirty="0" err="1">
                <a:latin typeface="MB Corpo S Text"/>
                <a:cs typeface="MB Corpo S Text"/>
              </a:rPr>
              <a:t>Pré</a:t>
            </a:r>
            <a:r>
              <a:rPr b="1" dirty="0">
                <a:latin typeface="MB Corpo S Text"/>
                <a:cs typeface="MB Corpo S Text"/>
              </a:rPr>
              <a:t>-testes. </a:t>
            </a:r>
            <a:r>
              <a:rPr dirty="0" err="1">
                <a:latin typeface="MB Corpo S Text Light"/>
                <a:cs typeface="MB Corpo S Text Light"/>
              </a:rPr>
              <a:t>Os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pré</a:t>
            </a:r>
            <a:r>
              <a:rPr dirty="0">
                <a:latin typeface="MB Corpo S Text Light"/>
                <a:cs typeface="MB Corpo S Text Light"/>
              </a:rPr>
              <a:t>-testes </a:t>
            </a:r>
            <a:r>
              <a:rPr dirty="0" err="1">
                <a:latin typeface="MB Corpo S Text Light"/>
                <a:cs typeface="MB Corpo S Text Light"/>
              </a:rPr>
              <a:t>determinam</a:t>
            </a:r>
            <a:r>
              <a:rPr dirty="0">
                <a:latin typeface="MB Corpo S Text Light"/>
                <a:cs typeface="MB Corpo S Text Light"/>
              </a:rPr>
              <a:t> se </a:t>
            </a:r>
            <a:r>
              <a:rPr dirty="0" err="1">
                <a:latin typeface="MB Corpo S Text Light"/>
                <a:cs typeface="MB Corpo S Text Light"/>
              </a:rPr>
              <a:t>os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valores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medidos</a:t>
            </a:r>
            <a:r>
              <a:rPr dirty="0">
                <a:latin typeface="MB Corpo S Text Light"/>
                <a:cs typeface="MB Corpo S Text Light"/>
              </a:rPr>
              <a:t> das </a:t>
            </a:r>
            <a:r>
              <a:rPr dirty="0" err="1">
                <a:latin typeface="MB Corpo S Text Light"/>
                <a:cs typeface="MB Corpo S Text Light"/>
              </a:rPr>
              <a:t>baterias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correspondem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aos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valores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nominais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especificados</a:t>
            </a:r>
            <a:r>
              <a:rPr dirty="0">
                <a:latin typeface="MB Corpo S Text Light"/>
                <a:cs typeface="MB Corpo S Text Light"/>
              </a:rPr>
              <a:t> (</a:t>
            </a:r>
            <a:r>
              <a:rPr dirty="0" err="1">
                <a:latin typeface="MB Corpo S Text Light"/>
                <a:cs typeface="MB Corpo S Text Light"/>
              </a:rPr>
              <a:t>capacidade</a:t>
            </a:r>
            <a:r>
              <a:rPr dirty="0">
                <a:latin typeface="MB Corpo S Text Light"/>
                <a:cs typeface="MB Corpo S Text Light"/>
              </a:rPr>
              <a:t> e </a:t>
            </a:r>
            <a:r>
              <a:rPr dirty="0" err="1">
                <a:latin typeface="MB Corpo S Text Light"/>
                <a:cs typeface="MB Corpo S Text Light"/>
              </a:rPr>
              <a:t>corrente</a:t>
            </a:r>
            <a:r>
              <a:rPr dirty="0">
                <a:latin typeface="MB Corpo S Text Light"/>
                <a:cs typeface="MB Corpo S Text Light"/>
              </a:rPr>
              <a:t>). A </a:t>
            </a:r>
            <a:r>
              <a:rPr dirty="0" err="1">
                <a:latin typeface="MB Corpo S Text Light"/>
                <a:cs typeface="MB Corpo S Text Light"/>
              </a:rPr>
              <a:t>bateria</a:t>
            </a:r>
            <a:r>
              <a:rPr dirty="0">
                <a:latin typeface="MB Corpo S Text Light"/>
                <a:cs typeface="MB Corpo S Text Light"/>
              </a:rPr>
              <a:t> de </a:t>
            </a:r>
            <a:r>
              <a:rPr dirty="0" err="1">
                <a:latin typeface="MB Corpo S Text Light"/>
                <a:cs typeface="MB Corpo S Text Light"/>
              </a:rPr>
              <a:t>partida</a:t>
            </a:r>
            <a:r>
              <a:rPr dirty="0">
                <a:latin typeface="MB Corpo S Text Light"/>
                <a:cs typeface="MB Corpo S Text Light"/>
              </a:rPr>
              <a:t> original Mercedes-Benz </a:t>
            </a:r>
            <a:r>
              <a:rPr dirty="0" err="1">
                <a:latin typeface="MB Corpo S Text Light"/>
                <a:cs typeface="MB Corpo S Text Light"/>
              </a:rPr>
              <a:t>tem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uma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melhor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capacidade</a:t>
            </a:r>
            <a:r>
              <a:rPr dirty="0">
                <a:latin typeface="MB Corpo S Text Light"/>
                <a:cs typeface="MB Corpo S Text Light"/>
              </a:rPr>
              <a:t> de </a:t>
            </a:r>
            <a:r>
              <a:rPr dirty="0" err="1">
                <a:latin typeface="MB Corpo S Text Light"/>
                <a:cs typeface="MB Corpo S Text Light"/>
              </a:rPr>
              <a:t>fornecimento</a:t>
            </a:r>
            <a:r>
              <a:rPr dirty="0">
                <a:latin typeface="MB Corpo S Text Light"/>
                <a:cs typeface="MB Corpo S Text Light"/>
              </a:rPr>
              <a:t> de </a:t>
            </a:r>
            <a:r>
              <a:rPr dirty="0" err="1">
                <a:latin typeface="MB Corpo S Text Light"/>
                <a:cs typeface="MB Corpo S Text Light"/>
              </a:rPr>
              <a:t>energia</a:t>
            </a:r>
            <a:r>
              <a:rPr dirty="0">
                <a:latin typeface="MB Corpo S Text Light"/>
                <a:cs typeface="MB Corpo S Text Light"/>
              </a:rPr>
              <a:t> do que a </a:t>
            </a:r>
            <a:r>
              <a:rPr dirty="0" err="1">
                <a:latin typeface="MB Corpo S Text Light"/>
                <a:cs typeface="MB Corpo S Text Light"/>
              </a:rPr>
              <a:t>maioria</a:t>
            </a:r>
            <a:r>
              <a:rPr dirty="0">
                <a:latin typeface="MB Corpo S Text Light"/>
                <a:cs typeface="MB Corpo S Text Light"/>
              </a:rPr>
              <a:t> das </a:t>
            </a:r>
            <a:r>
              <a:rPr dirty="0" err="1">
                <a:latin typeface="MB Corpo S Text Light"/>
                <a:cs typeface="MB Corpo S Text Light"/>
              </a:rPr>
              <a:t>outras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baterias</a:t>
            </a:r>
            <a:r>
              <a:rPr dirty="0">
                <a:latin typeface="MB Corpo S Text Light"/>
                <a:cs typeface="MB Corpo S Text Light"/>
              </a:rPr>
              <a:t> e, </a:t>
            </a:r>
            <a:r>
              <a:rPr dirty="0" err="1">
                <a:latin typeface="MB Corpo S Text Light"/>
                <a:cs typeface="MB Corpo S Text Light"/>
              </a:rPr>
              <a:t>portanto</a:t>
            </a:r>
            <a:r>
              <a:rPr dirty="0">
                <a:latin typeface="MB Corpo S Text Light"/>
                <a:cs typeface="MB Corpo S Text Light"/>
              </a:rPr>
              <a:t>, </a:t>
            </a:r>
            <a:r>
              <a:rPr dirty="0" err="1">
                <a:latin typeface="MB Corpo S Text Light"/>
                <a:cs typeface="MB Corpo S Text Light"/>
              </a:rPr>
              <a:t>tende</a:t>
            </a:r>
            <a:r>
              <a:rPr dirty="0">
                <a:latin typeface="MB Corpo S Text Light"/>
                <a:cs typeface="MB Corpo S Text Light"/>
              </a:rPr>
              <a:t> a </a:t>
            </a:r>
            <a:r>
              <a:rPr dirty="0" err="1">
                <a:latin typeface="MB Corpo S Text Light"/>
                <a:cs typeface="MB Corpo S Text Light"/>
              </a:rPr>
              <a:t>ter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uma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potência</a:t>
            </a:r>
            <a:r>
              <a:rPr dirty="0">
                <a:latin typeface="MB Corpo S Text Light"/>
                <a:cs typeface="MB Corpo S Text Light"/>
              </a:rPr>
              <a:t> de </a:t>
            </a:r>
            <a:r>
              <a:rPr dirty="0" err="1">
                <a:latin typeface="MB Corpo S Text Light"/>
                <a:cs typeface="MB Corpo S Text Light"/>
              </a:rPr>
              <a:t>partida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mais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alta.</a:t>
            </a:r>
            <a:endParaRPr sz="950" dirty="0">
              <a:latin typeface="MB Corpo S Text Light"/>
              <a:cs typeface="MB Corpo S Text Light"/>
            </a:endParaRPr>
          </a:p>
          <a:p>
            <a:pPr marL="12700" marR="5080">
              <a:lnSpc>
                <a:spcPct val="111300"/>
              </a:lnSpc>
              <a:defRPr sz="9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 err="1"/>
              <a:t>Também</a:t>
            </a:r>
            <a:r>
              <a:rPr dirty="0"/>
              <a:t> </a:t>
            </a:r>
            <a:r>
              <a:rPr dirty="0" err="1"/>
              <a:t>mostra</a:t>
            </a:r>
            <a:r>
              <a:rPr dirty="0"/>
              <a:t> boa </a:t>
            </a:r>
            <a:r>
              <a:rPr dirty="0" err="1"/>
              <a:t>capacidade</a:t>
            </a:r>
            <a:r>
              <a:rPr dirty="0"/>
              <a:t> de </a:t>
            </a:r>
            <a:r>
              <a:rPr dirty="0" err="1"/>
              <a:t>fornecimento</a:t>
            </a:r>
            <a:r>
              <a:rPr dirty="0"/>
              <a:t> de </a:t>
            </a:r>
            <a:r>
              <a:rPr dirty="0" err="1"/>
              <a:t>energia</a:t>
            </a:r>
            <a:r>
              <a:rPr dirty="0"/>
              <a:t> </a:t>
            </a:r>
            <a:r>
              <a:rPr dirty="0" err="1"/>
              <a:t>ao</a:t>
            </a:r>
            <a:r>
              <a:rPr dirty="0"/>
              <a:t> </a:t>
            </a:r>
            <a:r>
              <a:rPr dirty="0" err="1"/>
              <a:t>longo</a:t>
            </a:r>
            <a:r>
              <a:rPr dirty="0"/>
              <a:t> do tempo (</a:t>
            </a:r>
            <a:r>
              <a:rPr dirty="0" err="1"/>
              <a:t>após</a:t>
            </a:r>
            <a:r>
              <a:rPr dirty="0"/>
              <a:t> 10 e 30 </a:t>
            </a:r>
            <a:r>
              <a:rPr dirty="0" err="1"/>
              <a:t>segundos</a:t>
            </a:r>
            <a:r>
              <a:rPr dirty="0"/>
              <a:t> do </a:t>
            </a:r>
            <a:r>
              <a:rPr dirty="0" err="1"/>
              <a:t>período</a:t>
            </a:r>
            <a:r>
              <a:rPr dirty="0"/>
              <a:t> de teste). A </a:t>
            </a:r>
            <a:r>
              <a:rPr dirty="0" err="1"/>
              <a:t>bateria</a:t>
            </a:r>
            <a:r>
              <a:rPr dirty="0"/>
              <a:t> </a:t>
            </a:r>
            <a:r>
              <a:rPr dirty="0" err="1"/>
              <a:t>tem</a:t>
            </a:r>
            <a:r>
              <a:rPr dirty="0"/>
              <a:t> </a:t>
            </a:r>
            <a:r>
              <a:rPr dirty="0" err="1"/>
              <a:t>potência</a:t>
            </a:r>
            <a:r>
              <a:rPr dirty="0"/>
              <a:t> </a:t>
            </a:r>
            <a:r>
              <a:rPr dirty="0" err="1"/>
              <a:t>suficiente</a:t>
            </a:r>
            <a:r>
              <a:rPr dirty="0"/>
              <a:t> para </a:t>
            </a:r>
            <a:r>
              <a:rPr dirty="0" err="1"/>
              <a:t>ligar</a:t>
            </a:r>
            <a:r>
              <a:rPr dirty="0"/>
              <a:t> o motor. Na </a:t>
            </a:r>
            <a:r>
              <a:rPr dirty="0" err="1"/>
              <a:t>medição</a:t>
            </a:r>
            <a:r>
              <a:rPr dirty="0"/>
              <a:t> da </a:t>
            </a:r>
            <a:r>
              <a:rPr dirty="0" err="1"/>
              <a:t>capacidade</a:t>
            </a:r>
            <a:r>
              <a:rPr dirty="0"/>
              <a:t> de </a:t>
            </a:r>
            <a:r>
              <a:rPr dirty="0" err="1"/>
              <a:t>reserva</a:t>
            </a:r>
            <a:r>
              <a:rPr dirty="0"/>
              <a:t>, a </a:t>
            </a:r>
            <a:r>
              <a:rPr dirty="0" err="1"/>
              <a:t>bateria</a:t>
            </a:r>
            <a:r>
              <a:rPr dirty="0"/>
              <a:t> de </a:t>
            </a:r>
            <a:r>
              <a:rPr dirty="0" err="1"/>
              <a:t>partida</a:t>
            </a:r>
            <a:r>
              <a:rPr dirty="0"/>
              <a:t> original Mercedes-Benz </a:t>
            </a:r>
            <a:r>
              <a:rPr dirty="0" err="1"/>
              <a:t>excede</a:t>
            </a:r>
            <a:r>
              <a:rPr dirty="0"/>
              <a:t> o tempo de </a:t>
            </a:r>
            <a:r>
              <a:rPr dirty="0" err="1"/>
              <a:t>descarga</a:t>
            </a:r>
            <a:r>
              <a:rPr dirty="0"/>
              <a:t> </a:t>
            </a:r>
            <a:r>
              <a:rPr dirty="0" err="1"/>
              <a:t>especificado</a:t>
            </a:r>
            <a:r>
              <a:rPr dirty="0"/>
              <a:t> </a:t>
            </a:r>
            <a:r>
              <a:rPr dirty="0" err="1"/>
              <a:t>em</a:t>
            </a:r>
            <a:r>
              <a:rPr dirty="0"/>
              <a:t> </a:t>
            </a:r>
            <a:r>
              <a:rPr dirty="0" err="1"/>
              <a:t>quase</a:t>
            </a:r>
            <a:r>
              <a:rPr dirty="0"/>
              <a:t> 25%.</a:t>
            </a:r>
            <a:endParaRPr sz="950" dirty="0">
              <a:latin typeface="MB Corpo S Text Light"/>
              <a:cs typeface="MB Corpo S Text Light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0648436" y="1819810"/>
            <a:ext cx="4312285" cy="1302729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 marR="5080">
              <a:lnSpc>
                <a:spcPct val="111300"/>
              </a:lnSpc>
              <a:spcBef>
                <a:spcPts val="100"/>
              </a:spcBef>
              <a:defRPr sz="950">
                <a:solidFill>
                  <a:srgbClr val="1A1A18"/>
                </a:solidFill>
              </a:defRPr>
            </a:pPr>
            <a:r>
              <a:rPr b="1" dirty="0">
                <a:latin typeface="MB Corpo S Text"/>
                <a:cs typeface="MB Corpo S Text"/>
              </a:rPr>
              <a:t>Teste de </a:t>
            </a:r>
            <a:r>
              <a:rPr b="1" dirty="0" err="1">
                <a:latin typeface="MB Corpo S Text"/>
                <a:cs typeface="MB Corpo S Text"/>
              </a:rPr>
              <a:t>ciclo</a:t>
            </a:r>
            <a:r>
              <a:rPr b="1" dirty="0">
                <a:latin typeface="MB Corpo S Text"/>
                <a:cs typeface="MB Corpo S Text"/>
              </a:rPr>
              <a:t> com 17,5% de </a:t>
            </a:r>
            <a:r>
              <a:rPr b="1" dirty="0" err="1">
                <a:latin typeface="MB Corpo S Text"/>
                <a:cs typeface="MB Corpo S Text"/>
              </a:rPr>
              <a:t>profundidade</a:t>
            </a:r>
            <a:r>
              <a:rPr b="1" dirty="0">
                <a:latin typeface="MB Corpo S Text"/>
                <a:cs typeface="MB Corpo S Text"/>
              </a:rPr>
              <a:t> de </a:t>
            </a:r>
            <a:r>
              <a:rPr b="1" dirty="0" err="1">
                <a:latin typeface="MB Corpo S Text"/>
                <a:cs typeface="MB Corpo S Text"/>
              </a:rPr>
              <a:t>descarga</a:t>
            </a:r>
            <a:r>
              <a:rPr b="1" dirty="0">
                <a:latin typeface="MB Corpo S Text"/>
                <a:cs typeface="MB Corpo S Text"/>
              </a:rPr>
              <a:t>. </a:t>
            </a:r>
            <a:r>
              <a:rPr dirty="0">
                <a:latin typeface="MB Corpo S Text Light"/>
                <a:cs typeface="MB Corpo S Text Light"/>
              </a:rPr>
              <a:t>Este teste </a:t>
            </a:r>
            <a:r>
              <a:rPr dirty="0" err="1">
                <a:latin typeface="MB Corpo S Text Light"/>
                <a:cs typeface="MB Corpo S Text Light"/>
              </a:rPr>
              <a:t>reflete</a:t>
            </a:r>
            <a:r>
              <a:rPr dirty="0">
                <a:latin typeface="MB Corpo S Text Light"/>
                <a:cs typeface="MB Corpo S Text Light"/>
              </a:rPr>
              <a:t> as </a:t>
            </a:r>
            <a:r>
              <a:rPr dirty="0" err="1">
                <a:latin typeface="MB Corpo S Text Light"/>
                <a:cs typeface="MB Corpo S Text Light"/>
              </a:rPr>
              <a:t>condições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realistas</a:t>
            </a:r>
            <a:r>
              <a:rPr dirty="0">
                <a:latin typeface="MB Corpo S Text Light"/>
                <a:cs typeface="MB Corpo S Text Light"/>
              </a:rPr>
              <a:t>. As </a:t>
            </a:r>
            <a:r>
              <a:rPr dirty="0" err="1">
                <a:latin typeface="MB Corpo S Text Light"/>
                <a:cs typeface="MB Corpo S Text Light"/>
              </a:rPr>
              <a:t>baterias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são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submetidas</a:t>
            </a:r>
            <a:r>
              <a:rPr dirty="0">
                <a:latin typeface="MB Corpo S Text Light"/>
                <a:cs typeface="MB Corpo S Text Light"/>
              </a:rPr>
              <a:t> a 1.530 </a:t>
            </a:r>
            <a:r>
              <a:rPr dirty="0" err="1">
                <a:latin typeface="MB Corpo S Text Light"/>
                <a:cs typeface="MB Corpo S Text Light"/>
              </a:rPr>
              <a:t>ciclos</a:t>
            </a:r>
            <a:r>
              <a:rPr dirty="0">
                <a:latin typeface="MB Corpo S Text Light"/>
                <a:cs typeface="MB Corpo S Text Light"/>
              </a:rPr>
              <a:t> de carga e </a:t>
            </a:r>
            <a:r>
              <a:rPr dirty="0" err="1">
                <a:latin typeface="MB Corpo S Text Light"/>
                <a:cs typeface="MB Corpo S Text Light"/>
              </a:rPr>
              <a:t>descarga</a:t>
            </a:r>
            <a:r>
              <a:rPr dirty="0">
                <a:latin typeface="MB Corpo S Text Light"/>
                <a:cs typeface="MB Corpo S Text Light"/>
              </a:rPr>
              <a:t> com </a:t>
            </a:r>
            <a:r>
              <a:rPr dirty="0" err="1">
                <a:latin typeface="MB Corpo S Text Light"/>
                <a:cs typeface="MB Corpo S Text Light"/>
              </a:rPr>
              <a:t>uma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profundidade</a:t>
            </a:r>
            <a:r>
              <a:rPr dirty="0">
                <a:latin typeface="MB Corpo S Text Light"/>
                <a:cs typeface="MB Corpo S Text Light"/>
              </a:rPr>
              <a:t> de </a:t>
            </a:r>
            <a:r>
              <a:rPr dirty="0" err="1">
                <a:latin typeface="MB Corpo S Text Light"/>
                <a:cs typeface="MB Corpo S Text Light"/>
              </a:rPr>
              <a:t>descarga</a:t>
            </a:r>
            <a:r>
              <a:rPr dirty="0">
                <a:latin typeface="MB Corpo S Text Light"/>
                <a:cs typeface="MB Corpo S Text Light"/>
              </a:rPr>
              <a:t> de 17,5% </a:t>
            </a:r>
            <a:r>
              <a:rPr dirty="0" err="1">
                <a:latin typeface="MB Corpo S Text Light"/>
                <a:cs typeface="MB Corpo S Text Light"/>
              </a:rPr>
              <a:t>ao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longo</a:t>
            </a:r>
            <a:r>
              <a:rPr dirty="0">
                <a:latin typeface="MB Corpo S Text Light"/>
                <a:cs typeface="MB Corpo S Text Light"/>
              </a:rPr>
              <a:t> de um total de 18 </a:t>
            </a:r>
            <a:r>
              <a:rPr dirty="0" err="1">
                <a:latin typeface="MB Corpo S Text Light"/>
                <a:cs typeface="MB Corpo S Text Light"/>
              </a:rPr>
              <a:t>semanas</a:t>
            </a:r>
            <a:r>
              <a:rPr dirty="0">
                <a:latin typeface="MB Corpo S Text Light"/>
                <a:cs typeface="MB Corpo S Text Light"/>
              </a:rPr>
              <a:t>. A </a:t>
            </a:r>
            <a:r>
              <a:rPr dirty="0" err="1">
                <a:latin typeface="MB Corpo S Text Light"/>
                <a:cs typeface="MB Corpo S Text Light"/>
              </a:rPr>
              <a:t>bateria</a:t>
            </a:r>
            <a:r>
              <a:rPr dirty="0">
                <a:latin typeface="MB Corpo S Text Light"/>
                <a:cs typeface="MB Corpo S Text Light"/>
              </a:rPr>
              <a:t> de </a:t>
            </a:r>
            <a:r>
              <a:rPr dirty="0" err="1">
                <a:latin typeface="MB Corpo S Text Light"/>
                <a:cs typeface="MB Corpo S Text Light"/>
              </a:rPr>
              <a:t>partida</a:t>
            </a:r>
            <a:r>
              <a:rPr dirty="0">
                <a:latin typeface="MB Corpo S Text Light"/>
                <a:cs typeface="MB Corpo S Text Light"/>
              </a:rPr>
              <a:t> original Mercedes-Benz </a:t>
            </a:r>
            <a:r>
              <a:rPr dirty="0" err="1">
                <a:latin typeface="MB Corpo S Text Light"/>
                <a:cs typeface="MB Corpo S Text Light"/>
              </a:rPr>
              <a:t>apresentou</a:t>
            </a:r>
            <a:r>
              <a:rPr dirty="0">
                <a:latin typeface="MB Corpo S Text Light"/>
                <a:cs typeface="MB Corpo S Text Light"/>
              </a:rPr>
              <a:t> a </a:t>
            </a:r>
            <a:r>
              <a:rPr dirty="0" err="1">
                <a:latin typeface="MB Corpo S Text Light"/>
                <a:cs typeface="MB Corpo S Text Light"/>
              </a:rPr>
              <a:t>menor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perda</a:t>
            </a:r>
            <a:r>
              <a:rPr dirty="0">
                <a:latin typeface="MB Corpo S Text Light"/>
                <a:cs typeface="MB Corpo S Text Light"/>
              </a:rPr>
              <a:t> de peso/</a:t>
            </a:r>
            <a:r>
              <a:rPr dirty="0" err="1">
                <a:latin typeface="MB Corpo S Text Light"/>
                <a:cs typeface="MB Corpo S Text Light"/>
              </a:rPr>
              <a:t>ácido</a:t>
            </a:r>
            <a:r>
              <a:rPr dirty="0">
                <a:latin typeface="MB Corpo S Text Light"/>
                <a:cs typeface="MB Corpo S Text Light"/>
              </a:rPr>
              <a:t> de </a:t>
            </a:r>
            <a:r>
              <a:rPr dirty="0" err="1">
                <a:latin typeface="MB Corpo S Text Light"/>
                <a:cs typeface="MB Corpo S Text Light"/>
              </a:rPr>
              <a:t>todas</a:t>
            </a:r>
            <a:r>
              <a:rPr dirty="0">
                <a:latin typeface="MB Corpo S Text Light"/>
                <a:cs typeface="MB Corpo S Text Light"/>
              </a:rPr>
              <a:t> as </a:t>
            </a:r>
            <a:r>
              <a:rPr dirty="0" err="1">
                <a:latin typeface="MB Corpo S Text Light"/>
                <a:cs typeface="MB Corpo S Text Light"/>
              </a:rPr>
              <a:t>baterias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testadas</a:t>
            </a:r>
            <a:r>
              <a:rPr dirty="0">
                <a:latin typeface="MB Corpo S Text Light"/>
                <a:cs typeface="MB Corpo S Text Light"/>
              </a:rPr>
              <a:t>. </a:t>
            </a:r>
            <a:r>
              <a:rPr dirty="0" err="1">
                <a:latin typeface="MB Corpo S Text Light"/>
                <a:cs typeface="MB Corpo S Text Light"/>
              </a:rPr>
              <a:t>Juntamente</a:t>
            </a:r>
            <a:r>
              <a:rPr dirty="0">
                <a:latin typeface="MB Corpo S Text Light"/>
                <a:cs typeface="MB Corpo S Text Light"/>
              </a:rPr>
              <a:t> com um </a:t>
            </a:r>
            <a:r>
              <a:rPr dirty="0" err="1">
                <a:latin typeface="MB Corpo S Text Light"/>
                <a:cs typeface="MB Corpo S Text Light"/>
              </a:rPr>
              <a:t>produto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concorrente</a:t>
            </a:r>
            <a:r>
              <a:rPr dirty="0">
                <a:latin typeface="MB Corpo S Text Light"/>
                <a:cs typeface="MB Corpo S Text Light"/>
              </a:rPr>
              <a:t>, a </a:t>
            </a:r>
            <a:r>
              <a:rPr dirty="0" err="1">
                <a:latin typeface="MB Corpo S Text Light"/>
                <a:cs typeface="MB Corpo S Text Light"/>
              </a:rPr>
              <a:t>bateria</a:t>
            </a:r>
            <a:r>
              <a:rPr dirty="0">
                <a:latin typeface="MB Corpo S Text Light"/>
                <a:cs typeface="MB Corpo S Text Light"/>
              </a:rPr>
              <a:t> de </a:t>
            </a:r>
            <a:r>
              <a:rPr dirty="0" err="1">
                <a:latin typeface="MB Corpo S Text Light"/>
                <a:cs typeface="MB Corpo S Text Light"/>
              </a:rPr>
              <a:t>partida</a:t>
            </a:r>
            <a:r>
              <a:rPr dirty="0">
                <a:latin typeface="MB Corpo S Text Light"/>
                <a:cs typeface="MB Corpo S Text Light"/>
              </a:rPr>
              <a:t> original Mercedes-Benz </a:t>
            </a:r>
            <a:r>
              <a:rPr dirty="0" err="1">
                <a:latin typeface="MB Corpo S Text Light"/>
                <a:cs typeface="MB Corpo S Text Light"/>
              </a:rPr>
              <a:t>tem</a:t>
            </a:r>
            <a:r>
              <a:rPr dirty="0">
                <a:latin typeface="MB Corpo S Text Light"/>
                <a:cs typeface="MB Corpo S Text Light"/>
              </a:rPr>
              <a:t> o </a:t>
            </a:r>
            <a:r>
              <a:rPr dirty="0" err="1">
                <a:latin typeface="MB Corpo S Text Light"/>
                <a:cs typeface="MB Corpo S Text Light"/>
              </a:rPr>
              <a:t>menor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fator</a:t>
            </a:r>
            <a:r>
              <a:rPr dirty="0">
                <a:latin typeface="MB Corpo S Text Light"/>
                <a:cs typeface="MB Corpo S Text Light"/>
              </a:rPr>
              <a:t> de carga – </a:t>
            </a:r>
            <a:r>
              <a:rPr dirty="0" err="1">
                <a:latin typeface="MB Corpo S Text Light"/>
                <a:cs typeface="MB Corpo S Text Light"/>
              </a:rPr>
              <a:t>requer</a:t>
            </a:r>
            <a:r>
              <a:rPr dirty="0">
                <a:latin typeface="MB Corpo S Text Light"/>
                <a:cs typeface="MB Corpo S Text Light"/>
              </a:rPr>
              <a:t> o </a:t>
            </a:r>
            <a:r>
              <a:rPr dirty="0" err="1">
                <a:latin typeface="MB Corpo S Text Light"/>
                <a:cs typeface="MB Corpo S Text Light"/>
              </a:rPr>
              <a:t>mínimo</a:t>
            </a:r>
            <a:r>
              <a:rPr dirty="0">
                <a:latin typeface="MB Corpo S Text Light"/>
                <a:cs typeface="MB Corpo S Text Light"/>
              </a:rPr>
              <a:t> de </a:t>
            </a:r>
            <a:r>
              <a:rPr dirty="0" err="1">
                <a:latin typeface="MB Corpo S Text Light"/>
                <a:cs typeface="MB Corpo S Text Light"/>
              </a:rPr>
              <a:t>energia</a:t>
            </a:r>
            <a:r>
              <a:rPr dirty="0">
                <a:latin typeface="MB Corpo S Text Light"/>
                <a:cs typeface="MB Corpo S Text Light"/>
              </a:rPr>
              <a:t> para </a:t>
            </a:r>
            <a:r>
              <a:rPr dirty="0" err="1">
                <a:latin typeface="MB Corpo S Text Light"/>
                <a:cs typeface="MB Corpo S Text Light"/>
              </a:rPr>
              <a:t>carregar</a:t>
            </a:r>
            <a:r>
              <a:rPr dirty="0">
                <a:latin typeface="MB Corpo S Text Light"/>
                <a:cs typeface="MB Corpo S Text Light"/>
              </a:rPr>
              <a:t>. </a:t>
            </a:r>
            <a:r>
              <a:rPr dirty="0" err="1">
                <a:latin typeface="MB Corpo S Text Light"/>
                <a:cs typeface="MB Corpo S Text Light"/>
              </a:rPr>
              <a:t>Mesmo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após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este</a:t>
            </a:r>
            <a:r>
              <a:rPr dirty="0">
                <a:latin typeface="MB Corpo S Text Light"/>
                <a:cs typeface="MB Corpo S Text Light"/>
              </a:rPr>
              <a:t> teste, a </a:t>
            </a:r>
            <a:r>
              <a:rPr dirty="0" err="1">
                <a:latin typeface="MB Corpo S Text Light"/>
                <a:cs typeface="MB Corpo S Text Light"/>
              </a:rPr>
              <a:t>bateria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pode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facilmente</a:t>
            </a:r>
            <a:r>
              <a:rPr dirty="0">
                <a:latin typeface="MB Corpo S Text Light"/>
                <a:cs typeface="MB Corpo S Text Light"/>
              </a:rPr>
              <a:t> lidar com </a:t>
            </a:r>
            <a:r>
              <a:rPr dirty="0" err="1">
                <a:latin typeface="MB Corpo S Text Light"/>
                <a:cs typeface="MB Corpo S Text Light"/>
              </a:rPr>
              <a:t>uma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partida</a:t>
            </a:r>
            <a:r>
              <a:rPr dirty="0">
                <a:latin typeface="MB Corpo S Text Light"/>
                <a:cs typeface="MB Corpo S Text Light"/>
              </a:rPr>
              <a:t> a </a:t>
            </a:r>
            <a:r>
              <a:rPr dirty="0" err="1">
                <a:latin typeface="MB Corpo S Text Light"/>
                <a:cs typeface="MB Corpo S Text Light"/>
              </a:rPr>
              <a:t>frio</a:t>
            </a:r>
            <a:r>
              <a:rPr dirty="0">
                <a:latin typeface="MB Corpo S Text Light"/>
                <a:cs typeface="MB Corpo S Text Light"/>
              </a:rPr>
              <a:t> e </a:t>
            </a:r>
            <a:r>
              <a:rPr dirty="0" err="1">
                <a:latin typeface="MB Corpo S Text Light"/>
                <a:cs typeface="MB Corpo S Text Light"/>
              </a:rPr>
              <a:t>impressiona</a:t>
            </a:r>
            <a:r>
              <a:rPr dirty="0">
                <a:latin typeface="MB Corpo S Text Light"/>
                <a:cs typeface="MB Corpo S Text Light"/>
              </a:rPr>
              <a:t> com </a:t>
            </a:r>
            <a:r>
              <a:rPr dirty="0" err="1">
                <a:latin typeface="MB Corpo S Text Light"/>
                <a:cs typeface="MB Corpo S Text Light"/>
              </a:rPr>
              <a:t>sua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estabilidade</a:t>
            </a:r>
            <a:r>
              <a:rPr dirty="0">
                <a:latin typeface="MB Corpo S Text Light"/>
                <a:cs typeface="MB Corpo S Text Light"/>
              </a:rPr>
              <a:t> de </a:t>
            </a:r>
            <a:r>
              <a:rPr dirty="0" err="1">
                <a:latin typeface="MB Corpo S Text Light"/>
                <a:cs typeface="MB Corpo S Text Light"/>
              </a:rPr>
              <a:t>ciclo</a:t>
            </a:r>
            <a:r>
              <a:rPr dirty="0">
                <a:latin typeface="MB Corpo S Text Light"/>
                <a:cs typeface="MB Corpo S Text Light"/>
              </a:rPr>
              <a:t> e longa </a:t>
            </a:r>
            <a:r>
              <a:rPr dirty="0" err="1">
                <a:latin typeface="MB Corpo S Text Light"/>
                <a:cs typeface="MB Corpo S Text Light"/>
              </a:rPr>
              <a:t>vida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útil</a:t>
            </a:r>
            <a:r>
              <a:rPr dirty="0">
                <a:latin typeface="MB Corpo S Text Light"/>
                <a:cs typeface="MB Corpo S Text Light"/>
              </a:rPr>
              <a:t>.</a:t>
            </a:r>
            <a:endParaRPr sz="950" dirty="0">
              <a:latin typeface="MB Corpo S Text Light"/>
              <a:cs typeface="MB Corpo S Text Light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097512" y="3915256"/>
            <a:ext cx="5347335" cy="1637664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 marR="5080">
              <a:lnSpc>
                <a:spcPct val="111300"/>
              </a:lnSpc>
              <a:spcBef>
                <a:spcPts val="100"/>
              </a:spcBef>
              <a:defRPr sz="950">
                <a:solidFill>
                  <a:srgbClr val="1A1A18"/>
                </a:solidFill>
              </a:defRPr>
            </a:pPr>
            <a:r>
              <a:rPr b="1" dirty="0">
                <a:latin typeface="MB Corpo S Text"/>
                <a:cs typeface="MB Corpo S Text"/>
              </a:rPr>
              <a:t>Teste de </a:t>
            </a:r>
            <a:r>
              <a:rPr b="1" dirty="0" err="1">
                <a:latin typeface="MB Corpo S Text"/>
                <a:cs typeface="MB Corpo S Text"/>
              </a:rPr>
              <a:t>ciclo</a:t>
            </a:r>
            <a:r>
              <a:rPr b="1" dirty="0">
                <a:latin typeface="MB Corpo S Text"/>
                <a:cs typeface="MB Corpo S Text"/>
              </a:rPr>
              <a:t> com 50% de </a:t>
            </a:r>
            <a:r>
              <a:rPr b="1" dirty="0" err="1">
                <a:latin typeface="MB Corpo S Text"/>
                <a:cs typeface="MB Corpo S Text"/>
              </a:rPr>
              <a:t>profundidade</a:t>
            </a:r>
            <a:r>
              <a:rPr b="1" dirty="0">
                <a:latin typeface="MB Corpo S Text"/>
                <a:cs typeface="MB Corpo S Text"/>
              </a:rPr>
              <a:t> de </a:t>
            </a:r>
            <a:r>
              <a:rPr b="1" dirty="0" err="1">
                <a:latin typeface="MB Corpo S Text"/>
                <a:cs typeface="MB Corpo S Text"/>
              </a:rPr>
              <a:t>descarga</a:t>
            </a:r>
            <a:r>
              <a:rPr b="1" dirty="0">
                <a:latin typeface="MB Corpo S Text"/>
                <a:cs typeface="MB Corpo S Text"/>
              </a:rPr>
              <a:t>. </a:t>
            </a:r>
            <a:r>
              <a:rPr dirty="0">
                <a:latin typeface="MB Corpo S Text Light"/>
                <a:cs typeface="MB Corpo S Text Light"/>
              </a:rPr>
              <a:t>Neste teste </a:t>
            </a:r>
            <a:r>
              <a:rPr dirty="0" err="1">
                <a:latin typeface="MB Corpo S Text Light"/>
                <a:cs typeface="MB Corpo S Text Light"/>
              </a:rPr>
              <a:t>difícil</a:t>
            </a:r>
            <a:r>
              <a:rPr dirty="0">
                <a:latin typeface="MB Corpo S Text Light"/>
                <a:cs typeface="MB Corpo S Text Light"/>
              </a:rPr>
              <a:t>, a </a:t>
            </a:r>
            <a:r>
              <a:rPr dirty="0" err="1">
                <a:latin typeface="MB Corpo S Text Light"/>
                <a:cs typeface="MB Corpo S Text Light"/>
              </a:rPr>
              <a:t>bateria</a:t>
            </a:r>
            <a:r>
              <a:rPr dirty="0">
                <a:latin typeface="MB Corpo S Text Light"/>
                <a:cs typeface="MB Corpo S Text Light"/>
              </a:rPr>
              <a:t> é </a:t>
            </a:r>
            <a:r>
              <a:rPr dirty="0" err="1">
                <a:latin typeface="MB Corpo S Text Light"/>
                <a:cs typeface="MB Corpo S Text Light"/>
              </a:rPr>
              <a:t>descarregada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após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vários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dias</a:t>
            </a:r>
            <a:r>
              <a:rPr dirty="0">
                <a:latin typeface="MB Corpo S Text Light"/>
                <a:cs typeface="MB Corpo S Text Light"/>
              </a:rPr>
              <a:t> de </a:t>
            </a:r>
            <a:r>
              <a:rPr dirty="0" err="1">
                <a:latin typeface="MB Corpo S Text Light"/>
                <a:cs typeface="MB Corpo S Text Light"/>
              </a:rPr>
              <a:t>descarga</a:t>
            </a:r>
            <a:r>
              <a:rPr dirty="0">
                <a:latin typeface="MB Corpo S Text Light"/>
                <a:cs typeface="MB Corpo S Text Light"/>
              </a:rPr>
              <a:t> profunda e </a:t>
            </a:r>
            <a:r>
              <a:rPr dirty="0" err="1">
                <a:latin typeface="MB Corpo S Text Light"/>
                <a:cs typeface="MB Corpo S Text Light"/>
              </a:rPr>
              <a:t>recarga</a:t>
            </a:r>
            <a:r>
              <a:rPr dirty="0">
                <a:latin typeface="MB Corpo S Text Light"/>
                <a:cs typeface="MB Corpo S Text Light"/>
              </a:rPr>
              <a:t> para 50% do </a:t>
            </a:r>
            <a:r>
              <a:rPr dirty="0" err="1">
                <a:latin typeface="MB Corpo S Text Light"/>
                <a:cs typeface="MB Corpo S Text Light"/>
              </a:rPr>
              <a:t>estado</a:t>
            </a:r>
            <a:r>
              <a:rPr dirty="0">
                <a:latin typeface="MB Corpo S Text Light"/>
                <a:cs typeface="MB Corpo S Text Light"/>
              </a:rPr>
              <a:t> de carga e </a:t>
            </a:r>
            <a:r>
              <a:rPr dirty="0" err="1">
                <a:latin typeface="MB Corpo S Text Light"/>
                <a:cs typeface="MB Corpo S Text Light"/>
              </a:rPr>
              <a:t>submetida</a:t>
            </a:r>
            <a:r>
              <a:rPr dirty="0">
                <a:latin typeface="MB Corpo S Text Light"/>
                <a:cs typeface="MB Corpo S Text Light"/>
              </a:rPr>
              <a:t> a um teste com 360 </a:t>
            </a:r>
            <a:r>
              <a:rPr dirty="0" err="1">
                <a:latin typeface="MB Corpo S Text Light"/>
                <a:cs typeface="MB Corpo S Text Light"/>
              </a:rPr>
              <a:t>ciclos</a:t>
            </a:r>
            <a:r>
              <a:rPr dirty="0">
                <a:latin typeface="MB Corpo S Text Light"/>
                <a:cs typeface="MB Corpo S Text Light"/>
              </a:rPr>
              <a:t>. Ele </a:t>
            </a:r>
            <a:r>
              <a:rPr dirty="0" err="1">
                <a:latin typeface="MB Corpo S Text Light"/>
                <a:cs typeface="MB Corpo S Text Light"/>
              </a:rPr>
              <a:t>verifica</a:t>
            </a:r>
            <a:r>
              <a:rPr dirty="0">
                <a:latin typeface="MB Corpo S Text Light"/>
                <a:cs typeface="MB Corpo S Text Light"/>
              </a:rPr>
              <a:t> com que </a:t>
            </a:r>
            <a:r>
              <a:rPr dirty="0" err="1">
                <a:latin typeface="MB Corpo S Text Light"/>
                <a:cs typeface="MB Corpo S Text Light"/>
              </a:rPr>
              <a:t>frequência</a:t>
            </a:r>
            <a:r>
              <a:rPr dirty="0">
                <a:latin typeface="MB Corpo S Text Light"/>
                <a:cs typeface="MB Corpo S Text Light"/>
              </a:rPr>
              <a:t> a </a:t>
            </a:r>
            <a:r>
              <a:rPr dirty="0" err="1">
                <a:latin typeface="MB Corpo S Text Light"/>
                <a:cs typeface="MB Corpo S Text Light"/>
              </a:rPr>
              <a:t>bateria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pode</a:t>
            </a:r>
            <a:r>
              <a:rPr dirty="0">
                <a:latin typeface="MB Corpo S Text Light"/>
                <a:cs typeface="MB Corpo S Text Light"/>
              </a:rPr>
              <a:t> ser </a:t>
            </a:r>
            <a:r>
              <a:rPr dirty="0" err="1">
                <a:latin typeface="MB Corpo S Text Light"/>
                <a:cs typeface="MB Corpo S Text Light"/>
              </a:rPr>
              <a:t>descarregada</a:t>
            </a:r>
            <a:r>
              <a:rPr dirty="0">
                <a:latin typeface="MB Corpo S Text Light"/>
                <a:cs typeface="MB Corpo S Text Light"/>
              </a:rPr>
              <a:t> e </a:t>
            </a:r>
            <a:r>
              <a:rPr dirty="0" err="1">
                <a:latin typeface="MB Corpo S Text Light"/>
                <a:cs typeface="MB Corpo S Text Light"/>
              </a:rPr>
              <a:t>carregada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em</a:t>
            </a:r>
            <a:r>
              <a:rPr dirty="0">
                <a:latin typeface="MB Corpo S Text Light"/>
                <a:cs typeface="MB Corpo S Text Light"/>
              </a:rPr>
              <a:t> 50%. </a:t>
            </a:r>
            <a:r>
              <a:rPr dirty="0" err="1">
                <a:latin typeface="MB Corpo S Text Light"/>
                <a:cs typeface="MB Corpo S Text Light"/>
              </a:rPr>
              <a:t>Apenas</a:t>
            </a:r>
            <a:r>
              <a:rPr dirty="0">
                <a:latin typeface="MB Corpo S Text Light"/>
                <a:cs typeface="MB Corpo S Text Light"/>
              </a:rPr>
              <a:t> duas das </a:t>
            </a:r>
            <a:r>
              <a:rPr dirty="0" err="1">
                <a:latin typeface="MB Corpo S Text Light"/>
                <a:cs typeface="MB Corpo S Text Light"/>
              </a:rPr>
              <a:t>baterias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testadas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conseguiram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passar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neste</a:t>
            </a:r>
            <a:r>
              <a:rPr dirty="0">
                <a:latin typeface="MB Corpo S Text Light"/>
                <a:cs typeface="MB Corpo S Text Light"/>
              </a:rPr>
              <a:t> teste – </a:t>
            </a:r>
            <a:r>
              <a:rPr dirty="0" err="1">
                <a:latin typeface="MB Corpo S Text Light"/>
                <a:cs typeface="MB Corpo S Text Light"/>
              </a:rPr>
              <a:t>incluindo</a:t>
            </a:r>
            <a:r>
              <a:rPr dirty="0">
                <a:latin typeface="MB Corpo S Text Light"/>
                <a:cs typeface="MB Corpo S Text Light"/>
              </a:rPr>
              <a:t> a </a:t>
            </a:r>
            <a:r>
              <a:rPr dirty="0" err="1">
                <a:latin typeface="MB Corpo S Text Light"/>
                <a:cs typeface="MB Corpo S Text Light"/>
              </a:rPr>
              <a:t>bateria</a:t>
            </a:r>
            <a:r>
              <a:rPr dirty="0">
                <a:latin typeface="MB Corpo S Text Light"/>
                <a:cs typeface="MB Corpo S Text Light"/>
              </a:rPr>
              <a:t> de </a:t>
            </a:r>
            <a:r>
              <a:rPr dirty="0" err="1">
                <a:latin typeface="MB Corpo S Text Light"/>
                <a:cs typeface="MB Corpo S Text Light"/>
              </a:rPr>
              <a:t>partida</a:t>
            </a:r>
            <a:r>
              <a:rPr dirty="0">
                <a:latin typeface="MB Corpo S Text Light"/>
                <a:cs typeface="MB Corpo S Text Light"/>
              </a:rPr>
              <a:t> original Mercedes-Benz. Em </a:t>
            </a:r>
            <a:r>
              <a:rPr dirty="0" err="1">
                <a:latin typeface="MB Corpo S Text Light"/>
                <a:cs typeface="MB Corpo S Text Light"/>
              </a:rPr>
              <a:t>comparação</a:t>
            </a:r>
            <a:r>
              <a:rPr dirty="0">
                <a:latin typeface="MB Corpo S Text Light"/>
                <a:cs typeface="MB Corpo S Text Light"/>
              </a:rPr>
              <a:t>, </a:t>
            </a:r>
            <a:r>
              <a:rPr dirty="0" err="1">
                <a:latin typeface="MB Corpo S Text Light"/>
                <a:cs typeface="MB Corpo S Text Light"/>
              </a:rPr>
              <a:t>mostra</a:t>
            </a:r>
            <a:r>
              <a:rPr dirty="0">
                <a:latin typeface="MB Corpo S Text Light"/>
                <a:cs typeface="MB Corpo S Text Light"/>
              </a:rPr>
              <a:t> o </a:t>
            </a:r>
            <a:r>
              <a:rPr dirty="0" err="1">
                <a:latin typeface="MB Corpo S Text Light"/>
                <a:cs typeface="MB Corpo S Text Light"/>
              </a:rPr>
              <a:t>menor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fator</a:t>
            </a:r>
            <a:r>
              <a:rPr dirty="0">
                <a:latin typeface="MB Corpo S Text Light"/>
                <a:cs typeface="MB Corpo S Text Light"/>
              </a:rPr>
              <a:t> de </a:t>
            </a:r>
            <a:r>
              <a:rPr dirty="0" err="1">
                <a:latin typeface="MB Corpo S Text Light"/>
                <a:cs typeface="MB Corpo S Text Light"/>
              </a:rPr>
              <a:t>carregamento</a:t>
            </a:r>
            <a:r>
              <a:rPr dirty="0">
                <a:latin typeface="MB Corpo S Text Light"/>
                <a:cs typeface="MB Corpo S Text Light"/>
              </a:rPr>
              <a:t> e, </a:t>
            </a:r>
            <a:r>
              <a:rPr dirty="0" err="1">
                <a:latin typeface="MB Corpo S Text Light"/>
                <a:cs typeface="MB Corpo S Text Light"/>
              </a:rPr>
              <a:t>portanto</a:t>
            </a:r>
            <a:r>
              <a:rPr dirty="0">
                <a:latin typeface="MB Corpo S Text Light"/>
                <a:cs typeface="MB Corpo S Text Light"/>
              </a:rPr>
              <a:t>, a </a:t>
            </a:r>
            <a:r>
              <a:rPr dirty="0" err="1">
                <a:latin typeface="MB Corpo S Text Light"/>
                <a:cs typeface="MB Corpo S Text Light"/>
              </a:rPr>
              <a:t>menor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perda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durante</a:t>
            </a:r>
            <a:r>
              <a:rPr dirty="0">
                <a:latin typeface="MB Corpo S Text Light"/>
                <a:cs typeface="MB Corpo S Text Light"/>
              </a:rPr>
              <a:t> o </a:t>
            </a:r>
            <a:r>
              <a:rPr dirty="0" err="1">
                <a:latin typeface="MB Corpo S Text Light"/>
                <a:cs typeface="MB Corpo S Text Light"/>
              </a:rPr>
              <a:t>carregamento</a:t>
            </a:r>
            <a:r>
              <a:rPr dirty="0">
                <a:latin typeface="MB Corpo S Text Light"/>
                <a:cs typeface="MB Corpo S Text Light"/>
              </a:rPr>
              <a:t>. No teste de </a:t>
            </a:r>
            <a:r>
              <a:rPr dirty="0" err="1">
                <a:latin typeface="MB Corpo S Text Light"/>
                <a:cs typeface="MB Corpo S Text Light"/>
              </a:rPr>
              <a:t>partida</a:t>
            </a:r>
            <a:r>
              <a:rPr dirty="0">
                <a:latin typeface="MB Corpo S Text Light"/>
                <a:cs typeface="MB Corpo S Text Light"/>
              </a:rPr>
              <a:t> a </a:t>
            </a:r>
            <a:r>
              <a:rPr dirty="0" err="1">
                <a:latin typeface="MB Corpo S Text Light"/>
                <a:cs typeface="MB Corpo S Text Light"/>
              </a:rPr>
              <a:t>frio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subsequente</a:t>
            </a:r>
            <a:r>
              <a:rPr dirty="0">
                <a:latin typeface="MB Corpo S Text Light"/>
                <a:cs typeface="MB Corpo S Text Light"/>
              </a:rPr>
              <a:t> a -18° C, </a:t>
            </a:r>
            <a:r>
              <a:rPr dirty="0" err="1">
                <a:latin typeface="MB Corpo S Text Light"/>
                <a:cs typeface="MB Corpo S Text Light"/>
              </a:rPr>
              <a:t>ela</a:t>
            </a:r>
            <a:r>
              <a:rPr dirty="0">
                <a:latin typeface="MB Corpo S Text Light"/>
                <a:cs typeface="MB Corpo S Text Light"/>
              </a:rPr>
              <a:t> </a:t>
            </a:r>
            <a:r>
              <a:rPr dirty="0" err="1">
                <a:latin typeface="MB Corpo S Text Light"/>
                <a:cs typeface="MB Corpo S Text Light"/>
              </a:rPr>
              <a:t>impressiona</a:t>
            </a:r>
            <a:r>
              <a:rPr dirty="0">
                <a:latin typeface="MB Corpo S Text Light"/>
                <a:cs typeface="MB Corpo S Text Light"/>
              </a:rPr>
              <a:t> com</a:t>
            </a:r>
            <a:endParaRPr sz="950" dirty="0">
              <a:latin typeface="MB Corpo S Text Light"/>
              <a:cs typeface="MB Corpo S Text Light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  <a:defRPr sz="9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 err="1"/>
              <a:t>uma</a:t>
            </a:r>
            <a:r>
              <a:rPr dirty="0"/>
              <a:t> </a:t>
            </a:r>
            <a:r>
              <a:rPr dirty="0" err="1"/>
              <a:t>alta</a:t>
            </a:r>
            <a:r>
              <a:rPr dirty="0"/>
              <a:t> </a:t>
            </a:r>
            <a:r>
              <a:rPr dirty="0" err="1"/>
              <a:t>tensão</a:t>
            </a:r>
            <a:r>
              <a:rPr dirty="0"/>
              <a:t> de </a:t>
            </a:r>
            <a:r>
              <a:rPr dirty="0" err="1"/>
              <a:t>mais</a:t>
            </a:r>
            <a:r>
              <a:rPr dirty="0"/>
              <a:t> de 9 V. </a:t>
            </a:r>
            <a:r>
              <a:rPr dirty="0" err="1"/>
              <a:t>Assim</a:t>
            </a:r>
            <a:r>
              <a:rPr dirty="0"/>
              <a:t>, </a:t>
            </a:r>
            <a:r>
              <a:rPr dirty="0" err="1"/>
              <a:t>consegue</a:t>
            </a:r>
            <a:r>
              <a:rPr dirty="0"/>
              <a:t> lidar </a:t>
            </a:r>
            <a:r>
              <a:rPr dirty="0" err="1"/>
              <a:t>facilmente</a:t>
            </a:r>
            <a:r>
              <a:rPr dirty="0"/>
              <a:t> com </a:t>
            </a:r>
            <a:r>
              <a:rPr dirty="0" err="1"/>
              <a:t>uma</a:t>
            </a:r>
            <a:r>
              <a:rPr dirty="0"/>
              <a:t> </a:t>
            </a:r>
            <a:r>
              <a:rPr dirty="0" err="1"/>
              <a:t>partida</a:t>
            </a:r>
            <a:r>
              <a:rPr dirty="0"/>
              <a:t> a </a:t>
            </a:r>
            <a:r>
              <a:rPr dirty="0" err="1"/>
              <a:t>frio</a:t>
            </a:r>
            <a:r>
              <a:rPr dirty="0"/>
              <a:t>.</a:t>
            </a:r>
            <a:endParaRPr sz="950" dirty="0">
              <a:latin typeface="MB Corpo S Text Light"/>
              <a:cs typeface="MB Corpo S Text Light"/>
            </a:endParaRPr>
          </a:p>
          <a:p>
            <a:pPr marL="12700" marR="8255">
              <a:lnSpc>
                <a:spcPct val="111300"/>
              </a:lnSpc>
              <a:defRPr sz="9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rPr dirty="0"/>
              <a:t>A </a:t>
            </a:r>
            <a:r>
              <a:rPr dirty="0" err="1"/>
              <a:t>bateria</a:t>
            </a:r>
            <a:r>
              <a:rPr dirty="0"/>
              <a:t> original Mercedes-Benz </a:t>
            </a:r>
            <a:r>
              <a:rPr dirty="0" err="1"/>
              <a:t>tem</a:t>
            </a:r>
            <a:r>
              <a:rPr dirty="0"/>
              <a:t> um alto </a:t>
            </a:r>
            <a:r>
              <a:rPr dirty="0" err="1"/>
              <a:t>rendimento</a:t>
            </a:r>
            <a:r>
              <a:rPr dirty="0"/>
              <a:t> de carga. É </a:t>
            </a:r>
            <a:r>
              <a:rPr dirty="0" err="1"/>
              <a:t>robusta</a:t>
            </a:r>
            <a:r>
              <a:rPr dirty="0"/>
              <a:t> e de </a:t>
            </a:r>
            <a:r>
              <a:rPr dirty="0" err="1"/>
              <a:t>ciclo</a:t>
            </a:r>
            <a:r>
              <a:rPr dirty="0"/>
              <a:t> profundo. </a:t>
            </a:r>
            <a:r>
              <a:rPr dirty="0" err="1"/>
              <a:t>Apresenta</a:t>
            </a:r>
            <a:r>
              <a:rPr dirty="0"/>
              <a:t> </a:t>
            </a:r>
            <a:r>
              <a:rPr dirty="0" err="1"/>
              <a:t>uma</a:t>
            </a:r>
            <a:r>
              <a:rPr dirty="0"/>
              <a:t> longa </a:t>
            </a:r>
            <a:r>
              <a:rPr dirty="0" err="1"/>
              <a:t>vida</a:t>
            </a:r>
            <a:r>
              <a:rPr dirty="0"/>
              <a:t> </a:t>
            </a:r>
            <a:r>
              <a:rPr dirty="0" err="1"/>
              <a:t>útil</a:t>
            </a:r>
            <a:r>
              <a:rPr dirty="0"/>
              <a:t> que </a:t>
            </a:r>
            <a:r>
              <a:rPr dirty="0" err="1"/>
              <a:t>atende</a:t>
            </a:r>
            <a:r>
              <a:rPr dirty="0"/>
              <a:t> </a:t>
            </a:r>
            <a:r>
              <a:rPr dirty="0" err="1"/>
              <a:t>totalmente</a:t>
            </a:r>
            <a:r>
              <a:rPr dirty="0"/>
              <a:t> </a:t>
            </a:r>
            <a:r>
              <a:rPr dirty="0" err="1"/>
              <a:t>aos</a:t>
            </a:r>
            <a:r>
              <a:rPr dirty="0"/>
              <a:t> </a:t>
            </a:r>
            <a:r>
              <a:rPr dirty="0" err="1"/>
              <a:t>requisitos</a:t>
            </a:r>
            <a:r>
              <a:rPr dirty="0"/>
              <a:t> </a:t>
            </a:r>
            <a:r>
              <a:rPr dirty="0" err="1"/>
              <a:t>internos</a:t>
            </a:r>
            <a:r>
              <a:rPr dirty="0"/>
              <a:t> da Mercedes-Benz e é </a:t>
            </a:r>
            <a:r>
              <a:rPr dirty="0" err="1"/>
              <a:t>mais</a:t>
            </a:r>
            <a:r>
              <a:rPr dirty="0"/>
              <a:t> longa do que a </a:t>
            </a:r>
            <a:r>
              <a:rPr dirty="0" err="1"/>
              <a:t>vida</a:t>
            </a:r>
            <a:r>
              <a:rPr dirty="0"/>
              <a:t> </a:t>
            </a:r>
            <a:r>
              <a:rPr dirty="0" err="1"/>
              <a:t>útil</a:t>
            </a:r>
            <a:r>
              <a:rPr dirty="0"/>
              <a:t> de </a:t>
            </a:r>
            <a:r>
              <a:rPr dirty="0" err="1"/>
              <a:t>alguns</a:t>
            </a:r>
            <a:r>
              <a:rPr dirty="0"/>
              <a:t> </a:t>
            </a:r>
            <a:r>
              <a:rPr dirty="0" err="1"/>
              <a:t>produtos</a:t>
            </a:r>
            <a:r>
              <a:rPr dirty="0"/>
              <a:t> </a:t>
            </a:r>
            <a:r>
              <a:rPr dirty="0" err="1"/>
              <a:t>concorrentes</a:t>
            </a:r>
            <a:r>
              <a:rPr dirty="0"/>
              <a:t> </a:t>
            </a:r>
            <a:r>
              <a:rPr dirty="0" err="1"/>
              <a:t>testados</a:t>
            </a:r>
            <a:r>
              <a:rPr dirty="0"/>
              <a:t>.</a:t>
            </a:r>
            <a:endParaRPr sz="950" dirty="0">
              <a:latin typeface="MB Corpo S Text Light"/>
              <a:cs typeface="MB Corpo S Text Light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96506" y="2804849"/>
            <a:ext cx="2967990" cy="168910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defRPr sz="950" b="1">
                <a:solidFill>
                  <a:srgbClr val="1A1A18"/>
                </a:solidFill>
                <a:latin typeface="MB Corpo S Text"/>
                <a:cs typeface="MB Corpo S Text"/>
              </a:defRPr>
            </a:pPr>
            <a:r>
              <a:t>Um resumo dos resultados pode ser encontrado aqui:</a:t>
            </a:r>
            <a:endParaRPr sz="950">
              <a:latin typeface="MB Corpo S Text"/>
              <a:cs typeface="MB Corpo S Text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5149864" y="1819791"/>
            <a:ext cx="4387850" cy="2027555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 marR="156210">
              <a:lnSpc>
                <a:spcPct val="111300"/>
              </a:lnSpc>
              <a:spcBef>
                <a:spcPts val="100"/>
              </a:spcBef>
              <a:defRPr sz="950">
                <a:solidFill>
                  <a:srgbClr val="1A1A18"/>
                </a:solidFill>
              </a:defRPr>
            </a:pPr>
            <a:r>
              <a:rPr b="1">
                <a:latin typeface="MB Corpo S Text"/>
                <a:cs typeface="MB Corpo S Text"/>
              </a:rPr>
              <a:t>Teste de absorção de corrente 1 e 2. </a:t>
            </a:r>
            <a:r>
              <a:rPr>
                <a:latin typeface="MB Corpo S Text Light"/>
                <a:cs typeface="MB Corpo S Text Light"/>
              </a:rPr>
              <a:t>Esses testes verificam a rapidez com que a bateria pode absorver a corrente necessária após uma descarga profunda e sob diferentes condições de descarga. Quanto mais rápida a carga, maior a absorção de corrente durante as fases de recuperação. Os testes mostram:</a:t>
            </a:r>
            <a:endParaRPr sz="950">
              <a:latin typeface="MB Corpo S Text Light"/>
              <a:cs typeface="MB Corpo S Text Light"/>
            </a:endParaRPr>
          </a:p>
          <a:p>
            <a:pPr marL="12700" marR="122555">
              <a:lnSpc>
                <a:spcPct val="111300"/>
              </a:lnSpc>
              <a:defRPr sz="95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A bateria de partida original Mercedes-Benz pode absorver a corrente de forma rápida e eficiente. Pode reabsorver energia extraída muito rapidamente, por exemplo, ao parar nos semáforos e, assim, suporta a função start-stop dos veículos Mercedes-Benz modernos. Isso permite economizar combustível.*</a:t>
            </a:r>
            <a:endParaRPr sz="950">
              <a:latin typeface="MB Corpo S Text Light"/>
              <a:cs typeface="MB Corpo S Text Light"/>
            </a:endParaRPr>
          </a:p>
          <a:p>
            <a:pPr marL="61594" marR="238760" indent="-49530">
              <a:lnSpc>
                <a:spcPct val="113300"/>
              </a:lnSpc>
              <a:spcBef>
                <a:spcPts val="850"/>
              </a:spcBef>
              <a:defRPr sz="70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* Para um perfil de motorista com baixa quilometragem até 40–140 EUR/ano e para um perfil de motorista com alta quilometragem até 80–280 EUR/ano. Calculado com: Motorista com baixa quilometragem 15.000 km/ano, motorista com alta quilometragem 30.000 km/ano; em média. Preço da gasolina 1,35 EUR/l;</a:t>
            </a:r>
            <a:endParaRPr sz="700">
              <a:latin typeface="MB Corpo S Text Light"/>
              <a:cs typeface="MB Corpo S Text Light"/>
            </a:endParaRPr>
          </a:p>
          <a:p>
            <a:pPr marL="61594" marR="5080" indent="-635">
              <a:lnSpc>
                <a:spcPct val="113300"/>
              </a:lnSpc>
              <a:defRPr sz="700">
                <a:solidFill>
                  <a:srgbClr val="1A1A18"/>
                </a:solidFill>
                <a:latin typeface="MB Corpo S Text Light"/>
                <a:cs typeface="MB Corpo S Text Light"/>
              </a:defRPr>
            </a:pPr>
            <a:r>
              <a:t>Economia de combustível de 0,2 l/100 km com função start-stop para um motor a gasolina de 4 cilindros com caixa de mudanças mecânica; economia de combustível de 0,7 l/100 km com função start-stop para um motor a gasolina de 6 cilindros com transmissão automática de acordo com o NEDC com 20% de parada.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xfrm>
            <a:off x="596514" y="219940"/>
            <a:ext cx="8922136" cy="1654940"/>
          </a:xfrm>
          <a:prstGeom prst="rect">
            <a:avLst/>
          </a:prstGeom>
        </p:spPr>
        <p:txBody>
          <a:bodyPr vert="horz" wrap="square" lIns="0" tIns="2419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905"/>
              </a:spcBef>
            </a:pPr>
            <a:r>
              <a:rPr dirty="0" err="1"/>
              <a:t>Comparação</a:t>
            </a:r>
            <a:r>
              <a:rPr dirty="0"/>
              <a:t> </a:t>
            </a:r>
            <a:r>
              <a:rPr dirty="0" err="1"/>
              <a:t>competitiva</a:t>
            </a:r>
            <a:r>
              <a:rPr dirty="0"/>
              <a:t>:</a:t>
            </a:r>
            <a:br>
              <a:rPr lang="pt-BR" dirty="0"/>
            </a:br>
            <a:r>
              <a:rPr lang="pt-BR" dirty="0"/>
              <a:t>B</a:t>
            </a:r>
            <a:r>
              <a:rPr dirty="0" err="1"/>
              <a:t>ateria</a:t>
            </a:r>
            <a:r>
              <a:rPr dirty="0"/>
              <a:t> de </a:t>
            </a:r>
            <a:r>
              <a:rPr dirty="0" err="1"/>
              <a:t>partida</a:t>
            </a:r>
            <a:r>
              <a:rPr dirty="0"/>
              <a:t> (</a:t>
            </a:r>
            <a:r>
              <a:rPr dirty="0" err="1"/>
              <a:t>tecnologia</a:t>
            </a:r>
            <a:r>
              <a:rPr dirty="0"/>
              <a:t> AGM).</a:t>
            </a:r>
          </a:p>
          <a:p>
            <a:pPr marL="12700">
              <a:lnSpc>
                <a:spcPct val="100000"/>
              </a:lnSpc>
              <a:spcBef>
                <a:spcPts val="750"/>
              </a:spcBef>
              <a:defRPr sz="1400">
                <a:latin typeface="MB Corpo S Text Light"/>
                <a:cs typeface="MB Corpo S Text Light"/>
              </a:defRPr>
            </a:pPr>
            <a:r>
              <a:rPr dirty="0"/>
              <a:t>Original vs. </a:t>
            </a:r>
            <a:r>
              <a:rPr dirty="0" err="1"/>
              <a:t>concorrentes</a:t>
            </a:r>
            <a:r>
              <a:rPr dirty="0"/>
              <a:t>.</a:t>
            </a:r>
            <a:endParaRPr sz="1400" dirty="0">
              <a:latin typeface="MB Corpo S Text Light"/>
              <a:cs typeface="MB Corpo S Text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1486</Words>
  <Application>Microsoft Office PowerPoint</Application>
  <PresentationFormat>Benutzerdefiniert</PresentationFormat>
  <Paragraphs>97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Calibri</vt:lpstr>
      <vt:lpstr>MB Corpo A Title Cond</vt:lpstr>
      <vt:lpstr>MB Corpo S Text</vt:lpstr>
      <vt:lpstr>MB Corpo S Text Light</vt:lpstr>
      <vt:lpstr>Times New Roman</vt:lpstr>
      <vt:lpstr>Office Theme</vt:lpstr>
      <vt:lpstr>Motor.</vt:lpstr>
      <vt:lpstr>Comparação competitiva: Bateria de partida (tecnologia AGM). Original vs. concorrentes.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MB_brochures_a4-297x210_v4</dc:title>
  <dc:creator>JvM/bi for Mercedes-Benz - Version 4.0</dc:creator>
  <cp:lastModifiedBy>Schikora, Petra (002)</cp:lastModifiedBy>
  <cp:revision>4</cp:revision>
  <dcterms:created xsi:type="dcterms:W3CDTF">2023-08-25T08:54:48Z</dcterms:created>
  <dcterms:modified xsi:type="dcterms:W3CDTF">2023-10-09T12:38:47Z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2022-03-18T00:00:00Z</vt:filetime>
  </property>
  <property fmtid="{D5CDD505-2E9C-101B-9397-08002B2CF9AE}" pid="3" name="Creator">
    <vt:lpwstr>Adobe InDesign 17.1 (Macintosh)</vt:lpwstr>
  </property>
  <property fmtid="{D5CDD505-2E9C-101B-9397-08002B2CF9AE}" pid="4" name="LastSaved">
    <vt:filetime>2023-08-25T00:00:00Z</vt:filetime>
  </property>
  <property fmtid="{D5CDD505-2E9C-101B-9397-08002B2CF9AE}" pid="5" name="Producer">
    <vt:lpwstr>Adobe PDF Library 16.0.5</vt:lpwstr>
  </property>
  <property fmtid="{D5CDD505-2E9C-101B-9397-08002B2CF9AE}" pid="6" name="MSIP_Label_924dbb1d-991d-4bbd-aad5-33bac1d8ffaf_Enabled">
    <vt:lpwstr>true</vt:lpwstr>
  </property>
  <property fmtid="{D5CDD505-2E9C-101B-9397-08002B2CF9AE}" pid="7" name="MSIP_Label_924dbb1d-991d-4bbd-aad5-33bac1d8ffaf_SetDate">
    <vt:lpwstr>2023-08-25T08:54:50Z</vt:lpwstr>
  </property>
  <property fmtid="{D5CDD505-2E9C-101B-9397-08002B2CF9AE}" pid="8" name="MSIP_Label_924dbb1d-991d-4bbd-aad5-33bac1d8ffaf_Method">
    <vt:lpwstr>Standard</vt:lpwstr>
  </property>
  <property fmtid="{D5CDD505-2E9C-101B-9397-08002B2CF9AE}" pid="9" name="MSIP_Label_924dbb1d-991d-4bbd-aad5-33bac1d8ffaf_Name">
    <vt:lpwstr>924dbb1d-991d-4bbd-aad5-33bac1d8ffaf</vt:lpwstr>
  </property>
  <property fmtid="{D5CDD505-2E9C-101B-9397-08002B2CF9AE}" pid="10" name="MSIP_Label_924dbb1d-991d-4bbd-aad5-33bac1d8ffaf_SiteId">
    <vt:lpwstr>9652d7c2-1ccf-4940-8151-4a92bd474ed0</vt:lpwstr>
  </property>
  <property fmtid="{D5CDD505-2E9C-101B-9397-08002B2CF9AE}" pid="11" name="MSIP_Label_924dbb1d-991d-4bbd-aad5-33bac1d8ffaf_ActionId">
    <vt:lpwstr>f6684452-d192-4aa2-8913-45e6d06cbcfa</vt:lpwstr>
  </property>
  <property fmtid="{D5CDD505-2E9C-101B-9397-08002B2CF9AE}" pid="12" name="MSIP_Label_924dbb1d-991d-4bbd-aad5-33bac1d8ffaf_ContentBits">
    <vt:lpwstr>0</vt:lpwstr>
  </property>
</Properties>
</file>