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8859520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452851" y="6706753"/>
            <a:ext cx="25546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Originele Onderdelen</a:t>
            </a:r>
            <a:r>
              <a:rPr lang="nl-NL" sz="70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Onderhoud en slijtage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1505797" cy="5702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nl-NL" spc="-50" dirty="0"/>
              <a:t>Motor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380982"/>
              </p:ext>
            </p:extLst>
          </p:nvPr>
        </p:nvGraphicFramePr>
        <p:xfrm>
          <a:off x="609214" y="1862987"/>
          <a:ext cx="17028791" cy="1303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2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91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Product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uw klanten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nl-NL" sz="950" b="1" spc="-30" noProof="0" dirty="0">
                          <a:solidFill>
                            <a:srgbClr val="FFFFFF"/>
                          </a:solidFill>
                          <a:latin typeface="MB Corpo S Text"/>
                          <a:cs typeface="MB Corpo S Text"/>
                        </a:rPr>
                        <a:t>Praktische tip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9845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Product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uw klanten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nl-NL" sz="950" b="1" spc="-10" noProof="0" dirty="0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rPr>
                        <a:t>De voordelen voor u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723">
                <a:tc>
                  <a:txBody>
                    <a:bodyPr/>
                    <a:lstStyle/>
                    <a:p>
                      <a:pPr marL="50165">
                        <a:lnSpc>
                          <a:spcPts val="1105"/>
                        </a:lnSpc>
                        <a:spcBef>
                          <a:spcPts val="1025"/>
                        </a:spcBef>
                      </a:pPr>
                      <a:r>
                        <a:rPr lang="nl-NL" sz="950" b="1" spc="-1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V-riem en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Lange</a:t>
                      </a:r>
                      <a:r>
                        <a:rPr lang="nl-NL" sz="700" b="0" spc="-15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 levensduur dankzij </a:t>
                      </a:r>
                      <a:r>
                        <a:rPr lang="nl-NL" sz="700" b="0" spc="-1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geringe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900" noProof="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spc="5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Exact afgestemd op hulpaggregaten als de dynamo</a:t>
                      </a: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,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nl-NL" sz="900" noProof="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De</a:t>
                      </a: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 Mercedes‑Benz</a:t>
                      </a:r>
                      <a:r>
                        <a:rPr lang="nl-NL" sz="700" b="0" spc="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originele V-riem 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68730" marR="0" lvl="0" indent="0" defTabSz="914400" eaLnBrk="1" fontAlgn="auto" latinLnBrk="0" hangingPunct="1">
                        <a:lnSpc>
                          <a:spcPts val="1105"/>
                        </a:lnSpc>
                        <a:spcBef>
                          <a:spcPts val="10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1" spc="-1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Bougies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marR="0" lvl="0" indent="-86360" defTabSz="914400" eaLnBrk="1" fontAlgn="auto" latinLnBrk="0" hangingPunct="1">
                        <a:lnSpc>
                          <a:spcPct val="100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36525" algn="l"/>
                        </a:tabLst>
                        <a:defRPr/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Hoogwaardig en lange levensduur</a:t>
                      </a:r>
                      <a:r>
                        <a:rPr lang="nl-NL" sz="700" b="0" spc="-2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 dankzij 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900" noProof="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Speciaal voor elk</a:t>
                      </a:r>
                      <a:r>
                        <a:rPr lang="nl-NL" sz="700" b="0" spc="2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Mercedes‑Benz</a:t>
                      </a:r>
                      <a:r>
                        <a:rPr lang="nl-NL" sz="700" b="0" spc="25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motortype 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marL="50165">
                        <a:lnSpc>
                          <a:spcPts val="1065"/>
                        </a:lnSpc>
                      </a:pPr>
                      <a:r>
                        <a:rPr lang="nl-NL" sz="950" b="1" spc="-10" noProof="0" dirty="0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rPr>
                        <a:t>riemaandrijving</a:t>
                      </a:r>
                      <a:endParaRPr lang="nl-NL" sz="950" noProof="0" dirty="0">
                        <a:latin typeface="MB Corpo S Text"/>
                        <a:cs typeface="MB Corpo S Text"/>
                      </a:endParaRPr>
                    </a:p>
                    <a:p>
                      <a:pPr marL="50165" marR="1409700" lvl="0" indent="0" defTabSz="914400" eaLnBrk="1" fontAlgn="auto" latinLnBrk="0" hangingPunct="1">
                        <a:lnSpc>
                          <a:spcPct val="1133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Uiterst laag geluidsniveau,</a:t>
                      </a:r>
                      <a:r>
                        <a:rPr lang="nl-NL" sz="700" b="0" spc="-15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piepende geluiden worden tegengegaan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mechanische slijtage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134620" marR="0" lvl="0" indent="-84455" defTabSz="91440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34620" algn="l"/>
                        </a:tabLst>
                        <a:defRPr/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Verkleint het risico op gevolgschade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waterpomp en aircocompressor	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gaat minstens</a:t>
                      </a:r>
                      <a:r>
                        <a:rPr lang="nl-NL" sz="700" b="0" spc="-15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 90.000 km mee (bij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Optimaal</a:t>
                      </a:r>
                      <a:r>
                        <a:rPr lang="nl-NL" sz="1050" b="0" spc="-22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afgestemd op de 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2404745" algn="l"/>
                          <a:tab pos="5330190" algn="l"/>
                        </a:tabLst>
                      </a:pP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normale belasting), waarmee een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spc="-15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motor</a:t>
                      </a:r>
                      <a:r>
                        <a:rPr lang="nl-NL" sz="1050" b="0" spc="-6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</a:t>
                      </a:r>
                      <a:r>
                        <a:rPr lang="nl-NL" sz="1050" b="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–</a:t>
                      </a:r>
                      <a:r>
                        <a:rPr lang="nl-NL" sz="1050" b="0" spc="-3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 voor meer vermogen</a:t>
                      </a:r>
                      <a:r>
                        <a:rPr lang="nl-NL" sz="1050" b="0" spc="-15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,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spcBef>
                          <a:spcPts val="570"/>
                        </a:spcBef>
                        <a:tabLst>
                          <a:tab pos="5330190" algn="l"/>
                        </a:tabLst>
                      </a:pPr>
                      <a:r>
                        <a:rPr lang="nl-NL" sz="1050" b="0" spc="-15" baseline="35714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Mercedes-Benz meer dan </a:t>
                      </a:r>
                      <a:r>
                        <a:rPr lang="nl-NL" sz="1050" b="0" baseline="35714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700" b="0" spc="-1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een lager brandstofverbruik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tabLst>
                          <a:tab pos="5330190" algn="l"/>
                        </a:tabLst>
                      </a:pP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twee keer om de aarde 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en een lange levensduur 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5330190" algn="l"/>
                        </a:tabLst>
                      </a:pPr>
                      <a:r>
                        <a:rPr lang="nl-NL" sz="700" b="0" spc="-1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kan.</a:t>
                      </a:r>
                      <a:r>
                        <a:rPr lang="nl-NL" sz="700" b="0" noProof="0" dirty="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rPr>
                        <a:t>	</a:t>
                      </a:r>
                      <a:r>
                        <a:rPr lang="nl-NL" sz="1050" b="0" spc="-15" baseline="-35714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van de motor</a:t>
                      </a:r>
                      <a:endParaRPr lang="nl-NL" sz="1050" baseline="-35714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</a:pPr>
                      <a:r>
                        <a:rPr lang="nl-NL" sz="700" b="0" spc="-2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gebruik van uiterste bestendige materialen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  <a:p>
                      <a:pPr marL="136525" marR="0" lvl="0" indent="-86360" defTabSz="914400" eaLnBrk="1" fontAlgn="auto" latinLnBrk="0" hangingPunct="1">
                        <a:lnSpc>
                          <a:spcPct val="100000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36525" algn="l"/>
                        </a:tabLst>
                        <a:defRPr/>
                      </a:pPr>
                      <a:r>
                        <a:rPr lang="nl-NL" sz="700" b="0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Effectieve,</a:t>
                      </a:r>
                      <a:r>
                        <a:rPr lang="nl-NL" sz="700" b="0" spc="45" noProof="0" dirty="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rPr>
                        <a:t> milieuvriendelijke verbranding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lvl="0" indent="0" defTabSz="914400" eaLnBrk="1" fontAlgn="auto" latinLnBrk="0" hangingPunct="1">
                        <a:lnSpc>
                          <a:spcPts val="6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700" b="0" noProof="0" dirty="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rPr>
                        <a:t>ontwikkeld en getest</a:t>
                      </a:r>
                      <a:endParaRPr lang="nl-NL" sz="700" noProof="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5750548"/>
            <a:ext cx="6972300" cy="3175"/>
            <a:chOff x="609214" y="5750548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575204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929180" y="575204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15" name="object 15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6" name="object 16"/>
          <p:cNvSpPr/>
          <p:nvPr/>
        </p:nvSpPr>
        <p:spPr>
          <a:xfrm>
            <a:off x="7649032" y="575204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5541" y="2312332"/>
            <a:ext cx="1091423" cy="553297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44274" y="3243313"/>
            <a:ext cx="1010285" cy="6146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Startaccu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Volledig onderhoudsvrij high-performance product met lange levensduur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940462" y="3230568"/>
            <a:ext cx="1139825" cy="1113790"/>
            <a:chOff x="1940462" y="3230568"/>
            <a:chExt cx="1139825" cy="1113790"/>
          </a:xfrm>
        </p:grpSpPr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0707" y="3230568"/>
              <a:ext cx="1049203" cy="71074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947925" y="394367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2038947" y="3990043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70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11" y="4059126"/>
              <a:ext cx="125244" cy="1737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3181459" y="3230568"/>
            <a:ext cx="2200275" cy="247078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680"/>
              </a:spcBef>
            </a:pPr>
            <a:r>
              <a:rPr lang="nl-NL" sz="700" b="1" spc="-10" dirty="0">
                <a:solidFill>
                  <a:srgbClr val="FFFFFF"/>
                </a:solidFill>
                <a:latin typeface="MB Corpo S Text"/>
                <a:cs typeface="MB Corpo S Text"/>
              </a:rPr>
              <a:t>Voordelen van de</a:t>
            </a:r>
            <a:r>
              <a:rPr lang="nl-NL" sz="700" b="1" spc="-5" dirty="0">
                <a:solidFill>
                  <a:srgbClr val="FFFFFF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25" dirty="0">
                <a:solidFill>
                  <a:srgbClr val="FFFFFF"/>
                </a:solidFill>
                <a:latin typeface="MB Corpo S Text"/>
                <a:cs typeface="MB Corpo S Text"/>
              </a:rPr>
              <a:t>AGM-</a:t>
            </a:r>
            <a:r>
              <a:rPr lang="nl-NL" sz="700" b="1" spc="-10" dirty="0">
                <a:solidFill>
                  <a:srgbClr val="FFFFFF"/>
                </a:solidFill>
                <a:latin typeface="MB Corpo S Text"/>
                <a:cs typeface="MB Corpo S Text"/>
              </a:rPr>
              <a:t>technologie:</a:t>
            </a:r>
            <a:endParaRPr lang="nl-NL" sz="700" dirty="0">
              <a:latin typeface="MB Corpo S Text"/>
              <a:cs typeface="MB Corpo S Text"/>
            </a:endParaRPr>
          </a:p>
          <a:p>
            <a:pPr marL="133985" marR="47561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Drie keer langere levensduur dankzij hoge cyclische capaciteit en chemische</a:t>
            </a:r>
            <a:r>
              <a:rPr lang="nl-NL" sz="700" b="0" spc="3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s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tabiliteit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Uitstekende koudestarteigenschappen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2603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Krachtig en daarmee perfect geschikt voor voertuigen met uitgebreide uitrusting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</a:pP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Bestand tegen diepontlading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208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2080" algn="l"/>
              </a:tabLst>
            </a:pP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G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eringere</a:t>
            </a:r>
            <a:r>
              <a:rPr lang="nl-NL" sz="700" b="0" spc="-1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zelfontlading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100 % kantel- en uitloopveilig</a:t>
            </a:r>
            <a:endParaRPr lang="nl-NL" sz="70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MB Corpo S Text Light"/>
              <a:buChar char="•"/>
            </a:pPr>
            <a:endParaRPr lang="nl-NL" sz="800" dirty="0">
              <a:latin typeface="MB Corpo S Text Light"/>
              <a:cs typeface="MB Corpo S Text Light"/>
            </a:endParaRPr>
          </a:p>
          <a:p>
            <a:pPr marL="47625">
              <a:lnSpc>
                <a:spcPct val="100000"/>
              </a:lnSpc>
              <a:spcBef>
                <a:spcPts val="575"/>
              </a:spcBef>
            </a:pPr>
            <a:r>
              <a:rPr lang="nl-NL" sz="700" b="1" spc="-10" dirty="0">
                <a:solidFill>
                  <a:srgbClr val="FFFFFF"/>
                </a:solidFill>
                <a:latin typeface="MB Corpo S Text"/>
                <a:cs typeface="MB Corpo S Text"/>
              </a:rPr>
              <a:t>Voordelen van lood-calcium-zilver-technologie:</a:t>
            </a:r>
            <a:endParaRPr lang="nl-NL" sz="700" dirty="0">
              <a:latin typeface="MB Corpo S Text"/>
              <a:cs typeface="MB Corpo S Text"/>
            </a:endParaRPr>
          </a:p>
          <a:p>
            <a:pPr marL="133985" marR="3390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Tot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20 </a:t>
            </a:r>
            <a:r>
              <a:rPr lang="nl-NL" sz="700" b="0" spc="-9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% langere levensduur in vergelijking</a:t>
            </a:r>
            <a:r>
              <a:rPr lang="nl-NL" sz="700" b="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met gebruikelijke</a:t>
            </a:r>
            <a:r>
              <a:rPr lang="nl-NL" sz="70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accu’s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40449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Beter bestand tegen belasting door korte afstanden en koude starts dan gebruikelijke accu’s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16464" y="3290210"/>
            <a:ext cx="1908175" cy="629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889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Met</a:t>
            </a:r>
            <a:r>
              <a:rPr lang="nl-NL" sz="70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startaccu profiteert uw klant van een hoogwaardig product dat optimaal op het stroomverbruik van het voertuig is afgestemd en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langer kan worden opgeslagen dan normale IAM-accu’s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84113" y="3290210"/>
            <a:ext cx="1686560" cy="1239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23876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AGM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staat voor</a:t>
            </a:r>
            <a:r>
              <a:rPr lang="nl-NL" sz="700" b="0" spc="-4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Absorbent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Glass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Mat</a:t>
            </a:r>
            <a:r>
              <a:rPr lang="nl-NL" sz="70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(absorberend glasvezelvlies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).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97155" marR="5080">
              <a:lnSpc>
                <a:spcPct val="113300"/>
              </a:lnSpc>
            </a:pPr>
            <a:r>
              <a:rPr lang="nl-NL" sz="70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Hierbij wordt een glasvezelvlies met zwavelzuur verzadigd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Anders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dan bij normale voertuigaccu’s bevindt zich geen vloeistof meer in de accu, die er bijvoorbeeld bij een ongeval uit zou kunnen lopen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</a:pP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AGM‑accu’s zijn perfect geschikt voor voertuigen met veel elektrische verbruikers en een start-stopfunctie.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661262" y="3178308"/>
            <a:ext cx="6972300" cy="3175"/>
            <a:chOff x="10661262" y="3178308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10661262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81228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3233502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543344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0661262" y="4295202"/>
            <a:ext cx="6972300" cy="3175"/>
            <a:chOff x="10661262" y="4295202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10661262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81228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33502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1543344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0661262" y="5412096"/>
            <a:ext cx="6972300" cy="3175"/>
            <a:chOff x="10661262" y="5412096"/>
            <a:chExt cx="6972300" cy="3175"/>
          </a:xfrm>
        </p:grpSpPr>
        <p:sp>
          <p:nvSpPr>
            <p:cNvPr id="38" name="object 38"/>
            <p:cNvSpPr/>
            <p:nvPr/>
          </p:nvSpPr>
          <p:spPr>
            <a:xfrm>
              <a:off x="10661262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81228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13233502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1543344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083867" y="2395287"/>
            <a:ext cx="1046997" cy="452132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10696323" y="3243313"/>
            <a:ext cx="1161415" cy="810543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110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Gloeibougies</a:t>
            </a: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80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Ondersteunen een snelle motorstart en effectieve, milieuvriendelijke warmloopfase</a:t>
            </a:r>
            <a:endParaRPr lang="nl-NL" sz="800" dirty="0">
              <a:latin typeface="MB Corpo S Text Light"/>
              <a:cs typeface="MB Corpo S Text Light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62060" y="3268876"/>
            <a:ext cx="90610" cy="938743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13233497" y="3230568"/>
            <a:ext cx="2200275" cy="430887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3022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nl-NL" sz="700" spc="20" dirty="0">
                <a:solidFill>
                  <a:srgbClr val="FFFFFF"/>
                </a:solidFill>
                <a:latin typeface="MB Corpo S Text Light"/>
                <a:cs typeface="MB Corpo S Text Light"/>
              </a:rPr>
              <a:t>Omdat de optimale bedrijfstemperatuur</a:t>
            </a:r>
            <a:r>
              <a:rPr lang="nl-NL" sz="700" b="0" spc="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20" dirty="0">
                <a:solidFill>
                  <a:srgbClr val="FFFFFF"/>
                </a:solidFill>
                <a:latin typeface="MB Corpo S Text Light"/>
                <a:cs typeface="MB Corpo S Text Light"/>
              </a:rPr>
              <a:t>snel</a:t>
            </a:r>
            <a:r>
              <a:rPr lang="nl-NL" sz="70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wordt bereikt,</a:t>
            </a:r>
            <a:r>
              <a:rPr lang="nl-NL" sz="700" b="0" spc="-3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verkleinen</a:t>
            </a:r>
            <a:r>
              <a:rPr lang="nl-NL" sz="700" b="0" spc="-2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originele gloeibougies het risico op roetvorming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68513" y="3290210"/>
            <a:ext cx="1853564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Speciaal voor elk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motortype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ontwikkeld en getest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96323" y="4360207"/>
            <a:ext cx="1066165" cy="949684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110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Geluiddemper</a:t>
            </a:r>
            <a:endParaRPr lang="nl-NL" sz="110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8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allerhoogste niveau geluiddemping, zonder dat het motorvermogen daardoor negatief wordt  beïnvloed</a:t>
            </a:r>
            <a:endParaRPr lang="nl-NL" sz="800" dirty="0">
              <a:latin typeface="MB Corpo S Text Light"/>
              <a:cs typeface="MB Corpo S Text Ligh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39542" y="4537287"/>
            <a:ext cx="1177024" cy="65925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13233497" y="4347458"/>
            <a:ext cx="2200275" cy="994631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4620" marR="59626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Lange levensduur en</a:t>
            </a:r>
            <a:r>
              <a:rPr lang="nl-NL" sz="700" b="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daardoor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uiterst </a:t>
            </a:r>
            <a:r>
              <a:rPr lang="nl-NL" sz="700" b="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rendabel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4620" marR="6064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4620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Speciaal voor</a:t>
            </a:r>
            <a:r>
              <a:rPr lang="nl-NL" sz="700" b="0" spc="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30" dirty="0">
                <a:solidFill>
                  <a:srgbClr val="FFFFFF"/>
                </a:solidFill>
                <a:latin typeface="MB Corpo S Text Light"/>
                <a:cs typeface="MB Corpo S Text Light"/>
              </a:rPr>
              <a:t> voertuigmodellen ontwikkeld en daarop afgestemd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4620" marR="6438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4620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Complexe en stevige constructie dankzij hoogwaardig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V2A‑rvs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468513" y="4407104"/>
            <a:ext cx="1887220" cy="509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geluiddempers beschikken over een nauwkeurige maatvoering voor onze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modellen, waardoor een snelle reparatie is gewaarborgd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623444" y="2656865"/>
            <a:ext cx="408305" cy="408305"/>
            <a:chOff x="12623444" y="2656865"/>
            <a:chExt cx="408305" cy="408305"/>
          </a:xfrm>
        </p:grpSpPr>
        <p:sp>
          <p:nvSpPr>
            <p:cNvPr id="52" name="object 52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3" name="object 53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4" name="object 54"/>
            <p:cNvSpPr/>
            <p:nvPr/>
          </p:nvSpPr>
          <p:spPr>
            <a:xfrm>
              <a:off x="12721921" y="271069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5">
                  <a:moveTo>
                    <a:pt x="54063" y="224828"/>
                  </a:moveTo>
                  <a:lnTo>
                    <a:pt x="48615" y="219392"/>
                  </a:lnTo>
                  <a:lnTo>
                    <a:pt x="41884" y="219392"/>
                  </a:lnTo>
                  <a:lnTo>
                    <a:pt x="35166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38"/>
                  </a:lnTo>
                  <a:lnTo>
                    <a:pt x="48615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4" h="287655">
                  <a:moveTo>
                    <a:pt x="54063" y="187807"/>
                  </a:moveTo>
                  <a:lnTo>
                    <a:pt x="48615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66" y="206705"/>
                  </a:lnTo>
                  <a:lnTo>
                    <a:pt x="48615" y="206705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4" h="287655">
                  <a:moveTo>
                    <a:pt x="54063" y="150761"/>
                  </a:moveTo>
                  <a:lnTo>
                    <a:pt x="48615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66" y="169684"/>
                  </a:lnTo>
                  <a:lnTo>
                    <a:pt x="48615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4" h="287655">
                  <a:moveTo>
                    <a:pt x="54063" y="113753"/>
                  </a:moveTo>
                  <a:lnTo>
                    <a:pt x="48615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15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4" h="287655">
                  <a:moveTo>
                    <a:pt x="54063" y="76746"/>
                  </a:moveTo>
                  <a:lnTo>
                    <a:pt x="48615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15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4" h="287655">
                  <a:moveTo>
                    <a:pt x="167652" y="46101"/>
                  </a:moveTo>
                  <a:lnTo>
                    <a:pt x="161226" y="34302"/>
                  </a:lnTo>
                  <a:lnTo>
                    <a:pt x="148958" y="11798"/>
                  </a:lnTo>
                  <a:lnTo>
                    <a:pt x="142532" y="0"/>
                  </a:lnTo>
                  <a:lnTo>
                    <a:pt x="116738" y="0"/>
                  </a:lnTo>
                  <a:lnTo>
                    <a:pt x="116738" y="16840"/>
                  </a:lnTo>
                  <a:lnTo>
                    <a:pt x="116738" y="29260"/>
                  </a:lnTo>
                  <a:lnTo>
                    <a:pt x="111683" y="34302"/>
                  </a:lnTo>
                  <a:lnTo>
                    <a:pt x="99263" y="34302"/>
                  </a:lnTo>
                  <a:lnTo>
                    <a:pt x="94234" y="29260"/>
                  </a:lnTo>
                  <a:lnTo>
                    <a:pt x="94234" y="16840"/>
                  </a:lnTo>
                  <a:lnTo>
                    <a:pt x="99263" y="11798"/>
                  </a:lnTo>
                  <a:lnTo>
                    <a:pt x="111683" y="11798"/>
                  </a:lnTo>
                  <a:lnTo>
                    <a:pt x="116738" y="16840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52" y="46101"/>
                  </a:lnTo>
                  <a:close/>
                </a:path>
                <a:path w="211454" h="287655">
                  <a:moveTo>
                    <a:pt x="210959" y="27711"/>
                  </a:moveTo>
                  <a:lnTo>
                    <a:pt x="207670" y="24422"/>
                  </a:lnTo>
                  <a:lnTo>
                    <a:pt x="203619" y="24422"/>
                  </a:lnTo>
                  <a:lnTo>
                    <a:pt x="161201" y="24422"/>
                  </a:lnTo>
                  <a:lnTo>
                    <a:pt x="170154" y="40843"/>
                  </a:lnTo>
                  <a:lnTo>
                    <a:pt x="195592" y="40843"/>
                  </a:lnTo>
                  <a:lnTo>
                    <a:pt x="195592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17" y="40843"/>
                  </a:lnTo>
                  <a:lnTo>
                    <a:pt x="49784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59" y="283781"/>
                  </a:lnTo>
                  <a:lnTo>
                    <a:pt x="210959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85287" y="2779775"/>
              <a:ext cx="125250" cy="17376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70577" y="6272637"/>
            <a:ext cx="591439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3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producten met dit pictogram zijn concurrentievergelijkingen uitgevoerd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selectie van de testresultaten vindt u op de volgende pagina’s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3704449"/>
            <a:ext cx="4332199" cy="277862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" name="object 4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6757651" y="6705947"/>
            <a:ext cx="2249928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Originele Onderdelen</a:t>
            </a:r>
            <a:r>
              <a:rPr lang="nl-NL" sz="700" b="1" spc="3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Productvergelijking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162680" y="3979209"/>
            <a:ext cx="4332605" cy="2504440"/>
            <a:chOff x="15162680" y="3979209"/>
            <a:chExt cx="4332605" cy="2504440"/>
          </a:xfrm>
        </p:grpSpPr>
        <p:sp>
          <p:nvSpPr>
            <p:cNvPr id="9" name="object 9"/>
            <p:cNvSpPr/>
            <p:nvPr/>
          </p:nvSpPr>
          <p:spPr>
            <a:xfrm>
              <a:off x="15162680" y="3979209"/>
              <a:ext cx="4332605" cy="2504440"/>
            </a:xfrm>
            <a:custGeom>
              <a:avLst/>
              <a:gdLst/>
              <a:ahLst/>
              <a:cxnLst/>
              <a:rect l="l" t="t" r="r" b="b"/>
              <a:pathLst>
                <a:path w="4332605" h="2504440">
                  <a:moveTo>
                    <a:pt x="4332199" y="0"/>
                  </a:moveTo>
                  <a:lnTo>
                    <a:pt x="0" y="0"/>
                  </a:lnTo>
                  <a:lnTo>
                    <a:pt x="0" y="2503860"/>
                  </a:lnTo>
                  <a:lnTo>
                    <a:pt x="4332199" y="2503860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238778"/>
              <a:ext cx="169235" cy="16922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662690"/>
              <a:ext cx="169235" cy="16922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086601"/>
              <a:ext cx="169235" cy="16922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349325"/>
              <a:ext cx="169235" cy="16922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773236"/>
              <a:ext cx="169235" cy="16922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6197154"/>
              <a:ext cx="169235" cy="16922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5162680" y="3979209"/>
            <a:ext cx="4332605" cy="238514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Voordelen van 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950" b="1" spc="2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originele startaccu’s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.</a:t>
            </a:r>
            <a:endParaRPr lang="nl-NL" sz="950" dirty="0">
              <a:latin typeface="MB Corpo S Text"/>
              <a:cs typeface="MB Corpo S Text"/>
            </a:endParaRPr>
          </a:p>
          <a:p>
            <a:pPr marL="372110" marR="402590">
              <a:lnSpc>
                <a:spcPct val="111300"/>
              </a:lnSpc>
              <a:spcBef>
                <a:spcPts val="520"/>
              </a:spcBef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Stellen veel power aan het voertuig beschikbaar en zijn ook bij een lage temperatuur betrouwbaar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591820">
              <a:lnSpc>
                <a:spcPct val="111300"/>
              </a:lnSpc>
              <a:spcBef>
                <a:spcPts val="800"/>
              </a:spcBef>
            </a:pP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Hogere cyclische capaciteit en langere levensduur dankzij geavanceerde technologie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30"/>
              </a:spcBef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Optimaal geschikt voor korte en lange trajecten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402590">
              <a:lnSpc>
                <a:spcPct val="111300"/>
              </a:lnSpc>
              <a:spcBef>
                <a:spcPts val="795"/>
              </a:spcBef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Optimale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stroomopname en daardoor een lager brandstofverbruik bij voertuigen met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s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tart‑stopfunctie en regeneratieve remmen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*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862965">
              <a:lnSpc>
                <a:spcPct val="111300"/>
              </a:lnSpc>
              <a:spcBef>
                <a:spcPts val="800"/>
              </a:spcBef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Uitstekende prestaties voor krachtige motoren en hoogwaardig uitgeruste voertuigen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30"/>
              </a:spcBef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Optimaal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op de energiebehoefte van het betreffende voertuig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afgestemd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219" y="3092603"/>
            <a:ext cx="284353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nl-NL" sz="95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TESTS VOORAF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9214" y="3366621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19" name="object 19"/>
          <p:cNvSpPr txBox="1"/>
          <p:nvPr/>
        </p:nvSpPr>
        <p:spPr>
          <a:xfrm>
            <a:off x="664205" y="3448168"/>
            <a:ext cx="2501265" cy="97077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Capaciteitstest</a:t>
            </a:r>
            <a:r>
              <a:rPr lang="nl-NL" sz="95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</a:t>
            </a:r>
            <a:r>
              <a:rPr lang="nl-NL" sz="95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(aanleveringscapaciteit)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Koudestarttest</a:t>
            </a:r>
            <a:r>
              <a:rPr lang="nl-NL" sz="950" b="0" spc="8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1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Capaciteitstest</a:t>
            </a:r>
            <a:r>
              <a:rPr lang="nl-NL" sz="950" b="0" spc="8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2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25"/>
              </a:spcBef>
              <a:buChar char="•"/>
              <a:tabLst>
                <a:tab pos="128270" algn="l"/>
              </a:tabLst>
            </a:pP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Koudestarttest</a:t>
            </a:r>
            <a:r>
              <a:rPr lang="nl-NL" sz="950" b="0" spc="8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2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Capaciteitstest</a:t>
            </a:r>
            <a:r>
              <a:rPr lang="nl-NL" sz="950" b="0" spc="8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3/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eservecapaciteitstest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Koudestarttest</a:t>
            </a:r>
            <a:r>
              <a:rPr lang="nl-NL" sz="950" b="0" spc="8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3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219" y="4650754"/>
            <a:ext cx="284353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nl-NL" sz="95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LEVENSDUUR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9214" y="49247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22" name="object 22"/>
          <p:cNvSpPr txBox="1"/>
          <p:nvPr/>
        </p:nvSpPr>
        <p:spPr>
          <a:xfrm>
            <a:off x="664204" y="5006321"/>
            <a:ext cx="2072645" cy="33470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Cyclustest met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ontladingsdiepte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50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Cyclustest met ontladingsdiepte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17,5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9219" y="5564154"/>
            <a:ext cx="284353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nl-NL" sz="95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PERFORMANCE/PRESTATIES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214" y="58381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25" name="object 25"/>
          <p:cNvSpPr txBox="1"/>
          <p:nvPr/>
        </p:nvSpPr>
        <p:spPr>
          <a:xfrm>
            <a:off x="664205" y="5919720"/>
            <a:ext cx="1444625" cy="34798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Stroomopnametest</a:t>
            </a:r>
            <a:r>
              <a:rPr lang="nl-NL" sz="9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1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Stroomopnametest</a:t>
            </a:r>
            <a:r>
              <a:rPr lang="nl-NL" sz="9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2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6386" y="1819810"/>
            <a:ext cx="8378825" cy="653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065">
              <a:lnSpc>
                <a:spcPct val="111300"/>
              </a:lnSpc>
              <a:spcBef>
                <a:spcPts val="100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In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voertuigen worden steeds meer elektrische en energie-intensieve verbruikers als assistentiesystemen en 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ntertainmentproducten geïntegreerd.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Met het toenemende comfort nemen ook de eisen </a:t>
            </a:r>
            <a:r>
              <a:rPr lang="nl-NL" sz="95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accu toe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onafhankelijke, door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DEKRA gecertificeerde testlaboratorium Batterieingenieure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GmbH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Aken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heeft in opdracht van</a:t>
            </a:r>
            <a:r>
              <a:rPr lang="nl-NL" sz="950" dirty="0"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Group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AG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startaccu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001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982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82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08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ten opzichte van vijf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vergelijkbare producten van concurrenten uit Duitsland en de Verenigde Staten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getest.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conclusie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startaccu overtuigt in alle tests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97512" y="2786939"/>
            <a:ext cx="5353050" cy="114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80" indent="-635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Tests vooraf.</a:t>
            </a:r>
            <a:r>
              <a:rPr lang="nl-NL" sz="950" b="1" spc="1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In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tests vooraf wordt vastgesteld of de gemeten waarden van de accu’s overeenkomen met de opgegeven nominale waarden (capaciteit en stroom)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startaccu beschikt over een betere stroomleveringscapaciteit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dan de mee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ste accu’s van andere merken en daarmee over het algemeen over een hogere startcapaciteit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dirty="0"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Ook met de tijd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(na een testduur van 10 en 30 seconden) vertoont deze accu een goede stroomleveringscapaciteit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De accu heeft voldoende power om de motor te starten.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reserve-</a:t>
            </a:r>
            <a:b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</a:b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capaciteitsmeting zit de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startaccu met ruim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25</a:t>
            </a:r>
            <a:r>
              <a:rPr lang="nl-NL" sz="950" b="0" spc="-1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% binnen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voorgeschreven ontladingstijd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48436" y="1819810"/>
            <a:ext cx="4312285" cy="14650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Cyclustest met ontladingsdiepte</a:t>
            </a:r>
            <a:r>
              <a:rPr lang="nl-NL" sz="950" b="1" spc="-30" dirty="0">
                <a:solidFill>
                  <a:srgbClr val="1A1A18"/>
                </a:solidFill>
                <a:latin typeface="MB Corpo S Text"/>
                <a:cs typeface="MB Corpo S Text"/>
              </a:rPr>
              <a:t> 17,5</a:t>
            </a:r>
            <a:r>
              <a:rPr lang="nl-NL" sz="950" b="1" spc="-10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%.</a:t>
            </a:r>
            <a:r>
              <a:rPr lang="nl-NL" sz="95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Deze test weerspiegelt de realistische omstandigheden in de praktijk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accu’s worden gedurende in totaal 18 weken aan 1530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op- en ontlaadcycli met een ontladingsdiepte van 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17,5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blootgesteld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Hierbij heeft de Mercedes‑Benz originele startaccu van alle geteste accu’s het geringste gewichts-/zuurverlies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toond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Samen met één product van een concurrent heeft de Mercedes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‑Benz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startaccu de laagste laadfactor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</a:t>
            </a:r>
            <a:r>
              <a:rPr lang="nl-NL" sz="950" b="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5" dirty="0">
                <a:solidFill>
                  <a:srgbClr val="1A1A18"/>
                </a:solidFill>
                <a:latin typeface="MB Corpo S Text Light"/>
                <a:cs typeface="MB Corpo S Text Light"/>
              </a:rPr>
              <a:t>dat wil zeggen heeft het minste energie nodig voor het opladen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Ook na deze test kan de accu probleemloos een koude start aan. Bovendien overtuigt de Mercedes-Benz originele startaccu met de cyclische capaciteit en lange levensduur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97512" y="3915256"/>
            <a:ext cx="5347335" cy="17895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Cyclustest</a:t>
            </a:r>
            <a:r>
              <a:rPr lang="nl-NL" sz="950" b="1" spc="1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met</a:t>
            </a:r>
            <a:r>
              <a:rPr lang="nl-NL" sz="950" b="1" spc="20" dirty="0">
                <a:solidFill>
                  <a:srgbClr val="1A1A18"/>
                </a:solidFill>
                <a:latin typeface="MB Corpo S Text"/>
                <a:cs typeface="MB Corpo S Text"/>
              </a:rPr>
              <a:t> ontladingsdiepte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50</a:t>
            </a:r>
            <a:r>
              <a:rPr lang="nl-NL" sz="950" b="1" spc="-8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%.</a:t>
            </a:r>
            <a:r>
              <a:rPr lang="nl-NL" sz="950" b="1" spc="5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deze zware test wordt de accu na meerdere dagen diep ontladen te zijn geweest en vervolgens weer te zijn opgeladen, tot 50 % ontladen en aan een test van 360 cycli onderworpen.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Hierbij wordt gecontroleerd hoe vaak de accu tot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50 </a:t>
            </a:r>
            <a:r>
              <a:rPr lang="nl-NL" sz="950" b="0" spc="-1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kan worden ontladen en opgeladen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Slechts twee van de geteste accu’s doorstonden deze test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waaronde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r de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 originele startaccu.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In de vergelijkingstest heeft deze de laagste laadfactor en dus het minste verliest bij het op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laden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aansluitende koudestarttest bij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–18°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C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overtuigt </a:t>
            </a:r>
            <a:r>
              <a:rPr lang="nl-NL" sz="95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Mercedes-Benz originele startaccu met een hoge spanning van meer dan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V.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Daarmee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is een koude start geen probleem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 marR="8255">
              <a:lnSpc>
                <a:spcPct val="1113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accu beschikt over een hoge doorvoerhoeveelheid van elektrische lading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accu is robuust en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beschikt over een hoge cyclische capaciteit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Bovendien beschikt de accu over een lange levensduur, die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volledig aan de interne eisen van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voldoet en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langere is dan de levensduur van enkele geteste producten van concurrenten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6506" y="2804849"/>
            <a:ext cx="296799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Een samenvatting van de resultaten vindt u hier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: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149864" y="1819791"/>
            <a:ext cx="4387850" cy="2028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621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Stroomopnametests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1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 en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2.</a:t>
            </a:r>
            <a:r>
              <a:rPr lang="nl-NL" sz="95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"/>
              </a:rPr>
              <a:t>Bij deze tests wordt gecontroleerd hoe snel de accu na diepontlading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"/>
              </a:rPr>
              <a:t>en bij verschillende ontladingstoestanden de vereiste stroom kan opnemen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Hoe sneller er wordt opgeladen, des te hoger de stroomopname tijdens de recuperatiefasen is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tests tonen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 marR="122555">
              <a:lnSpc>
                <a:spcPct val="1113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startaccu kan de stroom snel en efficiënt weer opnemen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accu kan verbruikte energiehoeveelheden, bijvoorbeeld als er wordt stilgestaan voor een stoplicht, uiterst snel weer opnemen en ondersteunt daarmee de start-stopfunctie van moderne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voertuigen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Hierdoor kan brandstof worden bespaard.*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61594" marR="238760" indent="-49530">
              <a:lnSpc>
                <a:spcPct val="113300"/>
              </a:lnSpc>
              <a:spcBef>
                <a:spcPts val="85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*</a:t>
            </a:r>
            <a:r>
              <a:rPr lang="nl-NL" sz="700" b="0" spc="-9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een weinigrijdersprofiel tot 40–140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EUR/jaar en bij een veelrijdersprofiel tot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80–280</a:t>
            </a:r>
            <a:r>
              <a:rPr lang="nl-NL" sz="70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EUR/jaar.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b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</a:b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Gerekend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met: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weinigrijder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15.000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km/jaar,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veelrijder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30.000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km/jaar;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gemiddelde benzineprijs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1,35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EUR/l;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61594" marR="5080" indent="-635">
              <a:lnSpc>
                <a:spcPct val="113300"/>
              </a:lnSpc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0,2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l/100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km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brandstofbesparing met start-stopfunctie bij een viercilinder benzinemotor met handgeschakelde versnellingsbak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;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0,7</a:t>
            </a:r>
            <a:r>
              <a:rPr lang="nl-NL" sz="70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l/100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km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brandstofbesparing met start-stopfunctie bij een zescilinder benzinemotor met automatische transmissie</a:t>
            </a:r>
            <a:r>
              <a:rPr lang="nl-NL" sz="70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conform NEDC met 20</a:t>
            </a:r>
            <a:r>
              <a:rPr lang="nl-NL" sz="700" b="0" spc="-9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stilstand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8859520" cy="1654940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nl-NL" spc="-35" dirty="0"/>
              <a:t>Concurrentievergelijking:</a:t>
            </a:r>
            <a:r>
              <a:rPr lang="nl-NL" spc="-20" dirty="0"/>
              <a:t> startaccu </a:t>
            </a:r>
            <a:r>
              <a:rPr lang="nl-NL" spc="-30" dirty="0"/>
              <a:t>(AGM</a:t>
            </a:r>
            <a:r>
              <a:rPr lang="nl-NL" spc="-105" dirty="0"/>
              <a:t>-t</a:t>
            </a:r>
            <a:r>
              <a:rPr lang="nl-NL" spc="-10" dirty="0"/>
              <a:t>echnologie)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nl-NL" sz="1400" b="0" dirty="0">
                <a:latin typeface="MB Corpo S Text Light"/>
                <a:cs typeface="MB Corpo S Text Light"/>
              </a:rPr>
              <a:t>Origineel versus concurrenten</a:t>
            </a:r>
            <a:endParaRPr lang="nl-NL" sz="14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1234</Words>
  <Application>Microsoft Office PowerPoint</Application>
  <PresentationFormat>Custom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Motor</vt:lpstr>
      <vt:lpstr>Concurrentievergelijking: startaccu (AGM-technologie) Origineel versus concurrenten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Charris van 't Slot</cp:lastModifiedBy>
  <cp:revision>33</cp:revision>
  <dcterms:created xsi:type="dcterms:W3CDTF">2023-08-25T08:54:48Z</dcterms:created>
  <dcterms:modified xsi:type="dcterms:W3CDTF">2023-09-07T13:14:12Z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2023-08-25T08:54:50Z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f6684452-d192-4aa2-8913-45e6d06cbcfa</vt:lpwstr>
  </property>
  <property fmtid="{D5CDD505-2E9C-101B-9397-08002B2CF9AE}" pid="12" name="MSIP_Label_924dbb1d-991d-4bbd-aad5-33bac1d8ffaf_ContentBits">
    <vt:lpwstr>0</vt:lpwstr>
  </property>
</Properties>
</file>